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1"/>
  </p:sldMasterIdLst>
  <p:notesMasterIdLst>
    <p:notesMasterId r:id="rId135"/>
  </p:notesMasterIdLst>
  <p:sldIdLst>
    <p:sldId id="256" r:id="rId2"/>
    <p:sldId id="373" r:id="rId3"/>
    <p:sldId id="374" r:id="rId4"/>
    <p:sldId id="375" r:id="rId5"/>
    <p:sldId id="462" r:id="rId6"/>
    <p:sldId id="463" r:id="rId7"/>
    <p:sldId id="464" r:id="rId8"/>
    <p:sldId id="465" r:id="rId9"/>
    <p:sldId id="466" r:id="rId10"/>
    <p:sldId id="376" r:id="rId11"/>
    <p:sldId id="261" r:id="rId12"/>
    <p:sldId id="467" r:id="rId13"/>
    <p:sldId id="468" r:id="rId14"/>
    <p:sldId id="469" r:id="rId15"/>
    <p:sldId id="378" r:id="rId16"/>
    <p:sldId id="357" r:id="rId17"/>
    <p:sldId id="474" r:id="rId18"/>
    <p:sldId id="481" r:id="rId19"/>
    <p:sldId id="473" r:id="rId20"/>
    <p:sldId id="483" r:id="rId21"/>
    <p:sldId id="429" r:id="rId22"/>
    <p:sldId id="382" r:id="rId23"/>
    <p:sldId id="442" r:id="rId24"/>
    <p:sldId id="443" r:id="rId25"/>
    <p:sldId id="401" r:id="rId26"/>
    <p:sldId id="508" r:id="rId27"/>
    <p:sldId id="445" r:id="rId28"/>
    <p:sldId id="383" r:id="rId29"/>
    <p:sldId id="543" r:id="rId30"/>
    <p:sldId id="384" r:id="rId31"/>
    <p:sldId id="482" r:id="rId32"/>
    <p:sldId id="386" r:id="rId33"/>
    <p:sldId id="472" r:id="rId34"/>
    <p:sldId id="484" r:id="rId35"/>
    <p:sldId id="485" r:id="rId36"/>
    <p:sldId id="486" r:id="rId37"/>
    <p:sldId id="447" r:id="rId38"/>
    <p:sldId id="446" r:id="rId39"/>
    <p:sldId id="448" r:id="rId40"/>
    <p:sldId id="449" r:id="rId41"/>
    <p:sldId id="387" r:id="rId42"/>
    <p:sldId id="541" r:id="rId43"/>
    <p:sldId id="542" r:id="rId44"/>
    <p:sldId id="388" r:id="rId45"/>
    <p:sldId id="491" r:id="rId46"/>
    <p:sldId id="402" r:id="rId47"/>
    <p:sldId id="475" r:id="rId48"/>
    <p:sldId id="403" r:id="rId49"/>
    <p:sldId id="389" r:id="rId50"/>
    <p:sldId id="390" r:id="rId51"/>
    <p:sldId id="460" r:id="rId52"/>
    <p:sldId id="511" r:id="rId53"/>
    <p:sldId id="476" r:id="rId54"/>
    <p:sldId id="477" r:id="rId55"/>
    <p:sldId id="544" r:id="rId56"/>
    <p:sldId id="545" r:id="rId57"/>
    <p:sldId id="546" r:id="rId58"/>
    <p:sldId id="391" r:id="rId59"/>
    <p:sldId id="489" r:id="rId60"/>
    <p:sldId id="507" r:id="rId61"/>
    <p:sldId id="392" r:id="rId62"/>
    <p:sldId id="393" r:id="rId63"/>
    <p:sldId id="461" r:id="rId64"/>
    <p:sldId id="492" r:id="rId65"/>
    <p:sldId id="493" r:id="rId66"/>
    <p:sldId id="494" r:id="rId67"/>
    <p:sldId id="495" r:id="rId68"/>
    <p:sldId id="408" r:id="rId69"/>
    <p:sldId id="506" r:id="rId70"/>
    <p:sldId id="431" r:id="rId71"/>
    <p:sldId id="404" r:id="rId72"/>
    <p:sldId id="470" r:id="rId73"/>
    <p:sldId id="405" r:id="rId74"/>
    <p:sldId id="471" r:id="rId75"/>
    <p:sldId id="406" r:id="rId76"/>
    <p:sldId id="407" r:id="rId77"/>
    <p:sldId id="516" r:id="rId78"/>
    <p:sldId id="517" r:id="rId79"/>
    <p:sldId id="518" r:id="rId80"/>
    <p:sldId id="519" r:id="rId81"/>
    <p:sldId id="520" r:id="rId82"/>
    <p:sldId id="521" r:id="rId83"/>
    <p:sldId id="522" r:id="rId84"/>
    <p:sldId id="523" r:id="rId85"/>
    <p:sldId id="524" r:id="rId86"/>
    <p:sldId id="525" r:id="rId87"/>
    <p:sldId id="526" r:id="rId88"/>
    <p:sldId id="527" r:id="rId89"/>
    <p:sldId id="528" r:id="rId90"/>
    <p:sldId id="529" r:id="rId91"/>
    <p:sldId id="530" r:id="rId92"/>
    <p:sldId id="379" r:id="rId93"/>
    <p:sldId id="409" r:id="rId94"/>
    <p:sldId id="514" r:id="rId95"/>
    <p:sldId id="515" r:id="rId96"/>
    <p:sldId id="478" r:id="rId97"/>
    <p:sldId id="548" r:id="rId98"/>
    <p:sldId id="410" r:id="rId99"/>
    <p:sldId id="425" r:id="rId100"/>
    <p:sldId id="380" r:id="rId101"/>
    <p:sldId id="549" r:id="rId102"/>
    <p:sldId id="550" r:id="rId103"/>
    <p:sldId id="416" r:id="rId104"/>
    <p:sldId id="496" r:id="rId105"/>
    <p:sldId id="414" r:id="rId106"/>
    <p:sldId id="479" r:id="rId107"/>
    <p:sldId id="417" r:id="rId108"/>
    <p:sldId id="420" r:id="rId109"/>
    <p:sldId id="421" r:id="rId110"/>
    <p:sldId id="480" r:id="rId111"/>
    <p:sldId id="422" r:id="rId112"/>
    <p:sldId id="531" r:id="rId113"/>
    <p:sldId id="424" r:id="rId114"/>
    <p:sldId id="533" r:id="rId115"/>
    <p:sldId id="532" r:id="rId116"/>
    <p:sldId id="538" r:id="rId117"/>
    <p:sldId id="539" r:id="rId118"/>
    <p:sldId id="537" r:id="rId119"/>
    <p:sldId id="381" r:id="rId120"/>
    <p:sldId id="439" r:id="rId121"/>
    <p:sldId id="413" r:id="rId122"/>
    <p:sldId id="547" r:id="rId123"/>
    <p:sldId id="510" r:id="rId124"/>
    <p:sldId id="509" r:id="rId125"/>
    <p:sldId id="500" r:id="rId126"/>
    <p:sldId id="498" r:id="rId127"/>
    <p:sldId id="499" r:id="rId128"/>
    <p:sldId id="502" r:id="rId129"/>
    <p:sldId id="370" r:id="rId130"/>
    <p:sldId id="371" r:id="rId131"/>
    <p:sldId id="435" r:id="rId132"/>
    <p:sldId id="451" r:id="rId133"/>
    <p:sldId id="338" r:id="rId134"/>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66"/>
    <a:srgbClr val="333333"/>
    <a:srgbClr val="5F5F5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537" autoAdjust="0"/>
    <p:restoredTop sz="94660"/>
  </p:normalViewPr>
  <p:slideViewPr>
    <p:cSldViewPr>
      <p:cViewPr>
        <p:scale>
          <a:sx n="125" d="100"/>
          <a:sy n="125" d="100"/>
        </p:scale>
        <p:origin x="198" y="8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93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defRPr>
            </a:lvl1pPr>
          </a:lstStyle>
          <a:p>
            <a:pPr>
              <a:defRPr/>
            </a:pPr>
            <a:endParaRPr lang="es-ES"/>
          </a:p>
        </p:txBody>
      </p:sp>
      <p:sp>
        <p:nvSpPr>
          <p:cNvPr id="614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s-ES"/>
          </a:p>
        </p:txBody>
      </p:sp>
      <p:sp>
        <p:nvSpPr>
          <p:cNvPr id="931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615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defRPr>
            </a:lvl1pPr>
          </a:lstStyle>
          <a:p>
            <a:pPr>
              <a:defRPr/>
            </a:pPr>
            <a:endParaRPr lang="es-ES"/>
          </a:p>
        </p:txBody>
      </p:sp>
      <p:sp>
        <p:nvSpPr>
          <p:cNvPr id="615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1B8168E1-E1AC-48A3-8B39-5AEDDD3C0D36}"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2EA8AAD1-3313-4828-A411-5ECB05ED8490}" type="slidenum">
              <a:rPr lang="es-ES"/>
              <a:pPr/>
              <a:t>3</a:t>
            </a:fld>
            <a:endParaRPr lang="es-E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s-CO"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A904F16-8AC5-475C-B8BA-67A710362DA1}" type="slidenum">
              <a:rPr lang="es-ES"/>
              <a:pPr/>
              <a:t>40</a:t>
            </a:fld>
            <a:endParaRPr lang="es-E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E345CD8A-B7B6-4731-9F97-DD44E1939FCE}" type="slidenum">
              <a:rPr lang="es-ES"/>
              <a:pPr/>
              <a:t>46</a:t>
            </a:fld>
            <a:endParaRPr lang="es-E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0319A0C2-3055-4627-9D26-BA7AEF84C7CD}" type="slidenum">
              <a:rPr lang="es-ES"/>
              <a:pPr/>
              <a:t>48</a:t>
            </a:fld>
            <a:endParaRPr lang="es-E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A975533-A698-4884-926A-55582808EF1E}" type="slidenum">
              <a:rPr lang="es-ES"/>
              <a:pPr/>
              <a:t>49</a:t>
            </a:fld>
            <a:endParaRPr lang="es-E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31222B6-C236-4764-9543-2F6B1CC262BD}" type="slidenum">
              <a:rPr lang="es-ES"/>
              <a:pPr/>
              <a:t>50</a:t>
            </a:fld>
            <a:endParaRPr lang="es-E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7817FFAA-517C-4EFA-81B5-DDB2694EBA41}" type="slidenum">
              <a:rPr lang="es-ES"/>
              <a:pPr/>
              <a:t>51</a:t>
            </a:fld>
            <a:endParaRPr lang="es-E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52DC0B3-B351-4114-9237-D1B7B0C85C75}" type="slidenum">
              <a:rPr lang="es-ES"/>
              <a:pPr/>
              <a:t>58</a:t>
            </a:fld>
            <a:endParaRPr lang="es-E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14D173FE-2DE2-45CD-98E8-557684D4FDEF}" type="slidenum">
              <a:rPr lang="es-ES"/>
              <a:pPr/>
              <a:t>61</a:t>
            </a:fld>
            <a:endParaRPr lang="es-E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3FCAA14D-8409-41E5-AAFC-4F68970BB395}" type="slidenum">
              <a:rPr lang="es-ES"/>
              <a:pPr/>
              <a:t>68</a:t>
            </a:fld>
            <a:endParaRPr lang="es-E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99994E13-73EF-443E-92C0-9B3F4489C308}" type="slidenum">
              <a:rPr lang="es-ES"/>
              <a:pPr/>
              <a:t>70</a:t>
            </a:fld>
            <a:endParaRPr lang="es-E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EE0BACB-633A-4DC0-AB8D-6E4B43C5D19C}" type="slidenum">
              <a:rPr lang="es-ES"/>
              <a:pPr/>
              <a:t>10</a:t>
            </a:fld>
            <a:endParaRPr lang="es-E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7AA73FD9-FE3F-4011-8715-442F64614BAE}" type="slidenum">
              <a:rPr lang="es-ES"/>
              <a:pPr/>
              <a:t>71</a:t>
            </a:fld>
            <a:endParaRPr lang="es-E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7AA73FD9-FE3F-4011-8715-442F64614BAE}" type="slidenum">
              <a:rPr lang="es-ES"/>
              <a:pPr/>
              <a:t>72</a:t>
            </a:fld>
            <a:endParaRPr lang="es-E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DB9573B-7B8E-43F5-92E5-0BA0465ACF4B}" type="slidenum">
              <a:rPr lang="es-ES"/>
              <a:pPr/>
              <a:t>73</a:t>
            </a:fld>
            <a:endParaRPr lang="es-E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7AA73FD9-FE3F-4011-8715-442F64614BAE}" type="slidenum">
              <a:rPr lang="es-ES"/>
              <a:pPr/>
              <a:t>74</a:t>
            </a:fld>
            <a:endParaRPr lang="es-E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F14DEE40-FD37-4C81-944A-1C80F1203A36}" type="slidenum">
              <a:rPr lang="es-ES"/>
              <a:pPr/>
              <a:t>75</a:t>
            </a:fld>
            <a:endParaRPr lang="es-E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82E50A91-6D58-492B-8E74-0E4F8440BD6C}" type="slidenum">
              <a:rPr lang="es-ES"/>
              <a:pPr/>
              <a:t>76</a:t>
            </a:fld>
            <a:endParaRPr lang="es-E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625E93AE-0C57-4EA4-AB68-034A3D5A5AD1}" type="slidenum">
              <a:rPr lang="es-ES"/>
              <a:pPr/>
              <a:t>78</a:t>
            </a:fld>
            <a:endParaRPr lang="es-E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7D6A971D-1A29-484A-831D-0556AC0355F6}" type="slidenum">
              <a:rPr lang="es-ES"/>
              <a:pPr/>
              <a:t>79</a:t>
            </a:fld>
            <a:endParaRPr lang="es-E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AAF3C27B-E440-4ECF-9D7B-52D4F3869E1B}" type="slidenum">
              <a:rPr lang="es-ES"/>
              <a:pPr/>
              <a:t>80</a:t>
            </a:fld>
            <a:endParaRPr lang="es-E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1C29A2B1-F13D-4BB9-8402-36B7CFBEF122}" type="slidenum">
              <a:rPr lang="es-ES"/>
              <a:pPr/>
              <a:t>82</a:t>
            </a:fld>
            <a:endParaRPr lang="es-E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A7BF28C-2EBE-473E-9007-1159F23B704A}" type="slidenum">
              <a:rPr lang="es-ES"/>
              <a:pPr/>
              <a:t>15</a:t>
            </a:fld>
            <a:endParaRPr lang="es-E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026A4A91-EE53-4E52-862A-2D3158BC51EC}" type="slidenum">
              <a:rPr lang="es-ES"/>
              <a:pPr/>
              <a:t>83</a:t>
            </a:fld>
            <a:endParaRPr lang="es-E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F61D6FC9-0D19-4562-9C24-FFB84D966D93}" type="slidenum">
              <a:rPr lang="es-ES"/>
              <a:pPr/>
              <a:t>84</a:t>
            </a:fld>
            <a:endParaRPr lang="es-E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8AFE24A-C62E-4A3A-86EA-7520DF41F677}" type="slidenum">
              <a:rPr lang="es-ES"/>
              <a:pPr/>
              <a:t>87</a:t>
            </a:fld>
            <a:endParaRPr lang="es-E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ED4185A5-7FDC-4E97-8A0E-4F3F3DBB99F9}" type="slidenum">
              <a:rPr lang="es-ES"/>
              <a:pPr/>
              <a:t>88</a:t>
            </a:fld>
            <a:endParaRPr lang="es-E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864D8FFF-E2E8-41CA-BAEB-88249D6CB7B0}" type="slidenum">
              <a:rPr lang="es-ES"/>
              <a:pPr/>
              <a:t>92</a:t>
            </a:fld>
            <a:endParaRPr lang="es-E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E2F5E6B-09EB-4F13-8741-540FBD33117F}" type="slidenum">
              <a:rPr lang="es-ES"/>
              <a:pPr/>
              <a:t>100</a:t>
            </a:fld>
            <a:endParaRPr lang="es-E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25C80EF5-C52D-4101-9FAC-78C1999E2AB4}" type="slidenum">
              <a:rPr lang="es-ES"/>
              <a:pPr/>
              <a:t>103</a:t>
            </a:fld>
            <a:endParaRPr lang="es-E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E0C64F48-B023-4E2C-9701-1759B5789B2F}" type="slidenum">
              <a:rPr lang="es-ES"/>
              <a:pPr/>
              <a:t>105</a:t>
            </a:fld>
            <a:endParaRPr lang="es-E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25C80EF5-C52D-4101-9FAC-78C1999E2AB4}" type="slidenum">
              <a:rPr lang="es-ES"/>
              <a:pPr/>
              <a:t>106</a:t>
            </a:fld>
            <a:endParaRPr lang="es-E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74EEE7DF-8C8D-4DA1-ABA3-103DBAB60E2C}" type="slidenum">
              <a:rPr lang="es-ES"/>
              <a:pPr/>
              <a:t>107</a:t>
            </a:fld>
            <a:endParaRPr lang="es-E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B144010-E391-4CF9-A4CD-B51A58380D6E}" type="slidenum">
              <a:rPr lang="es-ES"/>
              <a:pPr/>
              <a:t>25</a:t>
            </a:fld>
            <a:endParaRPr lang="es-E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AA600F9B-BD6F-4D61-9B97-F1AD025F9CA5}" type="slidenum">
              <a:rPr lang="es-ES"/>
              <a:pPr/>
              <a:t>108</a:t>
            </a:fld>
            <a:endParaRPr lang="es-E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0AFEFF48-3C9A-49D9-8EF6-4E26857A8D20}" type="slidenum">
              <a:rPr lang="es-ES"/>
              <a:pPr/>
              <a:t>109</a:t>
            </a:fld>
            <a:endParaRPr lang="es-E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0AFEFF48-3C9A-49D9-8EF6-4E26857A8D20}" type="slidenum">
              <a:rPr lang="es-ES"/>
              <a:pPr/>
              <a:t>110</a:t>
            </a:fld>
            <a:endParaRPr lang="es-E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8A896DD-12EE-49AB-B3EB-8659F30D8E93}" type="slidenum">
              <a:rPr lang="es-ES"/>
              <a:pPr/>
              <a:t>111</a:t>
            </a:fld>
            <a:endParaRPr lang="es-E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E2F5E6B-09EB-4F13-8741-540FBD33117F}" type="slidenum">
              <a:rPr lang="es-ES"/>
              <a:pPr/>
              <a:t>114</a:t>
            </a:fld>
            <a:endParaRPr lang="es-E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062F963-4057-4C92-969B-FE326CEBC72D}" type="slidenum">
              <a:rPr lang="es-ES"/>
              <a:pPr/>
              <a:t>119</a:t>
            </a:fld>
            <a:endParaRPr lang="es-E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E2F5E6B-09EB-4F13-8741-540FBD33117F}" type="slidenum">
              <a:rPr lang="es-ES"/>
              <a:pPr/>
              <a:t>122</a:t>
            </a:fld>
            <a:endParaRPr lang="es-E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9D078575-0F1D-42F4-805F-05C2C5A09BAC}" type="slidenum">
              <a:rPr lang="es-ES"/>
              <a:pPr/>
              <a:t>32</a:t>
            </a:fld>
            <a:endParaRPr lang="es-E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9D078575-0F1D-42F4-805F-05C2C5A09BAC}" type="slidenum">
              <a:rPr lang="es-ES"/>
              <a:pPr/>
              <a:t>33</a:t>
            </a:fld>
            <a:endParaRPr lang="es-E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040EC6EE-933F-4C3D-966D-E1F244E52D1B}" type="slidenum">
              <a:rPr lang="es-ES"/>
              <a:pPr/>
              <a:t>37</a:t>
            </a:fld>
            <a:endParaRPr lang="es-E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0B10D17-03EC-47EE-9852-D677A7BEE999}" type="slidenum">
              <a:rPr lang="es-ES"/>
              <a:pPr/>
              <a:t>38</a:t>
            </a:fld>
            <a:endParaRPr lang="es-E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711EACFB-0F2A-4812-BB94-89EC0B75F6B4}" type="slidenum">
              <a:rPr lang="es-ES"/>
              <a:pPr/>
              <a:t>39</a:t>
            </a:fld>
            <a:endParaRPr lang="es-E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CO"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29 Marcador de fecha"/>
          <p:cNvSpPr>
            <a:spLocks noGrp="1"/>
          </p:cNvSpPr>
          <p:nvPr>
            <p:ph type="dt" sz="half" idx="10"/>
          </p:nvPr>
        </p:nvSpPr>
        <p:spPr/>
        <p:txBody>
          <a:bodyPr/>
          <a:lstStyle/>
          <a:p>
            <a:pPr>
              <a:defRPr/>
            </a:pPr>
            <a:endParaRPr lang="en-US"/>
          </a:p>
        </p:txBody>
      </p:sp>
      <p:sp>
        <p:nvSpPr>
          <p:cNvPr id="19" name="18 Marcador de pie de página"/>
          <p:cNvSpPr>
            <a:spLocks noGrp="1"/>
          </p:cNvSpPr>
          <p:nvPr>
            <p:ph type="ftr" sz="quarter" idx="11"/>
          </p:nvPr>
        </p:nvSpPr>
        <p:spPr/>
        <p:txBody>
          <a:bodyPr/>
          <a:lstStyle/>
          <a:p>
            <a:pPr>
              <a:defRPr/>
            </a:pPr>
            <a:endParaRPr lang="en-US"/>
          </a:p>
        </p:txBody>
      </p:sp>
      <p:sp>
        <p:nvSpPr>
          <p:cNvPr id="27" name="26 Marcador de número de diapositiva"/>
          <p:cNvSpPr>
            <a:spLocks noGrp="1"/>
          </p:cNvSpPr>
          <p:nvPr>
            <p:ph type="sldNum" sz="quarter" idx="12"/>
          </p:nvPr>
        </p:nvSpPr>
        <p:spPr/>
        <p:txBody>
          <a:bodyPr/>
          <a:lstStyle/>
          <a:p>
            <a:pPr>
              <a:defRPr/>
            </a:pPr>
            <a:fld id="{09FCCE26-7714-4130-AF9C-998B64A7FDDD}" type="slidenum">
              <a:rPr lang="en-US" smtClean="0"/>
              <a:pPr>
                <a:defRPr/>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endParaRPr lang="en-US"/>
          </a:p>
        </p:txBody>
      </p:sp>
      <p:sp>
        <p:nvSpPr>
          <p:cNvPr id="5" name="4 Marcador de pie de página"/>
          <p:cNvSpPr>
            <a:spLocks noGrp="1"/>
          </p:cNvSpPr>
          <p:nvPr>
            <p:ph type="ftr" sz="quarter" idx="11"/>
          </p:nvPr>
        </p:nvSpPr>
        <p:spPr/>
        <p:txBody>
          <a:bodyPr/>
          <a:lstStyle/>
          <a:p>
            <a:pPr>
              <a:defRPr/>
            </a:pPr>
            <a:endParaRPr lang="en-US"/>
          </a:p>
        </p:txBody>
      </p:sp>
      <p:sp>
        <p:nvSpPr>
          <p:cNvPr id="6" name="5 Marcador de número de diapositiva"/>
          <p:cNvSpPr>
            <a:spLocks noGrp="1"/>
          </p:cNvSpPr>
          <p:nvPr>
            <p:ph type="sldNum" sz="quarter" idx="12"/>
          </p:nvPr>
        </p:nvSpPr>
        <p:spPr/>
        <p:txBody>
          <a:bodyPr/>
          <a:lstStyle/>
          <a:p>
            <a:pPr>
              <a:defRPr/>
            </a:pPr>
            <a:fld id="{5839AA42-4020-4D90-83E4-73B1E68B6BE8}" type="slidenum">
              <a:rPr lang="en-US" smtClean="0"/>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endParaRPr lang="en-US"/>
          </a:p>
        </p:txBody>
      </p:sp>
      <p:sp>
        <p:nvSpPr>
          <p:cNvPr id="5" name="4 Marcador de pie de página"/>
          <p:cNvSpPr>
            <a:spLocks noGrp="1"/>
          </p:cNvSpPr>
          <p:nvPr>
            <p:ph type="ftr" sz="quarter" idx="11"/>
          </p:nvPr>
        </p:nvSpPr>
        <p:spPr/>
        <p:txBody>
          <a:bodyPr/>
          <a:lstStyle/>
          <a:p>
            <a:pPr>
              <a:defRPr/>
            </a:pPr>
            <a:endParaRPr lang="en-US"/>
          </a:p>
        </p:txBody>
      </p:sp>
      <p:sp>
        <p:nvSpPr>
          <p:cNvPr id="6" name="5 Marcador de número de diapositiva"/>
          <p:cNvSpPr>
            <a:spLocks noGrp="1"/>
          </p:cNvSpPr>
          <p:nvPr>
            <p:ph type="sldNum" sz="quarter" idx="12"/>
          </p:nvPr>
        </p:nvSpPr>
        <p:spPr/>
        <p:txBody>
          <a:bodyPr/>
          <a:lstStyle/>
          <a:p>
            <a:pPr>
              <a:defRPr/>
            </a:pPr>
            <a:fld id="{9FE0D4CF-B1D2-49F9-A3C1-0818DE8B3E09}" type="slidenum">
              <a:rPr lang="en-US" smtClean="0"/>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endParaRPr lang="en-US"/>
          </a:p>
        </p:txBody>
      </p:sp>
      <p:sp>
        <p:nvSpPr>
          <p:cNvPr id="5" name="4 Marcador de pie de página"/>
          <p:cNvSpPr>
            <a:spLocks noGrp="1"/>
          </p:cNvSpPr>
          <p:nvPr>
            <p:ph type="ftr" sz="quarter" idx="11"/>
          </p:nvPr>
        </p:nvSpPr>
        <p:spPr/>
        <p:txBody>
          <a:bodyPr/>
          <a:lstStyle/>
          <a:p>
            <a:pPr>
              <a:defRPr/>
            </a:pPr>
            <a:endParaRPr lang="en-US"/>
          </a:p>
        </p:txBody>
      </p:sp>
      <p:sp>
        <p:nvSpPr>
          <p:cNvPr id="6" name="5 Marcador de número de diapositiva"/>
          <p:cNvSpPr>
            <a:spLocks noGrp="1"/>
          </p:cNvSpPr>
          <p:nvPr>
            <p:ph type="sldNum" sz="quarter" idx="12"/>
          </p:nvPr>
        </p:nvSpPr>
        <p:spPr/>
        <p:txBody>
          <a:bodyPr/>
          <a:lstStyle/>
          <a:p>
            <a:pPr>
              <a:defRPr/>
            </a:pPr>
            <a:fld id="{6294E234-2D77-4282-9539-45AA55C50261}" type="slidenum">
              <a:rPr lang="en-US" smtClean="0"/>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pPr>
              <a:defRPr/>
            </a:pPr>
            <a:endParaRPr lang="en-US"/>
          </a:p>
        </p:txBody>
      </p:sp>
      <p:sp>
        <p:nvSpPr>
          <p:cNvPr id="5" name="4 Marcador de pie de página"/>
          <p:cNvSpPr>
            <a:spLocks noGrp="1"/>
          </p:cNvSpPr>
          <p:nvPr>
            <p:ph type="ftr" sz="quarter" idx="11"/>
          </p:nvPr>
        </p:nvSpPr>
        <p:spPr/>
        <p:txBody>
          <a:bodyPr/>
          <a:lstStyle/>
          <a:p>
            <a:pPr>
              <a:defRPr/>
            </a:pPr>
            <a:endParaRPr lang="en-US"/>
          </a:p>
        </p:txBody>
      </p:sp>
      <p:sp>
        <p:nvSpPr>
          <p:cNvPr id="6" name="5 Marcador de número de diapositiva"/>
          <p:cNvSpPr>
            <a:spLocks noGrp="1"/>
          </p:cNvSpPr>
          <p:nvPr>
            <p:ph type="sldNum" sz="quarter" idx="12"/>
          </p:nvPr>
        </p:nvSpPr>
        <p:spPr/>
        <p:txBody>
          <a:bodyPr/>
          <a:lstStyle/>
          <a:p>
            <a:pPr>
              <a:defRPr/>
            </a:pPr>
            <a:fld id="{AA3BF2C7-CF23-4ED3-8900-CAF294B69C0D}" type="slidenum">
              <a:rPr lang="en-US" smtClean="0"/>
              <a:pPr>
                <a:defRPr/>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pPr>
              <a:defRPr/>
            </a:pPr>
            <a:endParaRPr lang="en-US"/>
          </a:p>
        </p:txBody>
      </p:sp>
      <p:sp>
        <p:nvSpPr>
          <p:cNvPr id="6" name="5 Marcador de pie de página"/>
          <p:cNvSpPr>
            <a:spLocks noGrp="1"/>
          </p:cNvSpPr>
          <p:nvPr>
            <p:ph type="ftr" sz="quarter" idx="11"/>
          </p:nvPr>
        </p:nvSpPr>
        <p:spPr/>
        <p:txBody>
          <a:bodyPr/>
          <a:lstStyle/>
          <a:p>
            <a:pPr>
              <a:defRPr/>
            </a:pPr>
            <a:endParaRPr lang="en-US"/>
          </a:p>
        </p:txBody>
      </p:sp>
      <p:sp>
        <p:nvSpPr>
          <p:cNvPr id="7" name="6 Marcador de número de diapositiva"/>
          <p:cNvSpPr>
            <a:spLocks noGrp="1"/>
          </p:cNvSpPr>
          <p:nvPr>
            <p:ph type="sldNum" sz="quarter" idx="12"/>
          </p:nvPr>
        </p:nvSpPr>
        <p:spPr/>
        <p:txBody>
          <a:bodyPr/>
          <a:lstStyle/>
          <a:p>
            <a:pPr>
              <a:defRPr/>
            </a:pPr>
            <a:fld id="{A917D782-F8EE-4055-A41D-88D45DB8B74B}" type="slidenum">
              <a:rPr lang="en-US" smtClean="0"/>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pPr>
              <a:defRPr/>
            </a:pPr>
            <a:endParaRPr lang="en-US"/>
          </a:p>
        </p:txBody>
      </p:sp>
      <p:sp>
        <p:nvSpPr>
          <p:cNvPr id="8" name="7 Marcador de pie de página"/>
          <p:cNvSpPr>
            <a:spLocks noGrp="1"/>
          </p:cNvSpPr>
          <p:nvPr>
            <p:ph type="ftr" sz="quarter" idx="11"/>
          </p:nvPr>
        </p:nvSpPr>
        <p:spPr/>
        <p:txBody>
          <a:bodyPr/>
          <a:lstStyle/>
          <a:p>
            <a:pPr>
              <a:defRPr/>
            </a:pPr>
            <a:endParaRPr lang="en-US"/>
          </a:p>
        </p:txBody>
      </p:sp>
      <p:sp>
        <p:nvSpPr>
          <p:cNvPr id="9" name="8 Marcador de número de diapositiva"/>
          <p:cNvSpPr>
            <a:spLocks noGrp="1"/>
          </p:cNvSpPr>
          <p:nvPr>
            <p:ph type="sldNum" sz="quarter" idx="12"/>
          </p:nvPr>
        </p:nvSpPr>
        <p:spPr/>
        <p:txBody>
          <a:bodyPr/>
          <a:lstStyle/>
          <a:p>
            <a:pPr>
              <a:defRPr/>
            </a:pPr>
            <a:fld id="{9B408545-5CA7-4DBC-9C79-DBE6A50CA3A0}" type="slidenum">
              <a:rPr lang="en-US" smtClean="0"/>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pPr>
              <a:defRPr/>
            </a:pPr>
            <a:endParaRPr lang="en-US"/>
          </a:p>
        </p:txBody>
      </p:sp>
      <p:sp>
        <p:nvSpPr>
          <p:cNvPr id="4" name="3 Marcador de pie de página"/>
          <p:cNvSpPr>
            <a:spLocks noGrp="1"/>
          </p:cNvSpPr>
          <p:nvPr>
            <p:ph type="ftr" sz="quarter" idx="11"/>
          </p:nvPr>
        </p:nvSpPr>
        <p:spPr/>
        <p:txBody>
          <a:bodyPr/>
          <a:lstStyle/>
          <a:p>
            <a:pPr>
              <a:defRPr/>
            </a:pPr>
            <a:endParaRPr lang="en-US"/>
          </a:p>
        </p:txBody>
      </p:sp>
      <p:sp>
        <p:nvSpPr>
          <p:cNvPr id="5" name="4 Marcador de número de diapositiva"/>
          <p:cNvSpPr>
            <a:spLocks noGrp="1"/>
          </p:cNvSpPr>
          <p:nvPr>
            <p:ph type="sldNum" sz="quarter" idx="12"/>
          </p:nvPr>
        </p:nvSpPr>
        <p:spPr/>
        <p:txBody>
          <a:bodyPr/>
          <a:lstStyle/>
          <a:p>
            <a:pPr>
              <a:defRPr/>
            </a:pPr>
            <a:fld id="{F3615E9D-6381-41A3-95B3-49E76EFF3737}" type="slidenum">
              <a:rPr lang="en-US" smtClean="0"/>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a:defRPr/>
            </a:pPr>
            <a:endParaRPr lang="en-US"/>
          </a:p>
        </p:txBody>
      </p:sp>
      <p:sp>
        <p:nvSpPr>
          <p:cNvPr id="3" name="2 Marcador de pie de página"/>
          <p:cNvSpPr>
            <a:spLocks noGrp="1"/>
          </p:cNvSpPr>
          <p:nvPr>
            <p:ph type="ftr" sz="quarter" idx="11"/>
          </p:nvPr>
        </p:nvSpPr>
        <p:spPr/>
        <p:txBody>
          <a:bodyPr/>
          <a:lstStyle/>
          <a:p>
            <a:pPr>
              <a:defRPr/>
            </a:pPr>
            <a:endParaRPr lang="en-US"/>
          </a:p>
        </p:txBody>
      </p:sp>
      <p:sp>
        <p:nvSpPr>
          <p:cNvPr id="4" name="3 Marcador de número de diapositiva"/>
          <p:cNvSpPr>
            <a:spLocks noGrp="1"/>
          </p:cNvSpPr>
          <p:nvPr>
            <p:ph type="sldNum" sz="quarter" idx="12"/>
          </p:nvPr>
        </p:nvSpPr>
        <p:spPr/>
        <p:txBody>
          <a:bodyPr/>
          <a:lstStyle/>
          <a:p>
            <a:pPr>
              <a:defRPr/>
            </a:pPr>
            <a:fld id="{789F4616-8DFE-41B8-B643-F868B737197D}" type="slidenum">
              <a:rPr lang="en-US" smtClean="0"/>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pPr>
              <a:defRPr/>
            </a:pPr>
            <a:endParaRPr lang="en-US"/>
          </a:p>
        </p:txBody>
      </p:sp>
      <p:sp>
        <p:nvSpPr>
          <p:cNvPr id="6" name="5 Marcador de pie de página"/>
          <p:cNvSpPr>
            <a:spLocks noGrp="1"/>
          </p:cNvSpPr>
          <p:nvPr>
            <p:ph type="ftr" sz="quarter" idx="11"/>
          </p:nvPr>
        </p:nvSpPr>
        <p:spPr/>
        <p:txBody>
          <a:bodyPr/>
          <a:lstStyle/>
          <a:p>
            <a:pPr>
              <a:defRPr/>
            </a:pPr>
            <a:endParaRPr lang="en-US"/>
          </a:p>
        </p:txBody>
      </p:sp>
      <p:sp>
        <p:nvSpPr>
          <p:cNvPr id="7" name="6 Marcador de número de diapositiva"/>
          <p:cNvSpPr>
            <a:spLocks noGrp="1"/>
          </p:cNvSpPr>
          <p:nvPr>
            <p:ph type="sldNum" sz="quarter" idx="12"/>
          </p:nvPr>
        </p:nvSpPr>
        <p:spPr/>
        <p:txBody>
          <a:bodyPr/>
          <a:lstStyle/>
          <a:p>
            <a:pPr>
              <a:defRPr/>
            </a:pPr>
            <a:fld id="{96469796-0857-4146-8443-7355DD3D5DFC}" type="slidenum">
              <a:rPr lang="en-US" smtClean="0"/>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pPr>
              <a:defRPr/>
            </a:pPr>
            <a:endParaRPr lang="en-US"/>
          </a:p>
        </p:txBody>
      </p:sp>
      <p:sp>
        <p:nvSpPr>
          <p:cNvPr id="6" name="5 Marcador de pie de página"/>
          <p:cNvSpPr>
            <a:spLocks noGrp="1"/>
          </p:cNvSpPr>
          <p:nvPr>
            <p:ph type="ftr" sz="quarter" idx="11"/>
          </p:nvPr>
        </p:nvSpPr>
        <p:spPr/>
        <p:txBody>
          <a:bodyPr/>
          <a:lstStyle/>
          <a:p>
            <a:pPr>
              <a:defRPr/>
            </a:pPr>
            <a:endParaRPr lang="en-US"/>
          </a:p>
        </p:txBody>
      </p:sp>
      <p:sp>
        <p:nvSpPr>
          <p:cNvPr id="7" name="6 Marcador de número de diapositiva"/>
          <p:cNvSpPr>
            <a:spLocks noGrp="1"/>
          </p:cNvSpPr>
          <p:nvPr>
            <p:ph type="sldNum" sz="quarter" idx="12"/>
          </p:nvPr>
        </p:nvSpPr>
        <p:spPr>
          <a:xfrm>
            <a:off x="8077200" y="6356350"/>
            <a:ext cx="609600" cy="365125"/>
          </a:xfrm>
        </p:spPr>
        <p:txBody>
          <a:bodyPr/>
          <a:lstStyle/>
          <a:p>
            <a:pPr>
              <a:defRPr/>
            </a:pPr>
            <a:fld id="{34158E86-DBF7-42A9-871A-41B7E9901E1D}" type="slidenum">
              <a:rPr lang="en-US" smtClean="0"/>
              <a:pPr>
                <a:defRPr/>
              </a:pPr>
              <a:t>‹Nº›</a:t>
            </a:fld>
            <a:endParaRPr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smtClean="0"/>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0F8CDDB8-3789-44FE-9BDD-556CBE8C99B1}" type="slidenum">
              <a:rPr lang="en-US" smtClean="0"/>
              <a:pPr>
                <a:defRPr/>
              </a:pPr>
              <a:t>‹Nº›</a:t>
            </a:fld>
            <a:endParaRPr lang="en-US"/>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cctvcamerapros.com/NUUO-DVR-Cards-s/298.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hyperlink" Target="http://www.cctvcamerapros.com/Geovision-DVR-Cards-s/27.ht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hyperlink" Target="https://es.wikipedia.org/wiki/Intel_Corporation" TargetMode="External"/><Relationship Id="rId3" Type="http://schemas.openxmlformats.org/officeDocument/2006/relationships/hyperlink" Target="https://es.wikipedia.org/wiki/Amazon.com" TargetMode="External"/><Relationship Id="rId7" Type="http://schemas.openxmlformats.org/officeDocument/2006/relationships/hyperlink" Target="https://es.wikipedia.org/wiki/IB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es.wikipedia.org/wiki/Google" TargetMode="External"/><Relationship Id="rId11" Type="http://schemas.openxmlformats.org/officeDocument/2006/relationships/hyperlink" Target="https://es.wikipedia.org/wiki/Netflix" TargetMode="External"/><Relationship Id="rId5" Type="http://schemas.openxmlformats.org/officeDocument/2006/relationships/hyperlink" Target="https://es.wikipedia.org/wiki/Cisco_Systems" TargetMode="External"/><Relationship Id="rId10" Type="http://schemas.openxmlformats.org/officeDocument/2006/relationships/hyperlink" Target="https://es.wikipedia.org/wiki/Corporaci%C3%B3n_Mozilla" TargetMode="External"/><Relationship Id="rId4" Type="http://schemas.openxmlformats.org/officeDocument/2006/relationships/hyperlink" Target="https://es.wikipedia.org/wiki/Apple" TargetMode="External"/><Relationship Id="rId9" Type="http://schemas.openxmlformats.org/officeDocument/2006/relationships/hyperlink" Target="https://es.wikipedia.org/wiki/Microsoft"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jpeg"/><Relationship Id="rId4" Type="http://schemas.openxmlformats.org/officeDocument/2006/relationships/image" Target="../media/image12.jpeg"/></Relationships>
</file>

<file path=ppt/slides/_rels/slide110.xml.rels><?xml version="1.0" encoding="UTF-8" standalone="yes"?>
<Relationships xmlns="http://schemas.openxmlformats.org/package/2006/relationships"><Relationship Id="rId3" Type="http://schemas.openxmlformats.org/officeDocument/2006/relationships/hyperlink" Target="https://es.wikipedia.org/wiki/H.265"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Samsung_SHR_Series_Bit_Rate_Calculate.mht" TargetMode="External"/><Relationship Id="rId2" Type="http://schemas.openxmlformats.org/officeDocument/2006/relationships/image" Target="../media/image82.jpeg"/><Relationship Id="rId1" Type="http://schemas.openxmlformats.org/officeDocument/2006/relationships/slideLayout" Target="../slideLayouts/slideLayout1.xml"/><Relationship Id="rId6" Type="http://schemas.openxmlformats.org/officeDocument/2006/relationships/hyperlink" Target="http://overseas.hikvision.com/en/tools_82.html" TargetMode="External"/><Relationship Id="rId5" Type="http://schemas.openxmlformats.org/officeDocument/2006/relationships/hyperlink" Target="http://www.iptecno.com/2-uncategorised/327-calculador-de-hdd-con-dvr-hdcvi.html" TargetMode="External"/><Relationship Id="rId4" Type="http://schemas.openxmlformats.org/officeDocument/2006/relationships/hyperlink" Target="http://proytelcom.es/content/43-calculadora-hdd-cctv"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s://videos.cctvcamerapros.com/surveillance-systems/what-is-ahd-cctv.html" TargetMode="External"/><Relationship Id="rId2" Type="http://schemas.openxmlformats.org/officeDocument/2006/relationships/hyperlink" Target="https://www.visiotechsecurity.com/es/noticias/118-hdcvi-una-nueva-tecnologia-analogica-llega-al-cctv"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es.wikipedia.org/wiki/Inyector_PoE_pasivo"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hyperlink" Target="http://www.elvigilantedeseguridad.com/cctv.html" TargetMode="External"/><Relationship Id="rId3" Type="http://schemas.openxmlformats.org/officeDocument/2006/relationships/hyperlink" Target="http://convergenciadigital.com/eshop/index.php?cPath=22" TargetMode="External"/><Relationship Id="rId7" Type="http://schemas.openxmlformats.org/officeDocument/2006/relationships/hyperlink" Target="http://www.arqhys.com/blog/camaras-ip-fijas.html" TargetMode="External"/><Relationship Id="rId2" Type="http://schemas.openxmlformats.org/officeDocument/2006/relationships/hyperlink" Target="http://www.quaddrix.com/" TargetMode="External"/><Relationship Id="rId1" Type="http://schemas.openxmlformats.org/officeDocument/2006/relationships/slideLayout" Target="../slideLayouts/slideLayout2.xml"/><Relationship Id="rId6" Type="http://schemas.openxmlformats.org/officeDocument/2006/relationships/hyperlink" Target="http://www.seguridadmania.com/articulo/70421/videovigilancia/todos/axis-lanza-nuevas-camaras-ip-fijas-con-capacidades-de-captura-dinamica-" TargetMode="External"/><Relationship Id="rId5" Type="http://schemas.openxmlformats.org/officeDocument/2006/relationships/hyperlink" Target="http://www.evitech.com/es/analisis-imagenes-software/ptz-dome-cameras" TargetMode="External"/><Relationship Id="rId10" Type="http://schemas.openxmlformats.org/officeDocument/2006/relationships/hyperlink" Target="http://entervision.com.ar/como-seleccionar-una-lente-para-una-camara-de-de-cctv.php" TargetMode="External"/><Relationship Id="rId4" Type="http://schemas.openxmlformats.org/officeDocument/2006/relationships/hyperlink" Target="http://www.rowantechnologies.com.mx/online/" TargetMode="External"/><Relationship Id="rId9" Type="http://schemas.openxmlformats.org/officeDocument/2006/relationships/hyperlink" Target="http://stna.resource.bosch.com/documents/Data_sheet_esES_2048713611.pdf"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starligh.com/cctv/calcular-lent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C://Users/usuario/Desktop/INTRODUCCION%20AL%20CCTV/LY-B30IR.pdf" TargetMode="External"/><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SCO-2080R_CAT1004.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iIs-vpbpI3k"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hikvision.com/es/Products/Network-Camera/DeepinView/DeepinView-People-Counting-Camera/iDS-2CD6810F/C" TargetMode="External"/><Relationship Id="rId2" Type="http://schemas.openxmlformats.org/officeDocument/2006/relationships/hyperlink" Target="https://securigo.eu/es/camaras-smart-ip-hikvision/294-ds-2cd4d26fwd-izs-2mp-camara-ip-domo-inteligente-con-luz-ultra-baja.html" TargetMode="External"/><Relationship Id="rId1" Type="http://schemas.openxmlformats.org/officeDocument/2006/relationships/slideLayout" Target="../slideLayouts/slideLayout2.xml"/><Relationship Id="rId5" Type="http://schemas.openxmlformats.org/officeDocument/2006/relationships/hyperlink" Target="https://www.dahua.com.es/cmaras-reconocimiento-matrculas-anpr/310-cmara-ip-dahua-anpr-acceso-h265-2mp-ir-4-40m-1-2carriles-5-50vf-ip66-es-poe.html" TargetMode="External"/><Relationship Id="rId4" Type="http://schemas.openxmlformats.org/officeDocument/2006/relationships/hyperlink" Target="https://www.youtube.com/watch?v=fjZNn2Rew-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eia1956-small.jpg" TargetMode="Externa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hyperlink" Target="C://Users/usuario/Desktop/INTRODUCCION%20AL%20CCTV/interlaced-scan.jpg"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tecnosinergia.zendesk.com/hc/es/articles/115001400171-Diferencias-entre-nomenclaturas-de-resoluciones-de-video-1080p-vs-2MP-vs-1K-"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ony-semicon.co.jp/e/products/IS/security/technology.html" TargetMode="External"/><Relationship Id="rId7" Type="http://schemas.openxmlformats.org/officeDocument/2006/relationships/hyperlink" Target="https://us.dahuasecurity.com/product-technologies/low-light-technology/" TargetMode="External"/><Relationship Id="rId2" Type="http://schemas.openxmlformats.org/officeDocument/2006/relationships/hyperlink" Target="https://www.youtube.com/watch?v=FKJFIzDfUNE" TargetMode="External"/><Relationship Id="rId1" Type="http://schemas.openxmlformats.org/officeDocument/2006/relationships/slideLayout" Target="../slideLayouts/slideLayout2.xml"/><Relationship Id="rId6" Type="http://schemas.openxmlformats.org/officeDocument/2006/relationships/hyperlink" Target="https://www.euroma.es/camara-sony-700-lineas-p-1-50-408/" TargetMode="External"/><Relationship Id="rId5" Type="http://schemas.openxmlformats.org/officeDocument/2006/relationships/hyperlink" Target="https://www.lg.com/au/security/lg-L320-BP.CAUSLLS-analogue-camera" TargetMode="External"/><Relationship Id="rId4" Type="http://schemas.openxmlformats.org/officeDocument/2006/relationships/hyperlink" Target="https://us.boschsecurity.com/en/products/videosystems/analogcameras/fixedcameras/fixedcameras_2234"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hx5k4dIbT3Y" TargetMode="External"/><Relationship Id="rId2" Type="http://schemas.openxmlformats.org/officeDocument/2006/relationships/hyperlink" Target="https://www.youtube.com/watch?v=XsbBFipg5W4" TargetMode="External"/><Relationship Id="rId1" Type="http://schemas.openxmlformats.org/officeDocument/2006/relationships/slideLayout" Target="../slideLayouts/slideLayout2.xml"/><Relationship Id="rId4" Type="http://schemas.openxmlformats.org/officeDocument/2006/relationships/hyperlink" Target="https://www.youtube.com/watch?time_continue=3&amp;v=CD0QS6xd2D0&amp;feature=emb_log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3" Type="http://schemas.openxmlformats.org/officeDocument/2006/relationships/image" Target="../media/image54.jpeg"/><Relationship Id="rId7" Type="http://schemas.openxmlformats.org/officeDocument/2006/relationships/image" Target="../media/image58.jpeg"/><Relationship Id="rId12" Type="http://schemas.openxmlformats.org/officeDocument/2006/relationships/image" Target="../media/image63.jpe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iptecno.com/2-uncategorised/331-calculador-de-perdida-de-voltaje.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hyperlink" Target="http://www.instructables.com/id/The-Introduction-of-LM2596-Step-Down-Power-Modul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hx5k4dIbT3Y" TargetMode="External"/><Relationship Id="rId2" Type="http://schemas.openxmlformats.org/officeDocument/2006/relationships/image" Target="../media/image82.jpeg"/><Relationship Id="rId1" Type="http://schemas.openxmlformats.org/officeDocument/2006/relationships/slideLayout" Target="../slideLayouts/slideLayout1.xml"/><Relationship Id="rId4" Type="http://schemas.openxmlformats.org/officeDocument/2006/relationships/hyperlink" Target="https://www.youtube.com/watch?v=QXOhIjiHdd8"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hyperlink" Target="http://www.100fps.com/how_many_frames_can_humans_see.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RG59_RG6_AWG.docx" TargetMode="Externa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94.xml.rels><?xml version="1.0" encoding="UTF-8" standalone="yes"?>
<Relationships xmlns="http://schemas.openxmlformats.org/package/2006/relationships"><Relationship Id="rId3" Type="http://schemas.openxmlformats.org/officeDocument/2006/relationships/hyperlink" Target="https://www.reqquality.com/maxima-distancia-trabajando-con-cables-utp/" TargetMode="External"/><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hyperlink" Target="http://www.instructables.com/id/The-Introduction-of-LM2596-Step-Down-Power-Module-/"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subTitle" idx="1"/>
          </p:nvPr>
        </p:nvSpPr>
        <p:spPr>
          <a:xfrm>
            <a:off x="762000" y="1295400"/>
            <a:ext cx="7010400" cy="4038600"/>
          </a:xfrm>
        </p:spPr>
        <p:txBody>
          <a:bodyPr/>
          <a:lstStyle/>
          <a:p>
            <a:pPr marR="0" eaLnBrk="1" hangingPunct="1"/>
            <a:endParaRPr lang="es-ES" sz="3600" dirty="0" smtClean="0">
              <a:solidFill>
                <a:srgbClr val="FF9900"/>
              </a:solidFill>
            </a:endParaRPr>
          </a:p>
          <a:p>
            <a:pPr marR="0" eaLnBrk="1" hangingPunct="1"/>
            <a:r>
              <a:rPr lang="es-ES" sz="3600" dirty="0" smtClean="0">
                <a:solidFill>
                  <a:srgbClr val="FF9900"/>
                </a:solidFill>
              </a:rPr>
              <a:t>CONCEPTOS BÁSICOS DE</a:t>
            </a:r>
          </a:p>
          <a:p>
            <a:pPr marR="0" eaLnBrk="1" hangingPunct="1"/>
            <a:r>
              <a:rPr lang="es-ES" sz="3600" dirty="0" smtClean="0">
                <a:solidFill>
                  <a:srgbClr val="FF9900"/>
                </a:solidFill>
              </a:rPr>
              <a:t>CCTV</a:t>
            </a:r>
          </a:p>
          <a:p>
            <a:pPr marR="0" eaLnBrk="1" hangingPunct="1"/>
            <a:endParaRPr lang="es-ES" sz="3600" dirty="0" smtClean="0">
              <a:solidFill>
                <a:srgbClr val="FF9900"/>
              </a:solidFill>
            </a:endParaRPr>
          </a:p>
          <a:p>
            <a:pPr marR="0" eaLnBrk="1" hangingPunct="1"/>
            <a:r>
              <a:rPr lang="es-ES" sz="3600" dirty="0" smtClean="0">
                <a:solidFill>
                  <a:srgbClr val="FF9900"/>
                </a:solidFill>
              </a:rPr>
              <a:t>BIENVENIDOS</a:t>
            </a:r>
          </a:p>
          <a:p>
            <a:pPr marR="0" eaLnBrk="1" hangingPunct="1"/>
            <a:endParaRPr lang="es-ES" sz="3600" dirty="0" smtClean="0">
              <a:solidFill>
                <a:srgbClr val="FF99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457200" y="2514600"/>
            <a:ext cx="7467600" cy="1752600"/>
          </a:xfrm>
          <a:prstGeom prst="rect">
            <a:avLst/>
          </a:prstGeom>
          <a:noFill/>
          <a:ln w="9525">
            <a:noFill/>
            <a:miter lim="800000"/>
            <a:headEnd/>
            <a:tailEnd/>
          </a:ln>
        </p:spPr>
        <p:txBody>
          <a:bodyPr/>
          <a:lstStyle/>
          <a:p>
            <a:pPr marL="990600" lvl="1" indent="-533400" algn="ctr" eaLnBrk="1" hangingPunct="1">
              <a:spcBef>
                <a:spcPct val="20000"/>
              </a:spcBef>
            </a:pPr>
            <a:r>
              <a:rPr lang="es-MX" sz="4000" b="1">
                <a:solidFill>
                  <a:srgbClr val="FF9900"/>
                </a:solidFill>
              </a:rPr>
              <a:t>	Componentes Básicos de un sistema de CCTV</a:t>
            </a:r>
            <a:endParaRPr lang="es-MX" sz="3200"/>
          </a:p>
          <a:p>
            <a:pPr marL="990600" lvl="1" indent="-533400" eaLnBrk="1" hangingPunct="1">
              <a:spcBef>
                <a:spcPct val="20000"/>
              </a:spcBef>
            </a:pPr>
            <a:endParaRPr lang="es-MX" sz="3600"/>
          </a:p>
          <a:p>
            <a:pPr marL="609600" indent="-609600" eaLnBrk="1" hangingPunct="1">
              <a:spcBef>
                <a:spcPct val="20000"/>
              </a:spcBef>
            </a:pPr>
            <a:endParaRPr lang="es-E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dirty="0">
                <a:solidFill>
                  <a:srgbClr val="FF9900"/>
                </a:solidFill>
              </a:rPr>
              <a:t>	Componentes Básicos de un sistema de CCTV</a:t>
            </a:r>
          </a:p>
          <a:p>
            <a:pPr marL="990600" lvl="1" indent="-533400" algn="ctr" eaLnBrk="1" hangingPunct="1">
              <a:spcBef>
                <a:spcPct val="20000"/>
              </a:spcBef>
            </a:pPr>
            <a:endParaRPr lang="es-MX" sz="4000" b="1" dirty="0">
              <a:solidFill>
                <a:srgbClr val="FF9900"/>
              </a:solidFill>
            </a:endParaRPr>
          </a:p>
          <a:p>
            <a:pPr marL="990600" lvl="1" indent="-533400" algn="ctr" eaLnBrk="1" hangingPunct="1">
              <a:spcBef>
                <a:spcPct val="20000"/>
              </a:spcBef>
            </a:pPr>
            <a:r>
              <a:rPr lang="es-MX" sz="4000" b="1" dirty="0">
                <a:solidFill>
                  <a:srgbClr val="FF9900"/>
                </a:solidFill>
              </a:rPr>
              <a:t>	Dispositivos de registro</a:t>
            </a:r>
            <a:endParaRPr lang="es-MX" sz="3200" dirty="0"/>
          </a:p>
          <a:p>
            <a:pPr marL="990600" lvl="1" indent="-533400" eaLnBrk="1" hangingPunct="1">
              <a:spcBef>
                <a:spcPct val="20000"/>
              </a:spcBef>
            </a:pPr>
            <a:endParaRPr lang="es-MX" sz="3600" dirty="0"/>
          </a:p>
          <a:p>
            <a:pPr marL="609600" indent="-609600" eaLnBrk="1" hangingPunct="1">
              <a:spcBef>
                <a:spcPct val="20000"/>
              </a:spcBef>
            </a:pPr>
            <a:endParaRPr lang="es-ES" sz="4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solidFill>
                  <a:srgbClr val="FF9900"/>
                </a:solidFill>
              </a:rPr>
              <a:t>Dispositivos de registro</a:t>
            </a:r>
            <a:endParaRPr lang="es-ES" dirty="0"/>
          </a:p>
        </p:txBody>
      </p:sp>
      <p:pic>
        <p:nvPicPr>
          <p:cNvPr id="4" name="3 Marcador de contenido"/>
          <p:cNvPicPr>
            <a:picLocks noGrp="1"/>
          </p:cNvPicPr>
          <p:nvPr>
            <p:ph idx="1"/>
          </p:nvPr>
        </p:nvPicPr>
        <p:blipFill>
          <a:blip r:embed="rId2"/>
          <a:srcRect l="7517" t="26357" r="34628" b="31266"/>
          <a:stretch>
            <a:fillRect/>
          </a:stretch>
        </p:blipFill>
        <p:spPr bwMode="auto">
          <a:xfrm>
            <a:off x="838200" y="1752600"/>
            <a:ext cx="7527601" cy="3099962"/>
          </a:xfrm>
          <a:prstGeom prst="rect">
            <a:avLst/>
          </a:prstGeom>
          <a:noFill/>
          <a:ln w="9525">
            <a:noFill/>
            <a:miter lim="800000"/>
            <a:headEnd/>
            <a:tailEnd/>
          </a:ln>
        </p:spPr>
      </p:pic>
      <p:pic>
        <p:nvPicPr>
          <p:cNvPr id="1026" name="Picture 2"/>
          <p:cNvPicPr>
            <a:picLocks noChangeAspect="1" noChangeArrowheads="1"/>
          </p:cNvPicPr>
          <p:nvPr/>
        </p:nvPicPr>
        <p:blipFill>
          <a:blip r:embed="rId3"/>
          <a:srcRect l="29868" t="29167" r="28387" b="47916"/>
          <a:stretch>
            <a:fillRect/>
          </a:stretch>
        </p:blipFill>
        <p:spPr bwMode="auto">
          <a:xfrm>
            <a:off x="381000" y="4648200"/>
            <a:ext cx="6172201" cy="19050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b="1" dirty="0" smtClean="0">
                <a:solidFill>
                  <a:srgbClr val="FF9900"/>
                </a:solidFill>
              </a:rPr>
              <a:t>Dispositivos de registro</a:t>
            </a:r>
            <a:endParaRPr lang="es-ES" dirty="0"/>
          </a:p>
        </p:txBody>
      </p:sp>
      <p:sp>
        <p:nvSpPr>
          <p:cNvPr id="3" name="2 Marcador de contenido"/>
          <p:cNvSpPr>
            <a:spLocks noGrp="1"/>
          </p:cNvSpPr>
          <p:nvPr>
            <p:ph idx="1"/>
          </p:nvPr>
        </p:nvSpPr>
        <p:spPr>
          <a:xfrm>
            <a:off x="457200" y="2819400"/>
            <a:ext cx="8229600" cy="4389120"/>
          </a:xfrm>
        </p:spPr>
        <p:txBody>
          <a:bodyPr>
            <a:normAutofit fontScale="70000" lnSpcReduction="20000"/>
          </a:bodyPr>
          <a:lstStyle/>
          <a:p>
            <a:endParaRPr lang="es-ES" dirty="0" smtClean="0"/>
          </a:p>
          <a:p>
            <a:endParaRPr lang="es-ES" dirty="0" smtClean="0"/>
          </a:p>
          <a:p>
            <a:endParaRPr lang="es-ES" dirty="0" smtClean="0"/>
          </a:p>
          <a:p>
            <a:endParaRPr lang="es-ES" dirty="0" smtClean="0"/>
          </a:p>
          <a:p>
            <a:r>
              <a:rPr lang="es-ES" dirty="0" smtClean="0"/>
              <a:t>1 </a:t>
            </a:r>
            <a:r>
              <a:rPr lang="es-ES" dirty="0" smtClean="0"/>
              <a:t>Entradas de Vídeo analógica BNC-H 	</a:t>
            </a:r>
            <a:r>
              <a:rPr lang="es-ES" dirty="0" smtClean="0"/>
              <a:t>2 </a:t>
            </a:r>
            <a:r>
              <a:rPr lang="es-ES" dirty="0" smtClean="0"/>
              <a:t>Salida de Vídeo analógica </a:t>
            </a:r>
            <a:r>
              <a:rPr lang="es-ES" dirty="0" smtClean="0"/>
              <a:t>BNC</a:t>
            </a:r>
            <a:endParaRPr lang="es-ES" dirty="0" smtClean="0"/>
          </a:p>
          <a:p>
            <a:r>
              <a:rPr lang="es-ES" dirty="0" smtClean="0"/>
              <a:t>3 Entradas de audio RCA-H o </a:t>
            </a:r>
            <a:r>
              <a:rPr lang="es-ES" dirty="0" err="1" smtClean="0"/>
              <a:t>Cinch</a:t>
            </a:r>
            <a:r>
              <a:rPr lang="es-ES" dirty="0" smtClean="0"/>
              <a:t> y Salida </a:t>
            </a:r>
            <a:r>
              <a:rPr lang="es-ES" dirty="0" smtClean="0"/>
              <a:t>de audio RCA- H o conector </a:t>
            </a:r>
            <a:r>
              <a:rPr lang="es-ES" dirty="0" err="1" smtClean="0"/>
              <a:t>Cinch</a:t>
            </a:r>
            <a:r>
              <a:rPr lang="es-ES" dirty="0" smtClean="0"/>
              <a:t> </a:t>
            </a:r>
            <a:endParaRPr lang="es-ES" dirty="0" smtClean="0"/>
          </a:p>
          <a:p>
            <a:r>
              <a:rPr lang="es-ES" dirty="0" smtClean="0"/>
              <a:t>4 Conexión </a:t>
            </a:r>
            <a:r>
              <a:rPr lang="es-ES" dirty="0" smtClean="0"/>
              <a:t>de entrada salida de periféricos 2 Conectores USB A hembra para manejo de ratón y salida para copias de seguridad en memoria </a:t>
            </a:r>
            <a:r>
              <a:rPr lang="es-ES" dirty="0" err="1" smtClean="0"/>
              <a:t>usb</a:t>
            </a:r>
            <a:r>
              <a:rPr lang="es-ES" dirty="0" smtClean="0"/>
              <a:t> o disco duro.</a:t>
            </a:r>
          </a:p>
          <a:p>
            <a:r>
              <a:rPr lang="es-ES" dirty="0" smtClean="0"/>
              <a:t>5 Conexión de red, entrada salida Ethernet conector </a:t>
            </a:r>
            <a:r>
              <a:rPr lang="es-ES" dirty="0" smtClean="0"/>
              <a:t>hembra</a:t>
            </a:r>
            <a:r>
              <a:rPr lang="es-ES" dirty="0" smtClean="0"/>
              <a:t> RJ45 </a:t>
            </a:r>
          </a:p>
          <a:p>
            <a:r>
              <a:rPr lang="es-ES" dirty="0" smtClean="0"/>
              <a:t>6 Conexiones </a:t>
            </a:r>
            <a:r>
              <a:rPr lang="es-ES" dirty="0" smtClean="0"/>
              <a:t>RS485 dos puertos salida</a:t>
            </a:r>
          </a:p>
          <a:p>
            <a:r>
              <a:rPr lang="es-ES" dirty="0" smtClean="0"/>
              <a:t>7 Alimentación 12 Voltios DC</a:t>
            </a:r>
            <a:endParaRPr lang="es-ES" dirty="0" smtClean="0"/>
          </a:p>
          <a:p>
            <a:r>
              <a:rPr lang="es-ES" dirty="0" smtClean="0"/>
              <a:t>8 Salida </a:t>
            </a:r>
            <a:r>
              <a:rPr lang="es-ES" dirty="0" smtClean="0"/>
              <a:t>de Vídeo analógica VGA o DE 15 Conector analógico de video en alta </a:t>
            </a:r>
            <a:r>
              <a:rPr lang="es-ES" dirty="0" smtClean="0"/>
              <a:t>definición</a:t>
            </a:r>
            <a:endParaRPr lang="es-ES" dirty="0" smtClean="0"/>
          </a:p>
          <a:p>
            <a:r>
              <a:rPr lang="es-ES" dirty="0" smtClean="0"/>
              <a:t>9 Salida </a:t>
            </a:r>
            <a:r>
              <a:rPr lang="es-ES" dirty="0" smtClean="0"/>
              <a:t>de alarma relé libre de tensión, entradas de alarma detección NO o NC</a:t>
            </a:r>
            <a:r>
              <a:rPr lang="es-ES" dirty="0" smtClean="0"/>
              <a:t>.</a:t>
            </a:r>
          </a:p>
          <a:p>
            <a:r>
              <a:rPr lang="es-ES" dirty="0" smtClean="0"/>
              <a:t>10 Salida de vídeo HDMI</a:t>
            </a:r>
            <a:endParaRPr lang="es-ES" dirty="0" smtClean="0"/>
          </a:p>
          <a:p>
            <a:endParaRPr lang="es-ES" dirty="0"/>
          </a:p>
        </p:txBody>
      </p:sp>
      <p:pic>
        <p:nvPicPr>
          <p:cNvPr id="4" name="Picture 214"/>
          <p:cNvPicPr/>
          <p:nvPr/>
        </p:nvPicPr>
        <p:blipFill>
          <a:blip r:embed="rId2" cstate="print"/>
          <a:srcRect/>
          <a:stretch>
            <a:fillRect/>
          </a:stretch>
        </p:blipFill>
        <p:spPr bwMode="auto">
          <a:xfrm>
            <a:off x="457200" y="1828800"/>
            <a:ext cx="8153400" cy="198745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2226" name="Rectangle 2"/>
          <p:cNvSpPr>
            <a:spLocks noGrp="1" noChangeArrowheads="1"/>
          </p:cNvSpPr>
          <p:nvPr>
            <p:ph idx="1"/>
          </p:nvPr>
        </p:nvSpPr>
        <p:spPr>
          <a:xfrm>
            <a:off x="304800" y="1447800"/>
            <a:ext cx="8534400" cy="5029200"/>
          </a:xfrm>
        </p:spPr>
        <p:txBody>
          <a:bodyPr/>
          <a:lstStyle/>
          <a:p>
            <a:pPr marL="533400" indent="-533400" eaLnBrk="1" hangingPunct="1">
              <a:lnSpc>
                <a:spcPct val="80000"/>
              </a:lnSpc>
              <a:buFont typeface="Wingdings" pitchFamily="2" charset="2"/>
              <a:buNone/>
            </a:pPr>
            <a:r>
              <a:rPr lang="es-ES_tradnl" sz="2400" b="1" dirty="0" smtClean="0">
                <a:solidFill>
                  <a:srgbClr val="FF9900"/>
                </a:solidFill>
              </a:rPr>
              <a:t>PC-</a:t>
            </a:r>
            <a:r>
              <a:rPr lang="es-ES_tradnl" sz="2400" b="1" dirty="0" err="1" smtClean="0">
                <a:solidFill>
                  <a:srgbClr val="FF9900"/>
                </a:solidFill>
              </a:rPr>
              <a:t>Based</a:t>
            </a:r>
            <a:r>
              <a:rPr lang="es-ES_tradnl" sz="2400" b="1" dirty="0" smtClean="0">
                <a:solidFill>
                  <a:srgbClr val="FF9900"/>
                </a:solidFill>
              </a:rPr>
              <a:t> DVR: </a:t>
            </a:r>
            <a:r>
              <a:rPr lang="es-ES_tradnl" sz="2400" b="1" dirty="0" smtClean="0">
                <a:solidFill>
                  <a:srgbClr val="FF9900"/>
                </a:solidFill>
                <a:hlinkClick r:id="rId3"/>
              </a:rPr>
              <a:t>NUUO DVR CARD</a:t>
            </a:r>
            <a:r>
              <a:rPr lang="es-ES_tradnl" sz="2400" b="1" dirty="0" smtClean="0">
                <a:solidFill>
                  <a:srgbClr val="FF9900"/>
                </a:solidFill>
              </a:rPr>
              <a:t> </a:t>
            </a:r>
            <a:r>
              <a:rPr lang="es-ES_tradnl" sz="2400" b="1" dirty="0" smtClean="0">
                <a:solidFill>
                  <a:srgbClr val="FF9900"/>
                </a:solidFill>
                <a:hlinkClick r:id="rId4"/>
              </a:rPr>
              <a:t>GEOVISION</a:t>
            </a:r>
            <a:endParaRPr lang="es-ES_tradnl" sz="2400" b="1" dirty="0" smtClean="0">
              <a:solidFill>
                <a:srgbClr val="FF9900"/>
              </a:solidFill>
            </a:endParaRPr>
          </a:p>
          <a:p>
            <a:pPr marL="533400" indent="-533400" eaLnBrk="1" hangingPunct="1">
              <a:lnSpc>
                <a:spcPct val="80000"/>
              </a:lnSpc>
              <a:buFont typeface="Wingdings" pitchFamily="2" charset="2"/>
              <a:buNone/>
            </a:pPr>
            <a:endParaRPr lang="es-ES_tradnl" sz="2400" b="1" dirty="0" smtClean="0">
              <a:solidFill>
                <a:srgbClr val="FF9900"/>
              </a:solidFill>
            </a:endParaRPr>
          </a:p>
          <a:p>
            <a:pPr marL="533400" indent="-533400" eaLnBrk="1" hangingPunct="1">
              <a:lnSpc>
                <a:spcPct val="80000"/>
              </a:lnSpc>
              <a:buFontTx/>
              <a:buNone/>
            </a:pPr>
            <a:r>
              <a:rPr lang="es-ES" sz="1900" dirty="0" smtClean="0"/>
              <a:t>	Un </a:t>
            </a:r>
            <a:r>
              <a:rPr lang="es-ES" sz="1900" b="1" dirty="0" smtClean="0"/>
              <a:t>DVR PC-</a:t>
            </a:r>
            <a:r>
              <a:rPr lang="es-ES" sz="1900" b="1" dirty="0" err="1" smtClean="0"/>
              <a:t>Based</a:t>
            </a:r>
            <a:r>
              <a:rPr lang="es-ES" sz="1900" dirty="0" smtClean="0"/>
              <a:t> es un </a:t>
            </a:r>
            <a:r>
              <a:rPr lang="es-ES" sz="1900" i="1" dirty="0" smtClean="0"/>
              <a:t>computador</a:t>
            </a:r>
            <a:r>
              <a:rPr lang="es-ES" sz="1900" dirty="0" smtClean="0"/>
              <a:t> con:</a:t>
            </a:r>
          </a:p>
          <a:p>
            <a:pPr marL="914400" lvl="1" indent="-457200" eaLnBrk="1" hangingPunct="1">
              <a:lnSpc>
                <a:spcPct val="80000"/>
              </a:lnSpc>
              <a:buSzPct val="95000"/>
              <a:buFontTx/>
              <a:buChar char="•"/>
            </a:pPr>
            <a:r>
              <a:rPr lang="es-ES" sz="1900" dirty="0" smtClean="0"/>
              <a:t>Una </a:t>
            </a:r>
            <a:r>
              <a:rPr lang="es-ES" sz="1900" i="1" dirty="0" smtClean="0"/>
              <a:t>tarjeta</a:t>
            </a:r>
            <a:r>
              <a:rPr lang="es-ES" sz="1900" dirty="0" smtClean="0"/>
              <a:t> especializada que realiza la adquisición de las señales de vídeo (también de alarmas y señales de control). </a:t>
            </a:r>
            <a:r>
              <a:rPr lang="es-ES" sz="1900" dirty="0" smtClean="0">
                <a:solidFill>
                  <a:srgbClr val="FF0000"/>
                </a:solidFill>
              </a:rPr>
              <a:t>No es únicamente una tarjeta </a:t>
            </a:r>
            <a:r>
              <a:rPr lang="es-ES" sz="1900" dirty="0" err="1" smtClean="0">
                <a:solidFill>
                  <a:srgbClr val="FF0000"/>
                </a:solidFill>
              </a:rPr>
              <a:t>capturadora</a:t>
            </a:r>
            <a:r>
              <a:rPr lang="es-ES" sz="1900" dirty="0" smtClean="0">
                <a:solidFill>
                  <a:srgbClr val="FF0000"/>
                </a:solidFill>
              </a:rPr>
              <a:t>¡¡¡</a:t>
            </a:r>
          </a:p>
          <a:p>
            <a:pPr marL="914400" lvl="1" indent="-457200" eaLnBrk="1" hangingPunct="1">
              <a:lnSpc>
                <a:spcPct val="80000"/>
              </a:lnSpc>
              <a:buSzPct val="95000"/>
              <a:buFontTx/>
              <a:buChar char="•"/>
            </a:pPr>
            <a:r>
              <a:rPr lang="es-ES" sz="1900" dirty="0" smtClean="0"/>
              <a:t>Un </a:t>
            </a:r>
            <a:r>
              <a:rPr lang="es-ES" sz="1900" i="1" dirty="0" smtClean="0"/>
              <a:t>software especializado</a:t>
            </a:r>
            <a:r>
              <a:rPr lang="es-ES" sz="1900" dirty="0" smtClean="0"/>
              <a:t> permite realizar la configuración del sistema, compresión y almacenamiento de vídeo, detección de movimiento y en general todo el procesamiento digital de las señales de vídeo adquiridas. </a:t>
            </a:r>
          </a:p>
          <a:p>
            <a:pPr marL="914400" lvl="1" indent="-457200" eaLnBrk="1" hangingPunct="1">
              <a:lnSpc>
                <a:spcPct val="80000"/>
              </a:lnSpc>
              <a:buSzPct val="95000"/>
              <a:buFontTx/>
              <a:buChar char="•"/>
            </a:pPr>
            <a:r>
              <a:rPr lang="es-ES" sz="1900" dirty="0" smtClean="0"/>
              <a:t>De compresión Software: </a:t>
            </a:r>
            <a:r>
              <a:rPr lang="es-ES" sz="1900" dirty="0" err="1" smtClean="0"/>
              <a:t>Conversores</a:t>
            </a:r>
            <a:r>
              <a:rPr lang="es-ES" sz="1900" dirty="0" smtClean="0"/>
              <a:t> analógico digitales o D-A, La compresión MPEG4 o H264 es realizada por el PC a través del software proporcionado.</a:t>
            </a:r>
          </a:p>
          <a:p>
            <a:pPr marL="914400" lvl="1" indent="-457200" eaLnBrk="1" hangingPunct="1">
              <a:lnSpc>
                <a:spcPct val="80000"/>
              </a:lnSpc>
              <a:buSzPct val="95000"/>
              <a:buFontTx/>
              <a:buChar char="•"/>
            </a:pPr>
            <a:r>
              <a:rPr lang="es-ES_tradnl" sz="1900" dirty="0" smtClean="0"/>
              <a:t>De compresión Hardware: La tarjeta dispone de toda la electrónica para realizar la compresión HW el proceso de las imágenes además del Software. No se sobrecarga el PC, están refrigeradas y la compresión se realiza en el momento de la adquisición de vídeo.</a:t>
            </a:r>
            <a:endParaRPr lang="es-ES" sz="1900" dirty="0" smtClean="0"/>
          </a:p>
        </p:txBody>
      </p:sp>
      <p:pic>
        <p:nvPicPr>
          <p:cNvPr id="61442" name="Picture 2" descr="https://encrypted-tbn2.gstatic.com/images?q=tbn:ANd9GcRwMSvZES0EhDSp98dt7BvebO0pCq_7mZQvuoIREVGl5d1OMXZC"/>
          <p:cNvPicPr>
            <a:picLocks noChangeAspect="1" noChangeArrowheads="1"/>
          </p:cNvPicPr>
          <p:nvPr/>
        </p:nvPicPr>
        <p:blipFill>
          <a:blip r:embed="rId5" cstate="print"/>
          <a:srcRect/>
          <a:stretch>
            <a:fillRect/>
          </a:stretch>
        </p:blipFill>
        <p:spPr bwMode="auto">
          <a:xfrm>
            <a:off x="7086600" y="5238749"/>
            <a:ext cx="1619251" cy="1619251"/>
          </a:xfrm>
          <a:prstGeom prst="rect">
            <a:avLst/>
          </a:prstGeom>
          <a:noFill/>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438400" y="1253731"/>
            <a:ext cx="1879600" cy="994169"/>
          </a:xfrm>
          <a:prstGeom prst="rect">
            <a:avLst/>
          </a:prstGeom>
          <a:noFill/>
        </p:spPr>
      </p:pic>
      <p:pic>
        <p:nvPicPr>
          <p:cNvPr id="3" name="Picture 3"/>
          <p:cNvPicPr>
            <a:picLocks noChangeAspect="1" noChangeArrowheads="1"/>
          </p:cNvPicPr>
          <p:nvPr/>
        </p:nvPicPr>
        <p:blipFill>
          <a:blip r:embed="rId3" cstate="print"/>
          <a:srcRect/>
          <a:stretch>
            <a:fillRect/>
          </a:stretch>
        </p:blipFill>
        <p:spPr bwMode="auto">
          <a:xfrm>
            <a:off x="4356100" y="1253731"/>
            <a:ext cx="1867694" cy="1108469"/>
          </a:xfrm>
          <a:prstGeom prst="rect">
            <a:avLst/>
          </a:prstGeom>
          <a:noFill/>
        </p:spPr>
      </p:pic>
      <p:graphicFrame>
        <p:nvGraphicFramePr>
          <p:cNvPr id="5" name="表格 4"/>
          <p:cNvGraphicFramePr>
            <a:graphicFrameLocks noGrp="1"/>
          </p:cNvGraphicFramePr>
          <p:nvPr>
            <p:extLst>
              <p:ext uri="{D42A27DB-BD31-4B8C-83A1-F6EECF244321}">
                <p14:modId xmlns="" xmlns:p14="http://schemas.microsoft.com/office/powerpoint/2010/main" val="4028290899"/>
              </p:ext>
            </p:extLst>
          </p:nvPr>
        </p:nvGraphicFramePr>
        <p:xfrm>
          <a:off x="838200" y="2425701"/>
          <a:ext cx="7543800" cy="4292337"/>
        </p:xfrm>
        <a:graphic>
          <a:graphicData uri="http://schemas.openxmlformats.org/drawingml/2006/table">
            <a:tbl>
              <a:tblPr/>
              <a:tblGrid>
                <a:gridCol w="3740964"/>
                <a:gridCol w="3802836"/>
              </a:tblGrid>
              <a:tr h="353673">
                <a:tc>
                  <a:txBody>
                    <a:bodyPr/>
                    <a:lstStyle/>
                    <a:p>
                      <a:pPr algn="ctr"/>
                      <a:r>
                        <a:rPr lang="en-US" altLang="zh-CN" sz="1800" b="1" dirty="0" err="1" smtClean="0">
                          <a:solidFill>
                            <a:srgbClr val="000080"/>
                          </a:solidFill>
                          <a:latin typeface="Palatino Linotype" pitchFamily="18" charset="0"/>
                          <a:cs typeface="Palatino Linotype" pitchFamily="18" charset="0"/>
                        </a:rPr>
                        <a:t>Autónomos</a:t>
                      </a:r>
                      <a:endParaRPr lang="zh-CN" altLang="en-US" sz="1800" b="1" dirty="0" smtClean="0">
                        <a:solidFill>
                          <a:srgbClr val="000080"/>
                        </a:solidFill>
                        <a:latin typeface="Palatino Linotype" pitchFamily="18" charset="0"/>
                        <a:cs typeface="Palatino Linotype"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800" b="1" dirty="0" err="1" smtClean="0">
                          <a:solidFill>
                            <a:srgbClr val="000080"/>
                          </a:solidFill>
                          <a:latin typeface="Palatino Linotype" pitchFamily="18" charset="0"/>
                          <a:cs typeface="Palatino Linotype" pitchFamily="18" charset="0"/>
                        </a:rPr>
                        <a:t>Basados</a:t>
                      </a:r>
                      <a:r>
                        <a:rPr lang="en-US" altLang="zh-CN" sz="1800" b="1" dirty="0" smtClean="0">
                          <a:solidFill>
                            <a:srgbClr val="000080"/>
                          </a:solidFill>
                          <a:latin typeface="Palatino Linotype" pitchFamily="18" charset="0"/>
                          <a:cs typeface="Palatino Linotype" pitchFamily="18" charset="0"/>
                        </a:rPr>
                        <a:t> en PC</a:t>
                      </a:r>
                      <a:endParaRPr lang="zh-CN" altLang="en-US" sz="1800" b="1" dirty="0" smtClean="0">
                        <a:solidFill>
                          <a:srgbClr val="000080"/>
                        </a:solidFill>
                        <a:latin typeface="Palatino Linotype" pitchFamily="18" charset="0"/>
                        <a:cs typeface="Palatino Linotype"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795764">
                <a:tc>
                  <a:txBody>
                    <a:bodyPr/>
                    <a:lstStyle/>
                    <a:p>
                      <a:pPr algn="l"/>
                      <a:r>
                        <a:rPr lang="en-US" altLang="zh-CN" sz="1600" dirty="0" err="1" smtClean="0">
                          <a:solidFill>
                            <a:srgbClr val="000000"/>
                          </a:solidFill>
                          <a:latin typeface="Tahoma" pitchFamily="18" charset="0"/>
                          <a:cs typeface="Tahoma" pitchFamily="18" charset="0"/>
                        </a:rPr>
                        <a:t>Sistema</a:t>
                      </a:r>
                      <a:r>
                        <a:rPr lang="en-US" altLang="zh-CN" sz="1600" dirty="0" smtClean="0">
                          <a:solidFill>
                            <a:srgbClr val="000000"/>
                          </a:solidFill>
                          <a:latin typeface="Tahoma" pitchFamily="18" charset="0"/>
                          <a:cs typeface="Tahoma" pitchFamily="18" charset="0"/>
                        </a:rPr>
                        <a:t> de </a:t>
                      </a:r>
                      <a:r>
                        <a:rPr lang="en-US" altLang="zh-CN" sz="1600" dirty="0" err="1" smtClean="0">
                          <a:solidFill>
                            <a:srgbClr val="000000"/>
                          </a:solidFill>
                          <a:latin typeface="Tahoma" pitchFamily="18" charset="0"/>
                          <a:cs typeface="Tahoma" pitchFamily="18" charset="0"/>
                        </a:rPr>
                        <a:t>administración</a:t>
                      </a:r>
                      <a:endParaRPr lang="zh-CN" altLang="en-US" sz="1600" dirty="0" smtClean="0">
                        <a:solidFill>
                          <a:srgbClr val="000000"/>
                        </a:solidFill>
                        <a:latin typeface="Tahoma" pitchFamily="18" charset="0"/>
                        <a:cs typeface="Tahoma" pitchFamily="18" charset="0"/>
                      </a:endParaRPr>
                    </a:p>
                    <a:p>
                      <a:pPr algn="l"/>
                      <a:r>
                        <a:rPr lang="en-US" altLang="zh-CN" sz="1600" dirty="0" err="1" smtClean="0">
                          <a:solidFill>
                            <a:srgbClr val="000000"/>
                          </a:solidFill>
                          <a:latin typeface="Tahoma" pitchFamily="18" charset="0"/>
                          <a:cs typeface="Tahoma" pitchFamily="18" charset="0"/>
                        </a:rPr>
                        <a:t>Exclusiva</a:t>
                      </a:r>
                      <a:r>
                        <a:rPr lang="en-US" altLang="zh-CN" sz="1600" dirty="0" smtClean="0">
                          <a:solidFill>
                            <a:srgbClr val="000000"/>
                          </a:solidFill>
                          <a:latin typeface="Tahoma" pitchFamily="18" charset="0"/>
                          <a:cs typeface="Tahoma" pitchFamily="18" charset="0"/>
                        </a:rPr>
                        <a:t> de video</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600" dirty="0" smtClean="0">
                          <a:solidFill>
                            <a:srgbClr val="000000"/>
                          </a:solidFill>
                          <a:latin typeface="Tahoma" pitchFamily="18" charset="0"/>
                          <a:cs typeface="Tahoma" pitchFamily="18" charset="0"/>
                        </a:rPr>
                        <a:t>PC </a:t>
                      </a:r>
                      <a:r>
                        <a:rPr lang="en-US" altLang="zh-CN" sz="1600" dirty="0" err="1" smtClean="0">
                          <a:solidFill>
                            <a:srgbClr val="000000"/>
                          </a:solidFill>
                          <a:latin typeface="Tahoma" pitchFamily="18" charset="0"/>
                          <a:cs typeface="Tahoma" pitchFamily="18" charset="0"/>
                        </a:rPr>
                        <a:t>que</a:t>
                      </a:r>
                      <a:r>
                        <a:rPr lang="en-US" altLang="zh-CN" sz="1600" dirty="0" smtClean="0">
                          <a:solidFill>
                            <a:srgbClr val="000000"/>
                          </a:solidFill>
                          <a:latin typeface="Tahoma" pitchFamily="18" charset="0"/>
                          <a:cs typeface="Tahoma" pitchFamily="18" charset="0"/>
                        </a:rPr>
                        <a:t> ha </a:t>
                      </a:r>
                      <a:r>
                        <a:rPr lang="en-US" altLang="zh-CN" sz="1600" dirty="0" err="1" smtClean="0">
                          <a:solidFill>
                            <a:srgbClr val="000000"/>
                          </a:solidFill>
                          <a:latin typeface="Tahoma" pitchFamily="18" charset="0"/>
                          <a:cs typeface="Tahoma" pitchFamily="18" charset="0"/>
                        </a:rPr>
                        <a:t>sido</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modificado</a:t>
                      </a:r>
                      <a:r>
                        <a:rPr lang="en-US" altLang="zh-CN" sz="1600" dirty="0" smtClean="0">
                          <a:solidFill>
                            <a:srgbClr val="000000"/>
                          </a:solidFill>
                          <a:latin typeface="Tahoma" pitchFamily="18" charset="0"/>
                          <a:cs typeface="Tahoma" pitchFamily="18" charset="0"/>
                        </a:rPr>
                        <a:t> en</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Hardware y software </a:t>
                      </a:r>
                      <a:r>
                        <a:rPr lang="en-US" altLang="zh-CN" sz="1600" dirty="0" err="1" smtClean="0">
                          <a:solidFill>
                            <a:srgbClr val="000000"/>
                          </a:solidFill>
                          <a:latin typeface="Tahoma" pitchFamily="18" charset="0"/>
                          <a:cs typeface="Tahoma" pitchFamily="18" charset="0"/>
                        </a:rPr>
                        <a:t>para</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trabajar</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Como DVR</a:t>
                      </a:r>
                      <a:endParaRPr lang="zh-CN" altLang="en-US" sz="1600" dirty="0" smtClean="0">
                        <a:solidFill>
                          <a:srgbClr val="000000"/>
                        </a:solidFill>
                        <a:latin typeface="Tahoma" pitchFamily="18" charset="0"/>
                        <a:cs typeface="Tahoma" pitchFamily="18" charset="0"/>
                      </a:endParaRPr>
                    </a:p>
                  </a:txBody>
                  <a:tcPr anchor="ct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324200">
                <a:tc>
                  <a:txBody>
                    <a:bodyPr/>
                    <a:lstStyle/>
                    <a:p>
                      <a:pPr algn="l"/>
                      <a:r>
                        <a:rPr lang="en-US" altLang="zh-CN" sz="1600" dirty="0" smtClean="0">
                          <a:solidFill>
                            <a:srgbClr val="000000"/>
                          </a:solidFill>
                          <a:latin typeface="Tahoma" pitchFamily="18" charset="0"/>
                          <a:cs typeface="Tahoma" pitchFamily="18" charset="0"/>
                        </a:rPr>
                        <a:t>Gran </a:t>
                      </a:r>
                      <a:r>
                        <a:rPr lang="en-US" altLang="zh-CN" sz="1600" dirty="0" err="1" smtClean="0">
                          <a:solidFill>
                            <a:srgbClr val="000000"/>
                          </a:solidFill>
                          <a:latin typeface="Tahoma" pitchFamily="18" charset="0"/>
                          <a:cs typeface="Tahoma" pitchFamily="18" charset="0"/>
                        </a:rPr>
                        <a:t>estabilidad</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600" dirty="0" err="1" smtClean="0">
                          <a:solidFill>
                            <a:srgbClr val="000000"/>
                          </a:solidFill>
                          <a:latin typeface="Tahoma" pitchFamily="18" charset="0"/>
                          <a:cs typeface="Tahoma" pitchFamily="18" charset="0"/>
                        </a:rPr>
                        <a:t>Propensión</a:t>
                      </a:r>
                      <a:r>
                        <a:rPr lang="en-US" altLang="zh-CN" sz="1600" dirty="0" smtClean="0">
                          <a:solidFill>
                            <a:srgbClr val="000000"/>
                          </a:solidFill>
                          <a:latin typeface="Tahoma" pitchFamily="18" charset="0"/>
                          <a:cs typeface="Tahoma" pitchFamily="18" charset="0"/>
                        </a:rPr>
                        <a:t> a  la </a:t>
                      </a:r>
                      <a:r>
                        <a:rPr lang="en-US" altLang="zh-CN" sz="1600" dirty="0" err="1" smtClean="0">
                          <a:solidFill>
                            <a:srgbClr val="000000"/>
                          </a:solidFill>
                          <a:latin typeface="Tahoma" pitchFamily="18" charset="0"/>
                          <a:cs typeface="Tahoma" pitchFamily="18" charset="0"/>
                        </a:rPr>
                        <a:t>Inestabilidad</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559982">
                <a:tc>
                  <a:txBody>
                    <a:bodyPr/>
                    <a:lstStyle/>
                    <a:p>
                      <a:pPr algn="l"/>
                      <a:r>
                        <a:rPr lang="en-US" altLang="zh-CN" sz="1600" dirty="0" err="1" smtClean="0">
                          <a:solidFill>
                            <a:srgbClr val="000000"/>
                          </a:solidFill>
                          <a:latin typeface="Tahoma" pitchFamily="18" charset="0"/>
                          <a:cs typeface="Tahoma" pitchFamily="18" charset="0"/>
                        </a:rPr>
                        <a:t>Pocas</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opciones</a:t>
                      </a:r>
                      <a:r>
                        <a:rPr lang="en-US" altLang="zh-CN" sz="1600" dirty="0" smtClean="0">
                          <a:solidFill>
                            <a:srgbClr val="000000"/>
                          </a:solidFill>
                          <a:latin typeface="Tahoma" pitchFamily="18" charset="0"/>
                          <a:cs typeface="Tahoma" pitchFamily="18" charset="0"/>
                        </a:rPr>
                        <a:t> de software</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600" dirty="0" smtClean="0">
                          <a:solidFill>
                            <a:srgbClr val="000000"/>
                          </a:solidFill>
                          <a:latin typeface="Tahoma" pitchFamily="18" charset="0"/>
                          <a:cs typeface="Tahoma" pitchFamily="18" charset="0"/>
                        </a:rPr>
                        <a:t>Software </a:t>
                      </a:r>
                      <a:r>
                        <a:rPr lang="en-US" altLang="zh-CN" sz="1600" dirty="0" err="1" smtClean="0">
                          <a:solidFill>
                            <a:srgbClr val="000000"/>
                          </a:solidFill>
                          <a:latin typeface="Tahoma" pitchFamily="18" charset="0"/>
                          <a:cs typeface="Tahoma" pitchFamily="18" charset="0"/>
                        </a:rPr>
                        <a:t>administrativo</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más</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completo</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753142">
                <a:tc>
                  <a:txBody>
                    <a:bodyPr/>
                    <a:lstStyle/>
                    <a:p>
                      <a:pPr algn="l"/>
                      <a:r>
                        <a:rPr lang="en-US" altLang="zh-CN" sz="1600" dirty="0" err="1" smtClean="0">
                          <a:solidFill>
                            <a:srgbClr val="000000"/>
                          </a:solidFill>
                          <a:latin typeface="Tahoma" pitchFamily="18" charset="0"/>
                          <a:cs typeface="Tahoma" pitchFamily="18" charset="0"/>
                        </a:rPr>
                        <a:t>Difícil</a:t>
                      </a:r>
                      <a:r>
                        <a:rPr lang="en-US" altLang="zh-CN" sz="1600" dirty="0" smtClean="0">
                          <a:solidFill>
                            <a:srgbClr val="000000"/>
                          </a:solidFill>
                          <a:latin typeface="Tahoma" pitchFamily="18" charset="0"/>
                          <a:cs typeface="Tahoma" pitchFamily="18" charset="0"/>
                        </a:rPr>
                        <a:t> de </a:t>
                      </a:r>
                      <a:r>
                        <a:rPr lang="en-US" altLang="zh-CN" sz="1600" dirty="0" err="1" smtClean="0">
                          <a:solidFill>
                            <a:srgbClr val="000000"/>
                          </a:solidFill>
                          <a:latin typeface="Tahoma" pitchFamily="18" charset="0"/>
                          <a:cs typeface="Tahoma" pitchFamily="18" charset="0"/>
                        </a:rPr>
                        <a:t>expandir</a:t>
                      </a:r>
                      <a:r>
                        <a:rPr lang="en-US" altLang="zh-CN" sz="1600" dirty="0" smtClean="0">
                          <a:solidFill>
                            <a:srgbClr val="000000"/>
                          </a:solidFill>
                          <a:latin typeface="Tahoma" pitchFamily="18" charset="0"/>
                          <a:cs typeface="Tahoma" pitchFamily="18" charset="0"/>
                        </a:rPr>
                        <a:t> y </a:t>
                      </a:r>
                      <a:r>
                        <a:rPr lang="en-US" altLang="zh-CN" sz="1600" dirty="0" err="1" smtClean="0">
                          <a:solidFill>
                            <a:srgbClr val="000000"/>
                          </a:solidFill>
                          <a:latin typeface="Tahoma" pitchFamily="18" charset="0"/>
                          <a:cs typeface="Tahoma" pitchFamily="18" charset="0"/>
                        </a:rPr>
                        <a:t>actualizar</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600" dirty="0" err="1" smtClean="0">
                          <a:solidFill>
                            <a:srgbClr val="000000"/>
                          </a:solidFill>
                          <a:latin typeface="Tahoma" pitchFamily="18" charset="0"/>
                          <a:cs typeface="Tahoma" pitchFamily="18" charset="0"/>
                        </a:rPr>
                        <a:t>Fácil</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actualización</a:t>
                      </a:r>
                      <a:r>
                        <a:rPr lang="en-US" altLang="zh-CN" sz="1600" dirty="0" smtClean="0">
                          <a:solidFill>
                            <a:srgbClr val="000000"/>
                          </a:solidFill>
                          <a:latin typeface="Tahoma" pitchFamily="18" charset="0"/>
                          <a:cs typeface="Tahoma" pitchFamily="18" charset="0"/>
                        </a:rPr>
                        <a:t> del </a:t>
                      </a:r>
                      <a:r>
                        <a:rPr lang="en-US" altLang="zh-CN" sz="1600" dirty="0" err="1" smtClean="0">
                          <a:solidFill>
                            <a:srgbClr val="000000"/>
                          </a:solidFill>
                          <a:latin typeface="Tahoma" pitchFamily="18" charset="0"/>
                          <a:cs typeface="Tahoma" pitchFamily="18" charset="0"/>
                        </a:rPr>
                        <a:t>sistema</a:t>
                      </a:r>
                      <a:endParaRPr lang="en-US" altLang="zh-CN"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(discos </a:t>
                      </a:r>
                      <a:r>
                        <a:rPr lang="en-US" altLang="zh-CN" sz="1600" dirty="0" err="1" smtClean="0">
                          <a:solidFill>
                            <a:srgbClr val="000000"/>
                          </a:solidFill>
                          <a:latin typeface="Tahoma" pitchFamily="18" charset="0"/>
                          <a:cs typeface="Tahoma" pitchFamily="18" charset="0"/>
                        </a:rPr>
                        <a:t>duros</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expansión</a:t>
                      </a:r>
                      <a:r>
                        <a:rPr lang="en-US" altLang="zh-CN" sz="1600" dirty="0" smtClean="0">
                          <a:solidFill>
                            <a:srgbClr val="000000"/>
                          </a:solidFill>
                          <a:latin typeface="Tahoma" pitchFamily="18" charset="0"/>
                          <a:cs typeface="Tahoma" pitchFamily="18" charset="0"/>
                        </a:rPr>
                        <a:t> a </a:t>
                      </a:r>
                      <a:r>
                        <a:rPr lang="en-US" altLang="zh-CN" sz="1600" dirty="0" err="1" smtClean="0">
                          <a:solidFill>
                            <a:srgbClr val="000000"/>
                          </a:solidFill>
                          <a:latin typeface="Tahoma" pitchFamily="18" charset="0"/>
                          <a:cs typeface="Tahoma" pitchFamily="18" charset="0"/>
                        </a:rPr>
                        <a:t>más</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uds</a:t>
                      </a:r>
                      <a:r>
                        <a:rPr lang="en-US" altLang="zh-CN" sz="1600" dirty="0" smtClean="0">
                          <a:solidFill>
                            <a:srgbClr val="000000"/>
                          </a:solidFill>
                          <a:latin typeface="Tahoma" pitchFamily="18" charset="0"/>
                          <a:cs typeface="Tahoma" pitchFamily="18" charset="0"/>
                        </a:rPr>
                        <a:t>.)</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559982">
                <a:tc>
                  <a:txBody>
                    <a:bodyPr/>
                    <a:lstStyle/>
                    <a:p>
                      <a:pPr algn="l"/>
                      <a:r>
                        <a:rPr lang="en-US" altLang="zh-CN" sz="1600" dirty="0" smtClean="0">
                          <a:solidFill>
                            <a:srgbClr val="000000"/>
                          </a:solidFill>
                          <a:latin typeface="Tahoma" pitchFamily="18" charset="0"/>
                          <a:cs typeface="Tahoma" pitchFamily="18" charset="0"/>
                        </a:rPr>
                        <a:t>Interface </a:t>
                      </a:r>
                      <a:r>
                        <a:rPr lang="en-US" altLang="zh-CN" sz="1600" dirty="0" err="1" smtClean="0">
                          <a:solidFill>
                            <a:srgbClr val="000000"/>
                          </a:solidFill>
                          <a:latin typeface="Tahoma" pitchFamily="18" charset="0"/>
                          <a:cs typeface="Tahoma" pitchFamily="18" charset="0"/>
                        </a:rPr>
                        <a:t>basado</a:t>
                      </a:r>
                      <a:r>
                        <a:rPr lang="en-US" altLang="zh-CN" sz="1600" baseline="0" dirty="0" smtClean="0">
                          <a:solidFill>
                            <a:srgbClr val="000000"/>
                          </a:solidFill>
                          <a:latin typeface="Tahoma" pitchFamily="18" charset="0"/>
                          <a:cs typeface="Tahoma" pitchFamily="18" charset="0"/>
                        </a:rPr>
                        <a:t> </a:t>
                      </a:r>
                      <a:r>
                        <a:rPr lang="en-US" altLang="zh-CN" sz="1600" dirty="0" smtClean="0">
                          <a:solidFill>
                            <a:srgbClr val="000000"/>
                          </a:solidFill>
                          <a:latin typeface="Tahoma" pitchFamily="18" charset="0"/>
                          <a:cs typeface="Tahoma" pitchFamily="18" charset="0"/>
                        </a:rPr>
                        <a:t>en </a:t>
                      </a:r>
                      <a:r>
                        <a:rPr lang="en-US" altLang="zh-CN" sz="1600" dirty="0" err="1" smtClean="0">
                          <a:solidFill>
                            <a:srgbClr val="000000"/>
                          </a:solidFill>
                          <a:latin typeface="Tahoma" pitchFamily="18" charset="0"/>
                          <a:cs typeface="Tahoma" pitchFamily="18" charset="0"/>
                        </a:rPr>
                        <a:t>menús</a:t>
                      </a:r>
                      <a:r>
                        <a:rPr lang="en-US" altLang="zh-CN" sz="1600" dirty="0" smtClean="0">
                          <a:solidFill>
                            <a:srgbClr val="000000"/>
                          </a:solidFill>
                          <a:latin typeface="Tahoma" pitchFamily="18" charset="0"/>
                          <a:cs typeface="Tahoma" pitchFamily="18" charset="0"/>
                        </a:rPr>
                        <a:t> de </a:t>
                      </a:r>
                      <a:r>
                        <a:rPr lang="en-US" altLang="zh-CN" sz="1600" dirty="0" err="1" smtClean="0">
                          <a:solidFill>
                            <a:srgbClr val="000000"/>
                          </a:solidFill>
                          <a:latin typeface="Tahoma" pitchFamily="18" charset="0"/>
                          <a:cs typeface="Tahoma" pitchFamily="18" charset="0"/>
                        </a:rPr>
                        <a:t>Texto</a:t>
                      </a:r>
                      <a:r>
                        <a:rPr lang="en-US" altLang="zh-CN" sz="1600" dirty="0" smtClean="0">
                          <a:solidFill>
                            <a:srgbClr val="000000"/>
                          </a:solidFill>
                          <a:latin typeface="Tahoma" pitchFamily="18" charset="0"/>
                          <a:cs typeface="Tahoma" pitchFamily="18" charset="0"/>
                        </a:rPr>
                        <a:t> </a:t>
                      </a:r>
                    </a:p>
                    <a:p>
                      <a:pPr algn="l"/>
                      <a:r>
                        <a:rPr lang="en-US" altLang="zh-CN" sz="1600" dirty="0" smtClean="0">
                          <a:solidFill>
                            <a:srgbClr val="000000"/>
                          </a:solidFill>
                          <a:latin typeface="Tahoma" pitchFamily="18" charset="0"/>
                          <a:cs typeface="Tahoma" pitchFamily="18" charset="0"/>
                        </a:rPr>
                        <a:t>y en </a:t>
                      </a:r>
                      <a:r>
                        <a:rPr lang="en-US" altLang="zh-CN" sz="1600" dirty="0" err="1" smtClean="0">
                          <a:solidFill>
                            <a:srgbClr val="000000"/>
                          </a:solidFill>
                          <a:latin typeface="Tahoma" pitchFamily="18" charset="0"/>
                          <a:cs typeface="Tahoma" pitchFamily="18" charset="0"/>
                        </a:rPr>
                        <a:t>algunos</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menús</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gráficos</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c>
                  <a:txBody>
                    <a:bodyPr/>
                    <a:lstStyle/>
                    <a:p>
                      <a:pPr algn="l"/>
                      <a:r>
                        <a:rPr lang="en-US" altLang="zh-CN" sz="1600" dirty="0" err="1" smtClean="0">
                          <a:solidFill>
                            <a:srgbClr val="000000"/>
                          </a:solidFill>
                          <a:latin typeface="Tahoma" pitchFamily="18" charset="0"/>
                          <a:cs typeface="Tahoma" pitchFamily="18" charset="0"/>
                        </a:rPr>
                        <a:t>Ambiente</a:t>
                      </a:r>
                      <a:r>
                        <a:rPr lang="en-US" altLang="zh-CN" sz="1600" dirty="0" smtClean="0">
                          <a:solidFill>
                            <a:srgbClr val="000000"/>
                          </a:solidFill>
                          <a:latin typeface="Tahoma" pitchFamily="18" charset="0"/>
                          <a:cs typeface="Tahoma" pitchFamily="18" charset="0"/>
                        </a:rPr>
                        <a:t> </a:t>
                      </a:r>
                      <a:r>
                        <a:rPr lang="en-US" altLang="zh-CN" sz="1600" dirty="0" err="1" smtClean="0">
                          <a:solidFill>
                            <a:srgbClr val="000000"/>
                          </a:solidFill>
                          <a:latin typeface="Tahoma" pitchFamily="18" charset="0"/>
                          <a:cs typeface="Tahoma" pitchFamily="18" charset="0"/>
                        </a:rPr>
                        <a:t>amigable</a:t>
                      </a:r>
                      <a:r>
                        <a:rPr lang="en-US" altLang="zh-CN" sz="1600" dirty="0" smtClean="0">
                          <a:solidFill>
                            <a:srgbClr val="000000"/>
                          </a:solidFill>
                          <a:latin typeface="Tahoma" pitchFamily="18" charset="0"/>
                          <a:cs typeface="Tahoma" pitchFamily="18" charset="0"/>
                        </a:rPr>
                        <a:t> en </a:t>
                      </a:r>
                      <a:r>
                        <a:rPr lang="en-US" altLang="zh-CN" sz="1600" dirty="0" err="1" smtClean="0">
                          <a:solidFill>
                            <a:srgbClr val="000000"/>
                          </a:solidFill>
                          <a:latin typeface="Tahoma" pitchFamily="18" charset="0"/>
                          <a:cs typeface="Tahoma" pitchFamily="18" charset="0"/>
                        </a:rPr>
                        <a:t>entorno</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Windows</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A0A0A0"/>
                      </a:solidFill>
                      <a:prstDash val="solid"/>
                      <a:round/>
                      <a:headEnd type="none" w="med" len="med"/>
                      <a:tailEnd type="none" w="med" len="med"/>
                    </a:lnB>
                    <a:solidFill>
                      <a:srgbClr val="FFFFFF"/>
                    </a:solidFill>
                  </a:tcPr>
                </a:tc>
              </a:tr>
              <a:tr h="856955">
                <a:tc>
                  <a:txBody>
                    <a:bodyPr/>
                    <a:lstStyle/>
                    <a:p>
                      <a:pPr algn="l"/>
                      <a:r>
                        <a:rPr lang="en-US" altLang="zh-CN" sz="1600" dirty="0" err="1" smtClean="0">
                          <a:solidFill>
                            <a:srgbClr val="000000"/>
                          </a:solidFill>
                          <a:latin typeface="Tahoma" pitchFamily="18" charset="0"/>
                          <a:cs typeface="Tahoma" pitchFamily="18" charset="0"/>
                        </a:rPr>
                        <a:t>Conectividad</a:t>
                      </a:r>
                      <a:r>
                        <a:rPr lang="en-US" altLang="zh-CN" sz="1600" dirty="0" smtClean="0">
                          <a:solidFill>
                            <a:srgbClr val="000000"/>
                          </a:solidFill>
                          <a:latin typeface="Tahoma" pitchFamily="18" charset="0"/>
                          <a:cs typeface="Tahoma" pitchFamily="18" charset="0"/>
                        </a:rPr>
                        <a:t> a </a:t>
                      </a:r>
                      <a:r>
                        <a:rPr lang="en-US" altLang="zh-CN" sz="1600" dirty="0" err="1" smtClean="0">
                          <a:solidFill>
                            <a:srgbClr val="000000"/>
                          </a:solidFill>
                          <a:latin typeface="Tahoma" pitchFamily="18" charset="0"/>
                          <a:cs typeface="Tahoma" pitchFamily="18" charset="0"/>
                        </a:rPr>
                        <a:t>través</a:t>
                      </a:r>
                      <a:r>
                        <a:rPr lang="en-US" altLang="zh-CN" sz="1600" dirty="0" smtClean="0">
                          <a:solidFill>
                            <a:srgbClr val="000000"/>
                          </a:solidFill>
                          <a:latin typeface="Tahoma" pitchFamily="18" charset="0"/>
                          <a:cs typeface="Tahoma" pitchFamily="18" charset="0"/>
                        </a:rPr>
                        <a:t> de </a:t>
                      </a:r>
                      <a:r>
                        <a:rPr lang="en-US" altLang="zh-CN" sz="1600" dirty="0" err="1" smtClean="0">
                          <a:solidFill>
                            <a:srgbClr val="000000"/>
                          </a:solidFill>
                          <a:latin typeface="Tahoma" pitchFamily="18" charset="0"/>
                          <a:cs typeface="Tahoma" pitchFamily="18" charset="0"/>
                        </a:rPr>
                        <a:t>redes</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LAN,WAN E INTERNET</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A0A0A0"/>
                      </a:solidFill>
                      <a:prstDash val="solid"/>
                      <a:round/>
                      <a:headEnd type="none" w="med" len="med"/>
                      <a:tailEnd type="none" w="med" len="med"/>
                    </a:lnR>
                    <a:lnT w="0" cap="flat" cmpd="sng" algn="ctr">
                      <a:solidFill>
                        <a:srgbClr val="A0A0A0"/>
                      </a:solidFill>
                      <a:prstDash val="solid"/>
                      <a:round/>
                      <a:headEnd type="none" w="med" len="med"/>
                      <a:tailEnd type="none" w="med" len="med"/>
                    </a:lnT>
                    <a:lnB w="0" cmpd="sng">
                      <a:solidFill>
                        <a:srgbClr val="F0F0F0"/>
                      </a:solidFill>
                      <a:prstDash val="solid"/>
                    </a:lnB>
                    <a:solidFill>
                      <a:srgbClr val="FFFFFF"/>
                    </a:solidFill>
                  </a:tcPr>
                </a:tc>
                <a:tc>
                  <a:txBody>
                    <a:bodyPr/>
                    <a:lstStyle/>
                    <a:p>
                      <a:pPr algn="l"/>
                      <a:r>
                        <a:rPr lang="en-US" altLang="zh-CN" sz="1600" dirty="0" err="1" smtClean="0">
                          <a:solidFill>
                            <a:srgbClr val="000000"/>
                          </a:solidFill>
                          <a:latin typeface="Tahoma" pitchFamily="18" charset="0"/>
                          <a:cs typeface="Tahoma" pitchFamily="18" charset="0"/>
                        </a:rPr>
                        <a:t>Conectividad</a:t>
                      </a:r>
                      <a:r>
                        <a:rPr lang="en-US" altLang="zh-CN" sz="1600" dirty="0" smtClean="0">
                          <a:solidFill>
                            <a:srgbClr val="000000"/>
                          </a:solidFill>
                          <a:latin typeface="Tahoma" pitchFamily="18" charset="0"/>
                          <a:cs typeface="Tahoma" pitchFamily="18" charset="0"/>
                        </a:rPr>
                        <a:t> a </a:t>
                      </a:r>
                      <a:r>
                        <a:rPr lang="en-US" altLang="zh-CN" sz="1600" dirty="0" err="1" smtClean="0">
                          <a:solidFill>
                            <a:srgbClr val="000000"/>
                          </a:solidFill>
                          <a:latin typeface="Tahoma" pitchFamily="18" charset="0"/>
                          <a:cs typeface="Tahoma" pitchFamily="18" charset="0"/>
                        </a:rPr>
                        <a:t>través</a:t>
                      </a:r>
                      <a:r>
                        <a:rPr lang="en-US" altLang="zh-CN" sz="1600" dirty="0" smtClean="0">
                          <a:solidFill>
                            <a:srgbClr val="000000"/>
                          </a:solidFill>
                          <a:latin typeface="Tahoma" pitchFamily="18" charset="0"/>
                          <a:cs typeface="Tahoma" pitchFamily="18" charset="0"/>
                        </a:rPr>
                        <a:t> de </a:t>
                      </a:r>
                      <a:r>
                        <a:rPr lang="en-US" altLang="zh-CN" sz="1600" dirty="0" err="1" smtClean="0">
                          <a:solidFill>
                            <a:srgbClr val="000000"/>
                          </a:solidFill>
                          <a:latin typeface="Tahoma" pitchFamily="18" charset="0"/>
                          <a:cs typeface="Tahoma" pitchFamily="18" charset="0"/>
                        </a:rPr>
                        <a:t>redes</a:t>
                      </a:r>
                      <a:endParaRPr lang="zh-CN" altLang="en-US" sz="1600" dirty="0" smtClean="0">
                        <a:solidFill>
                          <a:srgbClr val="000000"/>
                        </a:solidFill>
                        <a:latin typeface="Tahoma" pitchFamily="18" charset="0"/>
                        <a:cs typeface="Tahoma" pitchFamily="18" charset="0"/>
                      </a:endParaRPr>
                    </a:p>
                    <a:p>
                      <a:pPr algn="l"/>
                      <a:r>
                        <a:rPr lang="en-US" altLang="zh-CN" sz="1600" dirty="0" smtClean="0">
                          <a:solidFill>
                            <a:srgbClr val="000000"/>
                          </a:solidFill>
                          <a:latin typeface="Tahoma" pitchFamily="18" charset="0"/>
                          <a:cs typeface="Tahoma" pitchFamily="18" charset="0"/>
                        </a:rPr>
                        <a:t>LAN,WAN</a:t>
                      </a:r>
                      <a:r>
                        <a:rPr lang="en-US" altLang="zh-CN" sz="1600" baseline="0" dirty="0" smtClean="0">
                          <a:solidFill>
                            <a:srgbClr val="000000"/>
                          </a:solidFill>
                          <a:latin typeface="Tahoma" pitchFamily="18" charset="0"/>
                          <a:cs typeface="Tahoma" pitchFamily="18" charset="0"/>
                        </a:rPr>
                        <a:t> </a:t>
                      </a:r>
                      <a:r>
                        <a:rPr lang="en-US" altLang="zh-CN" sz="1600" dirty="0" smtClean="0">
                          <a:solidFill>
                            <a:srgbClr val="000000"/>
                          </a:solidFill>
                          <a:latin typeface="Tahoma" pitchFamily="18" charset="0"/>
                          <a:cs typeface="Tahoma" pitchFamily="18" charset="0"/>
                        </a:rPr>
                        <a:t>E INTERNET</a:t>
                      </a:r>
                      <a:endParaRPr lang="zh-CN" altLang="en-US" sz="1600" dirty="0" smtClean="0">
                        <a:solidFill>
                          <a:srgbClr val="000000"/>
                        </a:solidFill>
                        <a:latin typeface="Tahoma" pitchFamily="18" charset="0"/>
                        <a:cs typeface="Tahoma" pitchFamily="18" charset="0"/>
                      </a:endParaRPr>
                    </a:p>
                  </a:txBody>
                  <a:tcPr>
                    <a:lnL w="0" cap="flat" cmpd="sng" algn="ctr">
                      <a:solidFill>
                        <a:srgbClr val="A0A0A0"/>
                      </a:solidFill>
                      <a:prstDash val="solid"/>
                      <a:round/>
                      <a:headEnd type="none" w="med" len="med"/>
                      <a:tailEnd type="none" w="med" len="med"/>
                    </a:lnL>
                    <a:lnR w="0" cap="flat" cmpd="sng" algn="ctr">
                      <a:solidFill>
                        <a:srgbClr val="F0F0F0"/>
                      </a:solidFill>
                      <a:prstDash val="solid"/>
                      <a:round/>
                      <a:headEnd type="none" w="med" len="med"/>
                      <a:tailEnd type="none" w="med" len="med"/>
                    </a:lnR>
                    <a:lnT w="0" cap="flat" cmpd="sng" algn="ctr">
                      <a:solidFill>
                        <a:srgbClr val="A0A0A0"/>
                      </a:solidFill>
                      <a:prstDash val="solid"/>
                      <a:round/>
                      <a:headEnd type="none" w="med" len="med"/>
                      <a:tailEnd type="none" w="med" len="med"/>
                    </a:lnT>
                    <a:lnB w="0" cap="flat" cmpd="sng" algn="ctr">
                      <a:solidFill>
                        <a:srgbClr val="F0F0F0"/>
                      </a:solidFill>
                      <a:prstDash val="solid"/>
                      <a:round/>
                      <a:headEnd type="none" w="med" len="med"/>
                      <a:tailEnd type="none" w="med" len="med"/>
                    </a:lnB>
                    <a:solidFill>
                      <a:srgbClr val="FFFFFF"/>
                    </a:solidFill>
                  </a:tcPr>
                </a:tc>
              </a:tr>
            </a:tbl>
          </a:graphicData>
        </a:graphic>
      </p:graphicFrame>
      <p:sp>
        <p:nvSpPr>
          <p:cNvPr id="2" name="TextBox 1"/>
          <p:cNvSpPr txBox="1"/>
          <p:nvPr/>
        </p:nvSpPr>
        <p:spPr>
          <a:xfrm>
            <a:off x="1092200" y="622300"/>
            <a:ext cx="6946900" cy="558800"/>
          </a:xfrm>
          <a:prstGeom prst="rect">
            <a:avLst/>
          </a:prstGeom>
          <a:noFill/>
        </p:spPr>
        <p:txBody>
          <a:bodyPr wrap="none" lIns="0" tIns="0" rIns="0" rtlCol="0">
            <a:spAutoFit/>
          </a:bodyPr>
          <a:lstStyle/>
          <a:p>
            <a:pPr>
              <a:lnSpc>
                <a:spcPts val="4400"/>
              </a:lnSpc>
              <a:tabLst/>
            </a:pPr>
            <a:r>
              <a:rPr lang="en-US" altLang="zh-CN" sz="4406" dirty="0" smtClean="0">
                <a:solidFill>
                  <a:srgbClr val="000000"/>
                </a:solidFill>
                <a:latin typeface="Calibri" pitchFamily="18" charset="0"/>
                <a:cs typeface="Calibri" pitchFamily="18" charset="0"/>
              </a:rPr>
              <a:t>DVR</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Embebido</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y</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basado</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en</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PC</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3250" name="Rectangle 2"/>
          <p:cNvSpPr>
            <a:spLocks noGrp="1" noChangeArrowheads="1"/>
          </p:cNvSpPr>
          <p:nvPr>
            <p:ph idx="1"/>
          </p:nvPr>
        </p:nvSpPr>
        <p:spPr>
          <a:xfrm>
            <a:off x="609600" y="1600200"/>
            <a:ext cx="7618413" cy="4038600"/>
          </a:xfrm>
        </p:spPr>
        <p:txBody>
          <a:bodyPr>
            <a:normAutofit lnSpcReduction="10000"/>
          </a:bodyPr>
          <a:lstStyle/>
          <a:p>
            <a:pPr marL="533400" indent="-533400" eaLnBrk="1" fontAlgn="auto" hangingPunct="1">
              <a:spcAft>
                <a:spcPts val="0"/>
              </a:spcAft>
              <a:buClr>
                <a:schemeClr val="accent3"/>
              </a:buClr>
              <a:buFont typeface="Wingdings" pitchFamily="2" charset="2"/>
              <a:buNone/>
              <a:defRPr/>
            </a:pPr>
            <a:r>
              <a:rPr lang="es-ES_tradnl" b="1" dirty="0" err="1" smtClean="0">
                <a:solidFill>
                  <a:srgbClr val="FF9900"/>
                </a:solidFill>
              </a:rPr>
              <a:t>DVR’s</a:t>
            </a:r>
            <a:endParaRPr lang="es-ES_tradnl" b="1" dirty="0" smtClean="0">
              <a:solidFill>
                <a:srgbClr val="FF9900"/>
              </a:solidFill>
            </a:endParaRPr>
          </a:p>
          <a:p>
            <a:pPr marL="533400" indent="-533400" eaLnBrk="1" fontAlgn="auto" hangingPunct="1">
              <a:spcAft>
                <a:spcPts val="0"/>
              </a:spcAft>
              <a:buClr>
                <a:schemeClr val="accent3"/>
              </a:buClr>
              <a:buSzPct val="90000"/>
              <a:buFont typeface="Wingdings 2"/>
              <a:buChar char=""/>
              <a:defRPr/>
            </a:pPr>
            <a:r>
              <a:rPr lang="es-ES_tradnl" sz="2100" dirty="0" smtClean="0"/>
              <a:t>Un </a:t>
            </a:r>
            <a:r>
              <a:rPr lang="es-ES_tradnl" sz="2100" b="1" dirty="0" smtClean="0"/>
              <a:t>DVR</a:t>
            </a:r>
            <a:r>
              <a:rPr lang="es-ES_tradnl" sz="2100" dirty="0" smtClean="0"/>
              <a:t> (Digital Video </a:t>
            </a:r>
            <a:r>
              <a:rPr lang="en-US" sz="2100" dirty="0" smtClean="0"/>
              <a:t>Recorder</a:t>
            </a:r>
            <a:r>
              <a:rPr lang="es-ES_tradnl" sz="2100" dirty="0" smtClean="0"/>
              <a:t>) es un dispositivo usado para almacenar Video  en un medio Digital. </a:t>
            </a:r>
            <a:br>
              <a:rPr lang="es-ES_tradnl" sz="2100" dirty="0" smtClean="0"/>
            </a:br>
            <a:endParaRPr lang="es-ES_tradnl" sz="2100" dirty="0" smtClean="0"/>
          </a:p>
          <a:p>
            <a:pPr marL="533400" indent="-533400" eaLnBrk="1" fontAlgn="auto" hangingPunct="1">
              <a:spcAft>
                <a:spcPts val="0"/>
              </a:spcAft>
              <a:buClr>
                <a:schemeClr val="accent3"/>
              </a:buClr>
              <a:buSzPct val="90000"/>
              <a:buFont typeface="Wingdings 2"/>
              <a:buChar char=""/>
              <a:defRPr/>
            </a:pPr>
            <a:r>
              <a:rPr lang="es-ES_tradnl" sz="2100" dirty="0" smtClean="0"/>
              <a:t>Los </a:t>
            </a:r>
            <a:r>
              <a:rPr lang="es-ES_tradnl" sz="2100" dirty="0" err="1" smtClean="0"/>
              <a:t>DVRs</a:t>
            </a:r>
            <a:r>
              <a:rPr lang="es-ES_tradnl" sz="2100" dirty="0" smtClean="0"/>
              <a:t> generalmente cuentan con las mismas funciones básicas de un VCR (grabación, reproducción, adelantar el vídeo, retrocederlo, pausa, etc.), pero a diferencia de estos los </a:t>
            </a:r>
            <a:r>
              <a:rPr lang="es-ES_tradnl" sz="2100" dirty="0" err="1" smtClean="0"/>
              <a:t>DVRs</a:t>
            </a:r>
            <a:r>
              <a:rPr lang="es-ES_tradnl" sz="2100" dirty="0" smtClean="0"/>
              <a:t> cuentan con una gran cantidad de funciones adicionales como: </a:t>
            </a:r>
          </a:p>
          <a:p>
            <a:pPr marL="914400" lvl="1" indent="-457200" eaLnBrk="1" fontAlgn="auto" hangingPunct="1">
              <a:spcAft>
                <a:spcPts val="0"/>
              </a:spcAft>
              <a:buSzPct val="90000"/>
              <a:buFontTx/>
              <a:buChar char="•"/>
              <a:defRPr/>
            </a:pPr>
            <a:r>
              <a:rPr lang="es-ES_tradnl" sz="2100" dirty="0" smtClean="0"/>
              <a:t>Detección de movimiento</a:t>
            </a:r>
          </a:p>
          <a:p>
            <a:pPr marL="914400" lvl="1" indent="-457200" eaLnBrk="1" fontAlgn="auto" hangingPunct="1">
              <a:spcAft>
                <a:spcPts val="0"/>
              </a:spcAft>
              <a:buSzPct val="90000"/>
              <a:buFontTx/>
              <a:buChar char="•"/>
              <a:defRPr/>
            </a:pPr>
            <a:r>
              <a:rPr lang="es-ES_tradnl" sz="2100" dirty="0" smtClean="0"/>
              <a:t>Búsqueda de eventos específicos de vídeo</a:t>
            </a:r>
          </a:p>
          <a:p>
            <a:pPr marL="914400" lvl="1" indent="-457200" eaLnBrk="1" fontAlgn="auto" hangingPunct="1">
              <a:spcAft>
                <a:spcPts val="0"/>
              </a:spcAft>
              <a:buSzPct val="90000"/>
              <a:buFontTx/>
              <a:buChar char="•"/>
              <a:defRPr/>
            </a:pPr>
            <a:r>
              <a:rPr lang="es-ES_tradnl" sz="2100" dirty="0" smtClean="0"/>
              <a:t>Control de cámaras PTZ, etc. </a:t>
            </a:r>
            <a:endParaRPr lang="es-ES_tradnl" sz="1900" dirty="0" smtClean="0"/>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2226" name="Rectangle 2"/>
          <p:cNvSpPr>
            <a:spLocks noGrp="1" noChangeArrowheads="1"/>
          </p:cNvSpPr>
          <p:nvPr>
            <p:ph idx="1"/>
          </p:nvPr>
        </p:nvSpPr>
        <p:spPr>
          <a:xfrm>
            <a:off x="304800" y="1447800"/>
            <a:ext cx="8534400" cy="5029200"/>
          </a:xfrm>
        </p:spPr>
        <p:txBody>
          <a:bodyPr/>
          <a:lstStyle/>
          <a:p>
            <a:pPr marL="533400" indent="-533400" eaLnBrk="1" hangingPunct="1">
              <a:lnSpc>
                <a:spcPct val="80000"/>
              </a:lnSpc>
              <a:buFont typeface="Wingdings" pitchFamily="2" charset="2"/>
              <a:buNone/>
            </a:pPr>
            <a:endParaRPr lang="es-ES" sz="1900" dirty="0" smtClean="0"/>
          </a:p>
          <a:p>
            <a:pPr marL="533400" indent="-533400" eaLnBrk="1" hangingPunct="1">
              <a:lnSpc>
                <a:spcPct val="80000"/>
              </a:lnSpc>
              <a:buFontTx/>
              <a:buNone/>
            </a:pPr>
            <a:r>
              <a:rPr lang="es-ES_tradnl" sz="2000" b="1" dirty="0" smtClean="0">
                <a:solidFill>
                  <a:srgbClr val="FF9900"/>
                </a:solidFill>
                <a:latin typeface="Verdana" pitchFamily="34" charset="0"/>
              </a:rPr>
              <a:t>Stand </a:t>
            </a:r>
            <a:r>
              <a:rPr lang="es-ES_tradnl" sz="2000" b="1" dirty="0" err="1" smtClean="0">
                <a:solidFill>
                  <a:srgbClr val="FF9900"/>
                </a:solidFill>
                <a:latin typeface="Verdana" pitchFamily="34" charset="0"/>
              </a:rPr>
              <a:t>Alone</a:t>
            </a:r>
            <a:r>
              <a:rPr lang="es-ES_tradnl" sz="2000" b="1" dirty="0" smtClean="0">
                <a:solidFill>
                  <a:srgbClr val="FF9900"/>
                </a:solidFill>
                <a:latin typeface="Verdana" pitchFamily="34" charset="0"/>
              </a:rPr>
              <a:t> DVR:</a:t>
            </a:r>
          </a:p>
          <a:p>
            <a:pPr marL="533400" indent="-533400" eaLnBrk="1" hangingPunct="1">
              <a:lnSpc>
                <a:spcPct val="80000"/>
              </a:lnSpc>
              <a:buFontTx/>
              <a:buNone/>
            </a:pPr>
            <a:endParaRPr lang="es-ES_tradnl" sz="2000" b="1" dirty="0" smtClean="0">
              <a:solidFill>
                <a:srgbClr val="FF9900"/>
              </a:solidFill>
              <a:latin typeface="Verdana" pitchFamily="34" charset="0"/>
            </a:endParaRPr>
          </a:p>
          <a:p>
            <a:pPr marL="533400" indent="-533400" eaLnBrk="1" hangingPunct="1">
              <a:lnSpc>
                <a:spcPct val="80000"/>
              </a:lnSpc>
              <a:buFontTx/>
              <a:buNone/>
            </a:pPr>
            <a:r>
              <a:rPr lang="es-ES" sz="1900" dirty="0" smtClean="0"/>
              <a:t>	Un </a:t>
            </a:r>
            <a:r>
              <a:rPr lang="es-ES" sz="1900" b="1" dirty="0" smtClean="0"/>
              <a:t>DVR Stand-</a:t>
            </a:r>
            <a:r>
              <a:rPr lang="es-ES" sz="1900" b="1" dirty="0" err="1" smtClean="0"/>
              <a:t>Alone</a:t>
            </a:r>
            <a:r>
              <a:rPr lang="es-ES" sz="1900" dirty="0" smtClean="0"/>
              <a:t> es un equipo “Todo en uno”.</a:t>
            </a:r>
          </a:p>
          <a:p>
            <a:pPr marL="914400" lvl="1" indent="-457200" eaLnBrk="1" hangingPunct="1">
              <a:lnSpc>
                <a:spcPct val="80000"/>
              </a:lnSpc>
              <a:buSzPct val="95000"/>
              <a:buFontTx/>
              <a:buChar char="•"/>
            </a:pPr>
            <a:r>
              <a:rPr lang="es-ES" sz="1900" dirty="0" smtClean="0"/>
              <a:t>Contienen en una sola </a:t>
            </a:r>
            <a:r>
              <a:rPr lang="es-ES" sz="1900" i="1" dirty="0" smtClean="0"/>
              <a:t>caja</a:t>
            </a:r>
            <a:r>
              <a:rPr lang="es-ES" sz="1900" dirty="0" smtClean="0"/>
              <a:t> todos los componentes requeridos para la adquisición, compresión, procesamiento de vídeo y todas las funciones especiales que realizan. Los componentes como tarjeta de red, tarjeta video, tarjeta de adquisición están todos integrados en una sola tarjeta principal. Lo que los hace muy confiables y fáciles de usar.</a:t>
            </a:r>
          </a:p>
          <a:p>
            <a:pPr marL="914400" lvl="1" indent="-457200" eaLnBrk="1" hangingPunct="1">
              <a:lnSpc>
                <a:spcPct val="80000"/>
              </a:lnSpc>
              <a:buSzPct val="95000"/>
              <a:buNone/>
            </a:pPr>
            <a:endParaRPr lang="es-ES" sz="1900" dirty="0" smtClean="0"/>
          </a:p>
          <a:p>
            <a:pPr marL="914400" lvl="1" indent="-457200" eaLnBrk="1" hangingPunct="1">
              <a:lnSpc>
                <a:spcPct val="80000"/>
              </a:lnSpc>
              <a:buSzPct val="95000"/>
              <a:buFontTx/>
              <a:buChar char="•"/>
            </a:pPr>
            <a:r>
              <a:rPr lang="es-ES" sz="1900" dirty="0" smtClean="0"/>
              <a:t>Su software esta específicamente diseñado para la aplicación del DVR. No existen cosas como conflictos de hardware o de software ya que todos los componentes son suministrados por el mismo fabricante.</a:t>
            </a:r>
            <a:endParaRPr lang="es-ES_tradnl" sz="1900" dirty="0" smtClean="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6322" name="Rectangle 2"/>
          <p:cNvSpPr>
            <a:spLocks noGrp="1" noChangeArrowheads="1"/>
          </p:cNvSpPr>
          <p:nvPr>
            <p:ph idx="1"/>
          </p:nvPr>
        </p:nvSpPr>
        <p:spPr>
          <a:xfrm>
            <a:off x="457200" y="1600200"/>
            <a:ext cx="8229600" cy="5029200"/>
          </a:xfrm>
        </p:spPr>
        <p:txBody>
          <a:bodyPr>
            <a:normAutofit fontScale="85000" lnSpcReduction="20000"/>
          </a:bodyPr>
          <a:lstStyle/>
          <a:p>
            <a:pPr marL="533400" indent="-533400" eaLnBrk="1" fontAlgn="auto" hangingPunct="1">
              <a:lnSpc>
                <a:spcPct val="80000"/>
              </a:lnSpc>
              <a:spcAft>
                <a:spcPts val="0"/>
              </a:spcAft>
              <a:buClr>
                <a:schemeClr val="accent3"/>
              </a:buClr>
              <a:buSzPct val="90000"/>
              <a:buFontTx/>
              <a:buNone/>
              <a:defRPr/>
            </a:pPr>
            <a:r>
              <a:rPr lang="en-US" sz="2400" b="1" dirty="0" smtClean="0">
                <a:solidFill>
                  <a:srgbClr val="FF9900"/>
                </a:solidFill>
              </a:rPr>
              <a:t>Frame</a:t>
            </a:r>
            <a:r>
              <a:rPr lang="es-ES_tradnl" sz="2400" b="1" dirty="0" smtClean="0">
                <a:solidFill>
                  <a:srgbClr val="FF9900"/>
                </a:solidFill>
              </a:rPr>
              <a:t> </a:t>
            </a:r>
            <a:r>
              <a:rPr lang="en-US" sz="2400" b="1" dirty="0" smtClean="0">
                <a:solidFill>
                  <a:srgbClr val="FF9900"/>
                </a:solidFill>
              </a:rPr>
              <a:t>Rate:</a:t>
            </a:r>
          </a:p>
          <a:p>
            <a:pPr marL="533400" indent="-533400" algn="just" eaLnBrk="1" fontAlgn="auto" hangingPunct="1">
              <a:lnSpc>
                <a:spcPct val="110000"/>
              </a:lnSpc>
              <a:spcAft>
                <a:spcPts val="0"/>
              </a:spcAft>
              <a:buClr>
                <a:schemeClr val="accent3"/>
              </a:buClr>
              <a:buSzPct val="90000"/>
              <a:buFont typeface="Wingdings 2"/>
              <a:buChar char=""/>
              <a:defRPr/>
            </a:pPr>
            <a:r>
              <a:rPr lang="es-ES" sz="2400" dirty="0" smtClean="0">
                <a:latin typeface="+mj-lt"/>
              </a:rPr>
              <a:t>El </a:t>
            </a:r>
            <a:r>
              <a:rPr lang="es-ES" sz="2400" i="1" dirty="0" err="1" smtClean="0">
                <a:latin typeface="+mj-lt"/>
              </a:rPr>
              <a:t>Frame</a:t>
            </a:r>
            <a:r>
              <a:rPr lang="es-ES" sz="2400" i="1" dirty="0" smtClean="0">
                <a:latin typeface="+mj-lt"/>
              </a:rPr>
              <a:t> </a:t>
            </a:r>
            <a:r>
              <a:rPr lang="es-ES" sz="2400" i="1" dirty="0" err="1" smtClean="0">
                <a:latin typeface="+mj-lt"/>
              </a:rPr>
              <a:t>Rate</a:t>
            </a:r>
            <a:r>
              <a:rPr lang="es-ES" sz="2400" dirty="0" smtClean="0">
                <a:latin typeface="+mj-lt"/>
              </a:rPr>
              <a:t> es la medida de que tan rápidamente un dispositivo puede producir, almacenar ó capturar las imágenes únicas consecutivas que componen el video (</a:t>
            </a:r>
            <a:r>
              <a:rPr lang="es-ES" sz="2400" dirty="0" err="1" smtClean="0">
                <a:latin typeface="+mj-lt"/>
              </a:rPr>
              <a:t>Frames</a:t>
            </a:r>
            <a:r>
              <a:rPr lang="es-ES" sz="2400" dirty="0" smtClean="0">
                <a:latin typeface="+mj-lt"/>
              </a:rPr>
              <a:t>). </a:t>
            </a:r>
          </a:p>
          <a:p>
            <a:pPr marL="533400" indent="-533400" algn="just" eaLnBrk="1" fontAlgn="auto" hangingPunct="1">
              <a:lnSpc>
                <a:spcPct val="110000"/>
              </a:lnSpc>
              <a:spcAft>
                <a:spcPts val="0"/>
              </a:spcAft>
              <a:buClr>
                <a:schemeClr val="accent3"/>
              </a:buClr>
              <a:buSzPct val="90000"/>
              <a:buFont typeface="Wingdings 2"/>
              <a:buChar char=""/>
              <a:defRPr/>
            </a:pPr>
            <a:r>
              <a:rPr lang="es-ES" sz="2400" dirty="0" smtClean="0">
                <a:latin typeface="+mj-lt"/>
              </a:rPr>
              <a:t>Generalmente está expresado en </a:t>
            </a:r>
            <a:r>
              <a:rPr lang="es-ES" sz="2400" dirty="0" err="1" smtClean="0">
                <a:latin typeface="+mj-lt"/>
              </a:rPr>
              <a:t>Frames</a:t>
            </a:r>
            <a:r>
              <a:rPr lang="es-ES" sz="2400" dirty="0" smtClean="0">
                <a:latin typeface="+mj-lt"/>
              </a:rPr>
              <a:t> por segundo (</a:t>
            </a:r>
            <a:r>
              <a:rPr lang="es-ES" sz="2400" dirty="0" err="1" smtClean="0">
                <a:latin typeface="+mj-lt"/>
              </a:rPr>
              <a:t>fps</a:t>
            </a:r>
            <a:r>
              <a:rPr lang="es-ES" sz="2400" dirty="0" smtClean="0">
                <a:latin typeface="+mj-lt"/>
              </a:rPr>
              <a:t>). Entre mas alto sea el </a:t>
            </a:r>
            <a:r>
              <a:rPr lang="es-ES" sz="2400" i="1" dirty="0" err="1" smtClean="0">
                <a:latin typeface="+mj-lt"/>
              </a:rPr>
              <a:t>Frame</a:t>
            </a:r>
            <a:r>
              <a:rPr lang="es-ES" sz="2400" i="1" dirty="0" smtClean="0">
                <a:latin typeface="+mj-lt"/>
              </a:rPr>
              <a:t> </a:t>
            </a:r>
            <a:r>
              <a:rPr lang="es-ES" sz="2400" i="1" dirty="0" err="1" smtClean="0">
                <a:latin typeface="+mj-lt"/>
              </a:rPr>
              <a:t>Rate</a:t>
            </a:r>
            <a:r>
              <a:rPr lang="es-ES" sz="2400" dirty="0" smtClean="0">
                <a:latin typeface="+mj-lt"/>
              </a:rPr>
              <a:t>, mas </a:t>
            </a:r>
            <a:r>
              <a:rPr lang="es-ES" sz="2400" i="1" dirty="0" err="1" smtClean="0">
                <a:latin typeface="+mj-lt"/>
              </a:rPr>
              <a:t>Frames</a:t>
            </a:r>
            <a:r>
              <a:rPr lang="es-ES" sz="2400" dirty="0" smtClean="0">
                <a:latin typeface="+mj-lt"/>
              </a:rPr>
              <a:t> por segundo serán utilizados para producir la secuencia de imágenes, resultando en un movimiento más continuo.</a:t>
            </a:r>
          </a:p>
          <a:p>
            <a:pPr marL="533400" indent="-533400" algn="just" eaLnBrk="1" fontAlgn="auto" hangingPunct="1">
              <a:lnSpc>
                <a:spcPct val="80000"/>
              </a:lnSpc>
              <a:spcAft>
                <a:spcPts val="0"/>
              </a:spcAft>
              <a:buClr>
                <a:schemeClr val="accent3"/>
              </a:buClr>
              <a:buSzPct val="90000"/>
              <a:buFont typeface="Wingdings 2"/>
              <a:buChar char=""/>
              <a:defRPr/>
            </a:pPr>
            <a:endParaRPr lang="es-ES" sz="2000" dirty="0" smtClean="0"/>
          </a:p>
          <a:p>
            <a:pPr marL="533400" indent="-533400" algn="just" eaLnBrk="1" fontAlgn="auto" hangingPunct="1">
              <a:lnSpc>
                <a:spcPct val="80000"/>
              </a:lnSpc>
              <a:spcAft>
                <a:spcPts val="0"/>
              </a:spcAft>
              <a:buClr>
                <a:schemeClr val="accent3"/>
              </a:buClr>
              <a:buSzPct val="90000"/>
              <a:buFontTx/>
              <a:buNone/>
              <a:defRPr/>
            </a:pPr>
            <a:r>
              <a:rPr lang="es-ES" sz="2400" b="1" dirty="0" smtClean="0">
                <a:solidFill>
                  <a:srgbClr val="FF9900"/>
                </a:solidFill>
              </a:rPr>
              <a:t>Resolución</a:t>
            </a:r>
          </a:p>
          <a:p>
            <a:pPr marL="533400" indent="-533400" algn="just" eaLnBrk="1" fontAlgn="auto" hangingPunct="1">
              <a:lnSpc>
                <a:spcPct val="120000"/>
              </a:lnSpc>
              <a:spcAft>
                <a:spcPts val="0"/>
              </a:spcAft>
              <a:buClr>
                <a:schemeClr val="accent3"/>
              </a:buClr>
              <a:buSzPct val="90000"/>
              <a:buFont typeface="Wingdings 2"/>
              <a:buChar char=""/>
              <a:defRPr/>
            </a:pPr>
            <a:r>
              <a:rPr lang="es-CO" sz="2400" dirty="0" smtClean="0">
                <a:latin typeface="+mj-lt"/>
              </a:rPr>
              <a:t>La resolución describe el detalle de la imagen de video proyectada (</a:t>
            </a:r>
            <a:r>
              <a:rPr lang="es-CO" sz="2400" dirty="0" err="1" smtClean="0">
                <a:latin typeface="+mj-lt"/>
              </a:rPr>
              <a:t>preview</a:t>
            </a:r>
            <a:r>
              <a:rPr lang="es-CO" sz="2400" dirty="0" smtClean="0">
                <a:latin typeface="+mj-lt"/>
              </a:rPr>
              <a:t> </a:t>
            </a:r>
            <a:r>
              <a:rPr lang="es-CO" sz="2400" dirty="0" err="1" smtClean="0">
                <a:latin typeface="+mj-lt"/>
              </a:rPr>
              <a:t>resolution</a:t>
            </a:r>
            <a:r>
              <a:rPr lang="es-CO" sz="2400" dirty="0" smtClean="0">
                <a:latin typeface="+mj-lt"/>
              </a:rPr>
              <a:t>) o transmitida o almacenada (</a:t>
            </a:r>
            <a:r>
              <a:rPr lang="es-CO" sz="2400" dirty="0" err="1" smtClean="0">
                <a:latin typeface="+mj-lt"/>
              </a:rPr>
              <a:t>recording</a:t>
            </a:r>
            <a:r>
              <a:rPr lang="es-CO" sz="2400" dirty="0" smtClean="0">
                <a:latin typeface="+mj-lt"/>
              </a:rPr>
              <a:t> </a:t>
            </a:r>
            <a:r>
              <a:rPr lang="es-CO" sz="2400" dirty="0" err="1" smtClean="0">
                <a:latin typeface="+mj-lt"/>
              </a:rPr>
              <a:t>resolution</a:t>
            </a:r>
            <a:r>
              <a:rPr lang="es-CO" sz="2400" dirty="0" smtClean="0">
                <a:latin typeface="+mj-lt"/>
              </a:rPr>
              <a:t>). Entre mayor sea la resolución se tendrá mejor detalle de la imagen. </a:t>
            </a:r>
          </a:p>
          <a:p>
            <a:pPr marL="533400" indent="-533400" algn="just" eaLnBrk="1" fontAlgn="auto" hangingPunct="1">
              <a:lnSpc>
                <a:spcPct val="120000"/>
              </a:lnSpc>
              <a:spcAft>
                <a:spcPts val="0"/>
              </a:spcAft>
              <a:buClr>
                <a:schemeClr val="accent3"/>
              </a:buClr>
              <a:buSzPct val="90000"/>
              <a:buFont typeface="Wingdings 2"/>
              <a:buChar char=""/>
              <a:defRPr/>
            </a:pPr>
            <a:r>
              <a:rPr lang="es-CO" sz="2400" dirty="0" smtClean="0">
                <a:latin typeface="+mj-lt"/>
              </a:rPr>
              <a:t>La resolución digital es una medida de los </a:t>
            </a:r>
            <a:r>
              <a:rPr lang="es-CO" sz="2400" dirty="0" err="1" smtClean="0">
                <a:latin typeface="+mj-lt"/>
              </a:rPr>
              <a:t>pixels</a:t>
            </a:r>
            <a:r>
              <a:rPr lang="es-CO" sz="2400" dirty="0" smtClean="0">
                <a:latin typeface="+mj-lt"/>
              </a:rPr>
              <a:t> o cuadrados  de color que componen la imagen. Se especifica primero la cantidad de </a:t>
            </a:r>
            <a:r>
              <a:rPr lang="es-CO" sz="2400" dirty="0" err="1" smtClean="0">
                <a:latin typeface="+mj-lt"/>
              </a:rPr>
              <a:t>pixels</a:t>
            </a:r>
            <a:r>
              <a:rPr lang="es-CO" sz="2400" dirty="0" smtClean="0">
                <a:latin typeface="+mj-lt"/>
              </a:rPr>
              <a:t> horizontales y luego los verticales. (Ej. 704x480  = 337.920 </a:t>
            </a:r>
            <a:r>
              <a:rPr lang="es-CO" sz="2400" dirty="0" err="1" smtClean="0">
                <a:latin typeface="+mj-lt"/>
              </a:rPr>
              <a:t>Pixels</a:t>
            </a:r>
            <a:r>
              <a:rPr lang="es-CO" sz="2400" dirty="0" smtClean="0">
                <a:latin typeface="+mj-lt"/>
              </a:rPr>
              <a:t>).</a:t>
            </a:r>
          </a:p>
          <a:p>
            <a:pPr marL="533400" indent="-533400" eaLnBrk="1" fontAlgn="auto" hangingPunct="1">
              <a:lnSpc>
                <a:spcPct val="80000"/>
              </a:lnSpc>
              <a:spcAft>
                <a:spcPts val="0"/>
              </a:spcAft>
              <a:buClr>
                <a:schemeClr val="accent3"/>
              </a:buClr>
              <a:buFont typeface="Wingdings" pitchFamily="2" charset="2"/>
              <a:buChar char="Ø"/>
              <a:defRPr/>
            </a:pPr>
            <a:endParaRPr lang="es-CO" sz="2000" dirty="0" smtClean="0"/>
          </a:p>
          <a:p>
            <a:pPr marL="533400" indent="-533400" eaLnBrk="1" fontAlgn="auto" hangingPunct="1">
              <a:lnSpc>
                <a:spcPct val="80000"/>
              </a:lnSpc>
              <a:spcAft>
                <a:spcPts val="0"/>
              </a:spcAft>
              <a:buClr>
                <a:schemeClr val="accent3"/>
              </a:buClr>
              <a:buSzPct val="90000"/>
              <a:buFont typeface="Wingdings 2"/>
              <a:buChar char=""/>
              <a:defRPr/>
            </a:pPr>
            <a:endParaRPr lang="es-ES" sz="2000" dirty="0" smtClean="0">
              <a:solidFill>
                <a:srgbClr val="FF9900"/>
              </a:solidFill>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6322" name="Rectangle 2"/>
          <p:cNvSpPr>
            <a:spLocks noGrp="1" noChangeArrowheads="1"/>
          </p:cNvSpPr>
          <p:nvPr>
            <p:ph idx="1"/>
          </p:nvPr>
        </p:nvSpPr>
        <p:spPr>
          <a:xfrm>
            <a:off x="228600" y="1371600"/>
            <a:ext cx="8915400" cy="5486400"/>
          </a:xfrm>
        </p:spPr>
        <p:txBody>
          <a:bodyPr>
            <a:normAutofit fontScale="92500"/>
          </a:bodyPr>
          <a:lstStyle/>
          <a:p>
            <a:pPr marL="533400" indent="-533400" eaLnBrk="1" hangingPunct="1">
              <a:lnSpc>
                <a:spcPct val="80000"/>
              </a:lnSpc>
              <a:buSzPct val="90000"/>
              <a:buFontTx/>
              <a:buNone/>
            </a:pPr>
            <a:r>
              <a:rPr lang="es-CO" sz="2400" b="1" dirty="0" smtClean="0">
                <a:solidFill>
                  <a:srgbClr val="FF9900"/>
                </a:solidFill>
              </a:rPr>
              <a:t>Estándares de Compresión:</a:t>
            </a:r>
            <a:endParaRPr lang="en-US" sz="2400" b="1" i="1" dirty="0" smtClean="0">
              <a:solidFill>
                <a:srgbClr val="FF9900"/>
              </a:solidFill>
            </a:endParaRPr>
          </a:p>
          <a:p>
            <a:pPr marL="533400" indent="-533400" eaLnBrk="1" hangingPunct="1">
              <a:lnSpc>
                <a:spcPct val="80000"/>
              </a:lnSpc>
              <a:buSzPct val="90000"/>
            </a:pPr>
            <a:endParaRPr lang="en-US" sz="2400" b="1" dirty="0" smtClean="0">
              <a:solidFill>
                <a:srgbClr val="FF9900"/>
              </a:solidFill>
            </a:endParaRPr>
          </a:p>
          <a:p>
            <a:pPr marL="533400" indent="-533400" algn="just" eaLnBrk="1" hangingPunct="1">
              <a:buSzPct val="90000"/>
            </a:pPr>
            <a:r>
              <a:rPr lang="es-ES" sz="2100" dirty="0" smtClean="0">
                <a:latin typeface="+mj-lt"/>
              </a:rPr>
              <a:t>La compresión convierte los datos de su </a:t>
            </a:r>
            <a:r>
              <a:rPr lang="es-ES" sz="2100" b="1" dirty="0" smtClean="0">
                <a:latin typeface="+mj-lt"/>
              </a:rPr>
              <a:t>formato original a un formato menor </a:t>
            </a:r>
            <a:r>
              <a:rPr lang="es-ES" sz="2100" dirty="0" smtClean="0">
                <a:latin typeface="+mj-lt"/>
              </a:rPr>
              <a:t>, para que puedan ser </a:t>
            </a:r>
            <a:r>
              <a:rPr lang="es-ES" sz="2100" b="1" dirty="0" smtClean="0">
                <a:latin typeface="+mj-lt"/>
              </a:rPr>
              <a:t>almacenados o transmitidos  </a:t>
            </a:r>
            <a:r>
              <a:rPr lang="es-ES" sz="2100" dirty="0" smtClean="0">
                <a:latin typeface="+mj-lt"/>
              </a:rPr>
              <a:t>de manera más </a:t>
            </a:r>
            <a:r>
              <a:rPr lang="es-ES" sz="2100" b="1" dirty="0" smtClean="0">
                <a:latin typeface="+mj-lt"/>
              </a:rPr>
              <a:t>eficiente</a:t>
            </a:r>
            <a:r>
              <a:rPr lang="es-ES" sz="2100" dirty="0" smtClean="0">
                <a:latin typeface="+mj-lt"/>
              </a:rPr>
              <a:t>.</a:t>
            </a:r>
            <a:endParaRPr lang="es-ES_tradnl" sz="2100" dirty="0" smtClean="0">
              <a:latin typeface="+mj-lt"/>
            </a:endParaRPr>
          </a:p>
          <a:p>
            <a:pPr marL="533400" indent="-533400" algn="just" eaLnBrk="1" hangingPunct="1">
              <a:buSzPct val="90000"/>
            </a:pPr>
            <a:r>
              <a:rPr lang="es-ES_tradnl" sz="2100" b="1" dirty="0" smtClean="0">
                <a:latin typeface="+mj-lt"/>
              </a:rPr>
              <a:t>La compresión </a:t>
            </a:r>
            <a:r>
              <a:rPr lang="es-ES_tradnl" sz="2100" b="1" u="sng" dirty="0" smtClean="0">
                <a:latin typeface="+mj-lt"/>
              </a:rPr>
              <a:t>no</a:t>
            </a:r>
            <a:r>
              <a:rPr lang="es-ES_tradnl" sz="2100" b="1" dirty="0" smtClean="0">
                <a:latin typeface="+mj-lt"/>
              </a:rPr>
              <a:t> altera la calidad final percibida </a:t>
            </a:r>
            <a:r>
              <a:rPr lang="es-ES_tradnl" sz="2100" dirty="0" smtClean="0">
                <a:latin typeface="+mj-lt"/>
              </a:rPr>
              <a:t>por el espectador ya que en el proceso de compresión se  afectan solo aquellas partes del video que los humanos no podemos detectar como colores e imágenes redundantes. </a:t>
            </a:r>
          </a:p>
          <a:p>
            <a:pPr marL="533400" indent="-533400" algn="just" eaLnBrk="1" hangingPunct="1">
              <a:buSzPct val="90000"/>
            </a:pPr>
            <a:r>
              <a:rPr lang="es-ES" sz="2100" dirty="0" smtClean="0">
                <a:latin typeface="+mj-lt"/>
              </a:rPr>
              <a:t>El estándar usado por un  DVR definirá su eficiencia para almacenar el vídeo con buena calidad y ocupando el menor espacio posible. A continuación se enumeran los más conocidos:</a:t>
            </a:r>
          </a:p>
          <a:p>
            <a:pPr marL="533400" indent="-533400" eaLnBrk="1" hangingPunct="1">
              <a:lnSpc>
                <a:spcPct val="80000"/>
              </a:lnSpc>
              <a:buSzPct val="90000"/>
            </a:pPr>
            <a:endParaRPr lang="es-ES" sz="2100" b="1" dirty="0" smtClean="0"/>
          </a:p>
          <a:p>
            <a:pPr marL="533400" indent="-533400">
              <a:lnSpc>
                <a:spcPct val="80000"/>
              </a:lnSpc>
              <a:buSzPct val="90000"/>
              <a:buNone/>
            </a:pPr>
            <a:r>
              <a:rPr lang="es-ES" sz="2100" b="1" dirty="0" smtClean="0">
                <a:solidFill>
                  <a:schemeClr val="accent2"/>
                </a:solidFill>
              </a:rPr>
              <a:t>	</a:t>
            </a:r>
            <a:r>
              <a:rPr lang="es-ES" sz="2400" b="1" dirty="0" smtClean="0">
                <a:solidFill>
                  <a:schemeClr val="accent1">
                    <a:lumMod val="50000"/>
                  </a:schemeClr>
                </a:solidFill>
              </a:rPr>
              <a:t>H264 o MPEG-4 AVC</a:t>
            </a:r>
            <a:endParaRPr lang="es-ES" sz="2400" dirty="0" smtClean="0">
              <a:latin typeface="+mj-lt"/>
            </a:endParaRPr>
          </a:p>
          <a:p>
            <a:pPr marL="533400" indent="-533400">
              <a:lnSpc>
                <a:spcPct val="80000"/>
              </a:lnSpc>
              <a:buSzPct val="90000"/>
              <a:buNone/>
            </a:pPr>
            <a:r>
              <a:rPr lang="es-ES" sz="2400" b="1" dirty="0" smtClean="0">
                <a:solidFill>
                  <a:schemeClr val="accent1">
                    <a:lumMod val="50000"/>
                  </a:schemeClr>
                </a:solidFill>
              </a:rPr>
              <a:t>        H.265 o MPEG-H</a:t>
            </a:r>
            <a:r>
              <a:rPr lang="es-ES" sz="2400" b="1" dirty="0" smtClean="0">
                <a:solidFill>
                  <a:schemeClr val="accent1">
                    <a:lumMod val="50000"/>
                  </a:schemeClr>
                </a:solidFill>
                <a:sym typeface="Wingdings" pitchFamily="2" charset="2"/>
              </a:rPr>
              <a:t></a:t>
            </a:r>
            <a:r>
              <a:rPr lang="en-US" sz="2400" b="1" dirty="0" smtClean="0"/>
              <a:t> </a:t>
            </a:r>
            <a:r>
              <a:rPr lang="en-US" sz="2400" b="1" dirty="0" smtClean="0">
                <a:latin typeface="+mj-lt"/>
              </a:rPr>
              <a:t>High Efficiency Video Coding</a:t>
            </a:r>
            <a:r>
              <a:rPr lang="en-US" sz="2400" dirty="0" smtClean="0">
                <a:latin typeface="+mj-lt"/>
              </a:rPr>
              <a:t> (</a:t>
            </a:r>
            <a:r>
              <a:rPr lang="en-US" sz="2400" b="1" dirty="0" smtClean="0">
                <a:latin typeface="+mj-lt"/>
              </a:rPr>
              <a:t>HEVC</a:t>
            </a:r>
            <a:r>
              <a:rPr lang="en-US" sz="2400" dirty="0" smtClean="0">
                <a:latin typeface="+mj-lt"/>
              </a:rPr>
              <a:t>) 2014*</a:t>
            </a:r>
          </a:p>
          <a:p>
            <a:pPr marL="533400" indent="-533400">
              <a:lnSpc>
                <a:spcPct val="80000"/>
              </a:lnSpc>
              <a:buSzPct val="90000"/>
              <a:buNone/>
            </a:pPr>
            <a:endParaRPr lang="es-ES" sz="2400" dirty="0" smtClean="0">
              <a:latin typeface="+mj-lt"/>
            </a:endParaRPr>
          </a:p>
          <a:p>
            <a:pPr marL="533400" indent="-533400" algn="just">
              <a:lnSpc>
                <a:spcPct val="80000"/>
              </a:lnSpc>
              <a:buSzPct val="90000"/>
              <a:buNone/>
            </a:pPr>
            <a:r>
              <a:rPr lang="es-ES" sz="2100" dirty="0" smtClean="0">
                <a:latin typeface="+mj-lt"/>
              </a:rPr>
              <a:t>¿AV1 en el futuro? Los miembros de la fundación </a:t>
            </a:r>
            <a:r>
              <a:rPr lang="nn-NO" sz="2000" b="1" dirty="0" smtClean="0"/>
              <a:t>Alliance for Open Media</a:t>
            </a:r>
            <a:r>
              <a:rPr lang="nn-NO" sz="2000" dirty="0" smtClean="0"/>
              <a:t> (</a:t>
            </a:r>
            <a:r>
              <a:rPr lang="nn-NO" sz="2000" b="1" dirty="0" smtClean="0"/>
              <a:t>AOMedia</a:t>
            </a:r>
            <a:r>
              <a:rPr lang="nn-NO" sz="2000" dirty="0" smtClean="0"/>
              <a:t>)</a:t>
            </a:r>
            <a:r>
              <a:rPr lang="es-ES" sz="2100" dirty="0" smtClean="0">
                <a:latin typeface="+mj-lt"/>
              </a:rPr>
              <a:t> </a:t>
            </a:r>
            <a:r>
              <a:rPr lang="es-ES" sz="2100" dirty="0" smtClean="0">
                <a:latin typeface="+mj-lt"/>
                <a:hlinkClick r:id="rId3"/>
              </a:rPr>
              <a:t>Amazon</a:t>
            </a:r>
            <a:r>
              <a:rPr lang="es-ES" sz="2100" dirty="0" smtClean="0">
                <a:latin typeface="+mj-lt"/>
              </a:rPr>
              <a:t>, </a:t>
            </a:r>
            <a:r>
              <a:rPr lang="es-ES" sz="2100" dirty="0" smtClean="0">
                <a:latin typeface="+mj-lt"/>
                <a:hlinkClick r:id="rId4"/>
              </a:rPr>
              <a:t>Apple</a:t>
            </a:r>
            <a:r>
              <a:rPr lang="es-ES" sz="2100" dirty="0" smtClean="0">
                <a:latin typeface="+mj-lt"/>
              </a:rPr>
              <a:t>, </a:t>
            </a:r>
            <a:r>
              <a:rPr lang="es-ES" sz="2100" dirty="0" smtClean="0">
                <a:latin typeface="+mj-lt"/>
                <a:hlinkClick r:id="rId5"/>
              </a:rPr>
              <a:t>Cisco</a:t>
            </a:r>
            <a:r>
              <a:rPr lang="es-ES" sz="2100" dirty="0" smtClean="0">
                <a:latin typeface="+mj-lt"/>
              </a:rPr>
              <a:t>, </a:t>
            </a:r>
            <a:r>
              <a:rPr lang="es-ES" sz="2100" dirty="0" smtClean="0">
                <a:latin typeface="+mj-lt"/>
                <a:hlinkClick r:id="rId6"/>
              </a:rPr>
              <a:t>Google</a:t>
            </a:r>
            <a:r>
              <a:rPr lang="es-ES" sz="2100" dirty="0" smtClean="0">
                <a:latin typeface="+mj-lt"/>
              </a:rPr>
              <a:t>, </a:t>
            </a:r>
            <a:r>
              <a:rPr lang="es-ES" sz="2100" dirty="0" smtClean="0">
                <a:latin typeface="+mj-lt"/>
                <a:hlinkClick r:id="rId7"/>
              </a:rPr>
              <a:t>IBM</a:t>
            </a:r>
            <a:r>
              <a:rPr lang="es-ES" sz="2100" dirty="0" smtClean="0">
                <a:latin typeface="+mj-lt"/>
              </a:rPr>
              <a:t>, </a:t>
            </a:r>
            <a:r>
              <a:rPr lang="es-ES" sz="2100" dirty="0" smtClean="0">
                <a:latin typeface="+mj-lt"/>
                <a:hlinkClick r:id="rId8"/>
              </a:rPr>
              <a:t>Intel </a:t>
            </a:r>
            <a:r>
              <a:rPr lang="es-ES" sz="2100" dirty="0" err="1" smtClean="0">
                <a:latin typeface="+mj-lt"/>
                <a:hlinkClick r:id="rId8"/>
              </a:rPr>
              <a:t>Corporation</a:t>
            </a:r>
            <a:r>
              <a:rPr lang="es-ES" sz="2100" dirty="0" smtClean="0">
                <a:latin typeface="+mj-lt"/>
              </a:rPr>
              <a:t>, </a:t>
            </a:r>
            <a:r>
              <a:rPr lang="es-ES" sz="2100" dirty="0" smtClean="0">
                <a:latin typeface="+mj-lt"/>
                <a:hlinkClick r:id="rId9"/>
              </a:rPr>
              <a:t>Microsoft</a:t>
            </a:r>
            <a:r>
              <a:rPr lang="es-ES" sz="2100" dirty="0" smtClean="0">
                <a:latin typeface="+mj-lt"/>
              </a:rPr>
              <a:t>, </a:t>
            </a:r>
            <a:r>
              <a:rPr lang="es-ES" sz="2100" dirty="0" err="1" smtClean="0">
                <a:latin typeface="+mj-lt"/>
                <a:hlinkClick r:id="rId10"/>
              </a:rPr>
              <a:t>Mozilla</a:t>
            </a:r>
            <a:r>
              <a:rPr lang="es-ES" sz="2100" dirty="0" smtClean="0">
                <a:latin typeface="+mj-lt"/>
              </a:rPr>
              <a:t>, y </a:t>
            </a:r>
            <a:r>
              <a:rPr lang="es-ES" sz="2100" dirty="0" err="1" smtClean="0">
                <a:latin typeface="+mj-lt"/>
                <a:hlinkClick r:id="rId11"/>
              </a:rPr>
              <a:t>Netflix</a:t>
            </a:r>
            <a:r>
              <a:rPr lang="es-ES" sz="2100" dirty="0" smtClean="0">
                <a:latin typeface="+mj-lt"/>
              </a:rPr>
              <a:t> crean un </a:t>
            </a:r>
            <a:r>
              <a:rPr lang="es-ES" sz="2100" dirty="0" err="1" smtClean="0">
                <a:latin typeface="+mj-lt"/>
              </a:rPr>
              <a:t>standard</a:t>
            </a:r>
            <a:r>
              <a:rPr lang="es-ES" sz="2100" dirty="0" smtClean="0">
                <a:latin typeface="+mj-lt"/>
              </a:rPr>
              <a:t> libre de royalties</a:t>
            </a:r>
          </a:p>
          <a:p>
            <a:pPr marL="533400" indent="-533400">
              <a:lnSpc>
                <a:spcPct val="80000"/>
              </a:lnSpc>
              <a:buSzPct val="90000"/>
              <a:buNone/>
            </a:pPr>
            <a:endParaRPr lang="es-ES_tradnl" sz="2100" dirty="0" smtClean="0"/>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7346" name="Rectangle 2"/>
          <p:cNvSpPr>
            <a:spLocks noGrp="1" noChangeArrowheads="1"/>
          </p:cNvSpPr>
          <p:nvPr>
            <p:ph idx="1"/>
          </p:nvPr>
        </p:nvSpPr>
        <p:spPr>
          <a:xfrm>
            <a:off x="307975" y="1524000"/>
            <a:ext cx="8455025" cy="4343400"/>
          </a:xfrm>
        </p:spPr>
        <p:txBody>
          <a:bodyPr>
            <a:normAutofit fontScale="92500" lnSpcReduction="10000"/>
          </a:bodyPr>
          <a:lstStyle/>
          <a:p>
            <a:pPr marL="533400" indent="-533400" algn="just" eaLnBrk="1" hangingPunct="1">
              <a:buSzPct val="90000"/>
              <a:buFontTx/>
              <a:buNone/>
            </a:pPr>
            <a:r>
              <a:rPr lang="es-ES" sz="2100" b="1" dirty="0" smtClean="0">
                <a:solidFill>
                  <a:srgbClr val="FF9900"/>
                </a:solidFill>
              </a:rPr>
              <a:t>H.264:</a:t>
            </a:r>
            <a:r>
              <a:rPr lang="es-ES" sz="2100" b="1" dirty="0" smtClean="0">
                <a:solidFill>
                  <a:schemeClr val="accent2"/>
                </a:solidFill>
              </a:rPr>
              <a:t>  </a:t>
            </a:r>
            <a:r>
              <a:rPr lang="es-ES" sz="2100" dirty="0" smtClean="0">
                <a:latin typeface="+mj-lt"/>
              </a:rPr>
              <a:t>También conocido como </a:t>
            </a:r>
            <a:r>
              <a:rPr lang="es-ES" sz="2100" b="1" i="1" dirty="0" smtClean="0">
                <a:latin typeface="+mj-lt"/>
              </a:rPr>
              <a:t>“MPEG-4 </a:t>
            </a:r>
            <a:r>
              <a:rPr lang="es-ES" sz="2100" b="1" i="1" dirty="0" err="1" smtClean="0">
                <a:latin typeface="+mj-lt"/>
              </a:rPr>
              <a:t>Part</a:t>
            </a:r>
            <a:r>
              <a:rPr lang="es-ES" sz="2100" b="1" i="1" dirty="0" smtClean="0">
                <a:latin typeface="+mj-lt"/>
              </a:rPr>
              <a:t> 10”</a:t>
            </a:r>
            <a:r>
              <a:rPr lang="es-ES" sz="2100" dirty="0" smtClean="0">
                <a:latin typeface="+mj-lt"/>
              </a:rPr>
              <a:t> o </a:t>
            </a:r>
            <a:r>
              <a:rPr lang="es-ES" sz="2100" b="1" i="1" dirty="0" smtClean="0">
                <a:latin typeface="+mj-lt"/>
              </a:rPr>
              <a:t>“MPEG-4’s </a:t>
            </a:r>
          </a:p>
          <a:p>
            <a:pPr marL="533400" lvl="1" indent="-533400" algn="just">
              <a:buClr>
                <a:schemeClr val="accent3"/>
              </a:buClr>
              <a:buSzPct val="90000"/>
              <a:buNone/>
            </a:pPr>
            <a:r>
              <a:rPr lang="es-ES" sz="2100" b="1" i="1" dirty="0" smtClean="0">
                <a:latin typeface="+mj-lt"/>
              </a:rPr>
              <a:t>		AVC (Advanced Video </a:t>
            </a:r>
            <a:r>
              <a:rPr lang="es-ES" sz="2100" b="1" i="1" dirty="0" err="1" smtClean="0">
                <a:latin typeface="+mj-lt"/>
              </a:rPr>
              <a:t>Coding</a:t>
            </a:r>
            <a:r>
              <a:rPr lang="es-ES" sz="2100" b="1" i="1" dirty="0" smtClean="0">
                <a:latin typeface="+mj-lt"/>
              </a:rPr>
              <a:t>)”</a:t>
            </a:r>
            <a:r>
              <a:rPr lang="es-ES" sz="2100" dirty="0" smtClean="0">
                <a:latin typeface="+mj-lt"/>
              </a:rPr>
              <a:t>  Es el estándar de compresión de video más generalizado.</a:t>
            </a:r>
            <a:r>
              <a:rPr lang="pt-BR" sz="2000" dirty="0" smtClean="0"/>
              <a:t> Limitado a vídeo hasta </a:t>
            </a:r>
            <a:r>
              <a:rPr lang="es-ES" sz="2000" b="1" dirty="0" smtClean="0"/>
              <a:t>4092x2160 (</a:t>
            </a:r>
            <a:r>
              <a:rPr lang="pt-BR" sz="2000" b="1" dirty="0" smtClean="0"/>
              <a:t>4K a 60 </a:t>
            </a:r>
            <a:r>
              <a:rPr lang="pt-BR" sz="2000" b="1" dirty="0" err="1" smtClean="0"/>
              <a:t>fps</a:t>
            </a:r>
            <a:r>
              <a:rPr lang="pt-BR" sz="2000" b="1" dirty="0" smtClean="0"/>
              <a:t>)</a:t>
            </a:r>
            <a:endParaRPr lang="es-ES" sz="1900" b="1" dirty="0" smtClean="0">
              <a:latin typeface="+mj-lt"/>
            </a:endParaRPr>
          </a:p>
          <a:p>
            <a:pPr marL="533400" indent="-533400" algn="just" eaLnBrk="1" hangingPunct="1">
              <a:buSzPct val="90000"/>
              <a:buFontTx/>
              <a:buNone/>
            </a:pPr>
            <a:endParaRPr lang="es-ES" sz="2100" dirty="0" smtClean="0">
              <a:latin typeface="+mj-lt"/>
            </a:endParaRPr>
          </a:p>
          <a:p>
            <a:pPr marL="533400" indent="-533400" algn="just" eaLnBrk="1" hangingPunct="1">
              <a:buSzPct val="90000"/>
              <a:buFontTx/>
              <a:buNone/>
            </a:pPr>
            <a:endParaRPr lang="es-ES" sz="900" dirty="0" smtClean="0">
              <a:latin typeface="+mj-lt"/>
            </a:endParaRPr>
          </a:p>
          <a:p>
            <a:pPr marL="533400" indent="-533400" algn="just" eaLnBrk="1" hangingPunct="1">
              <a:buSzPct val="90000"/>
              <a:buFontTx/>
              <a:buNone/>
            </a:pPr>
            <a:r>
              <a:rPr lang="es-ES" sz="2100" dirty="0" smtClean="0">
                <a:latin typeface="+mj-lt"/>
              </a:rPr>
              <a:t>	</a:t>
            </a:r>
            <a:r>
              <a:rPr lang="es-ES" sz="2000" dirty="0" smtClean="0">
                <a:latin typeface="+mj-lt"/>
              </a:rPr>
              <a:t>Este estándar de compresión ha sido desarrollado en respuesta a algunos factores técnicos y las necesidades de un mercado en evolución, entre ellos:</a:t>
            </a:r>
          </a:p>
          <a:p>
            <a:pPr marL="533400" indent="-533400" algn="just" eaLnBrk="1" hangingPunct="1">
              <a:buSzPct val="90000"/>
              <a:buFontTx/>
              <a:buNone/>
            </a:pPr>
            <a:endParaRPr lang="en-US" sz="2000" dirty="0" smtClean="0">
              <a:latin typeface="+mj-lt"/>
            </a:endParaRPr>
          </a:p>
          <a:p>
            <a:pPr marL="914400" lvl="1" indent="-457200" algn="just" eaLnBrk="1" hangingPunct="1">
              <a:buSzPct val="90000"/>
              <a:buFontTx/>
              <a:buChar char="•"/>
            </a:pPr>
            <a:r>
              <a:rPr lang="es-ES" sz="2000" b="1" dirty="0" smtClean="0">
                <a:latin typeface="+mj-lt"/>
              </a:rPr>
              <a:t>MPEG-2</a:t>
            </a:r>
            <a:r>
              <a:rPr lang="es-ES" sz="2000" dirty="0" smtClean="0">
                <a:latin typeface="+mj-lt"/>
              </a:rPr>
              <a:t> y otros estándares anteriores a este son relativamente ineficientes para ciertas aplicaciones.</a:t>
            </a:r>
            <a:endParaRPr lang="en-US" sz="2000" dirty="0" smtClean="0">
              <a:latin typeface="+mj-lt"/>
            </a:endParaRPr>
          </a:p>
          <a:p>
            <a:pPr marL="914400" lvl="1" indent="-457200" algn="just" eaLnBrk="1" hangingPunct="1">
              <a:buSzPct val="90000"/>
              <a:buFontTx/>
              <a:buChar char="•"/>
            </a:pPr>
            <a:endParaRPr lang="es-ES" sz="2000" dirty="0" smtClean="0">
              <a:latin typeface="+mj-lt"/>
            </a:endParaRPr>
          </a:p>
          <a:p>
            <a:pPr marL="914400" lvl="1" indent="-457200" algn="just">
              <a:buSzPct val="90000"/>
              <a:buFontTx/>
              <a:buChar char="•"/>
            </a:pPr>
            <a:r>
              <a:rPr lang="es-ES" sz="2000" dirty="0" smtClean="0">
                <a:latin typeface="+mj-lt"/>
              </a:rPr>
              <a:t>La alta definición en el video se está convirtiendo en algo imprescindible en algunas aplicaciones junto con la necesidad de almacenar y transmitir de manera más eficiente el video de alta calidad, que con otros estándares ocuparía mayor ancho de banda. </a:t>
            </a:r>
            <a:endParaRPr lang="es-ES" sz="1900" dirty="0" smtClean="0">
              <a:latin typeface="+mj-l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533400"/>
            <a:ext cx="8229600" cy="1447800"/>
          </a:xfrm>
        </p:spPr>
        <p:txBody>
          <a:bodyPr>
            <a:normAutofit fontScale="90000"/>
          </a:bodyPr>
          <a:lstStyle/>
          <a:p>
            <a:pPr algn="ctr" eaLnBrk="1" fontAlgn="auto" hangingPunct="1">
              <a:spcAft>
                <a:spcPts val="0"/>
              </a:spcAft>
              <a:defRPr/>
            </a:pPr>
            <a:r>
              <a:rPr lang="es-ES" b="1" dirty="0" smtClean="0">
                <a:solidFill>
                  <a:srgbClr val="FF9900"/>
                </a:solidFill>
              </a:rPr>
              <a:t>Componentes Básicos de un sistema de CCTV</a:t>
            </a:r>
          </a:p>
        </p:txBody>
      </p:sp>
      <p:sp>
        <p:nvSpPr>
          <p:cNvPr id="8195" name="Rectangle 3"/>
          <p:cNvSpPr>
            <a:spLocks noGrp="1" noChangeArrowheads="1"/>
          </p:cNvSpPr>
          <p:nvPr>
            <p:ph idx="1"/>
          </p:nvPr>
        </p:nvSpPr>
        <p:spPr>
          <a:xfrm>
            <a:off x="4648200" y="2438400"/>
            <a:ext cx="3962400" cy="4419600"/>
          </a:xfrm>
        </p:spPr>
        <p:txBody>
          <a:bodyPr>
            <a:normAutofit fontScale="85000" lnSpcReduction="20000"/>
          </a:bodyPr>
          <a:lstStyle/>
          <a:p>
            <a:pPr marL="640080" lvl="1" indent="-246888" eaLnBrk="1" fontAlgn="auto" hangingPunct="1">
              <a:spcAft>
                <a:spcPts val="0"/>
              </a:spcAft>
              <a:buFont typeface="Wingdings 2"/>
              <a:buChar char=""/>
              <a:defRPr/>
            </a:pPr>
            <a:r>
              <a:rPr lang="es-ES" dirty="0" smtClean="0"/>
              <a:t>Cámaras </a:t>
            </a:r>
          </a:p>
          <a:p>
            <a:pPr marL="640080" lvl="1" indent="-246888" eaLnBrk="1" fontAlgn="auto" hangingPunct="1">
              <a:spcAft>
                <a:spcPts val="0"/>
              </a:spcAft>
              <a:buFont typeface="Wingdings 2"/>
              <a:buNone/>
              <a:defRPr/>
            </a:pPr>
            <a:r>
              <a:rPr lang="es-ES" dirty="0" smtClean="0"/>
              <a:t>	(Elementos de Captura) </a:t>
            </a:r>
          </a:p>
          <a:p>
            <a:pPr marL="640080" lvl="1" indent="-246888" eaLnBrk="1" fontAlgn="auto" hangingPunct="1">
              <a:spcAft>
                <a:spcPts val="0"/>
              </a:spcAft>
              <a:buFont typeface="Wingdings 2"/>
              <a:buNone/>
              <a:defRPr/>
            </a:pPr>
            <a:endParaRPr lang="es-ES" dirty="0" smtClean="0"/>
          </a:p>
          <a:p>
            <a:pPr marL="640080" lvl="1" indent="-246888" eaLnBrk="1" fontAlgn="auto" hangingPunct="1">
              <a:spcAft>
                <a:spcPts val="0"/>
              </a:spcAft>
              <a:buFont typeface="Wingdings 2"/>
              <a:buChar char=""/>
              <a:defRPr/>
            </a:pPr>
            <a:r>
              <a:rPr lang="es-ES" dirty="0" smtClean="0"/>
              <a:t>Medios de Transmisión</a:t>
            </a:r>
          </a:p>
          <a:p>
            <a:pPr marL="640080" lvl="1" indent="-246888" eaLnBrk="1" fontAlgn="auto" hangingPunct="1">
              <a:spcAft>
                <a:spcPts val="0"/>
              </a:spcAft>
              <a:buFont typeface="Wingdings 2"/>
              <a:buNone/>
              <a:defRPr/>
            </a:pPr>
            <a:endParaRPr lang="es-ES" dirty="0" smtClean="0"/>
          </a:p>
          <a:p>
            <a:pPr marL="640080" lvl="1" indent="-246888" eaLnBrk="1" fontAlgn="auto" hangingPunct="1">
              <a:spcAft>
                <a:spcPts val="0"/>
              </a:spcAft>
              <a:buFont typeface="Wingdings 2"/>
              <a:buChar char=""/>
              <a:defRPr/>
            </a:pPr>
            <a:r>
              <a:rPr lang="es-ES" dirty="0" smtClean="0"/>
              <a:t>Dispositivos de registro</a:t>
            </a:r>
          </a:p>
          <a:p>
            <a:pPr marL="640080" lvl="1" indent="-246888" eaLnBrk="1" fontAlgn="auto" hangingPunct="1">
              <a:spcAft>
                <a:spcPts val="0"/>
              </a:spcAft>
              <a:buFont typeface="Wingdings 2"/>
              <a:buChar char=""/>
              <a:defRPr/>
            </a:pPr>
            <a:endParaRPr lang="es-ES" dirty="0" smtClean="0"/>
          </a:p>
          <a:p>
            <a:pPr marL="640080" lvl="1" indent="-246888" eaLnBrk="1" fontAlgn="auto" hangingPunct="1">
              <a:spcAft>
                <a:spcPts val="0"/>
              </a:spcAft>
              <a:buFont typeface="Wingdings 2"/>
              <a:buChar char=""/>
              <a:defRPr/>
            </a:pPr>
            <a:r>
              <a:rPr lang="es-ES" dirty="0" smtClean="0"/>
              <a:t>Elementos auxiliares y complementarios	</a:t>
            </a:r>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r>
              <a:rPr lang="es-ES" sz="2600" dirty="0" smtClean="0"/>
              <a:t>			</a:t>
            </a:r>
          </a:p>
        </p:txBody>
      </p:sp>
      <p:pic>
        <p:nvPicPr>
          <p:cNvPr id="5" name="Picture 10" descr="QT 222 HR"/>
          <p:cNvPicPr>
            <a:picLocks noChangeAspect="1" noChangeArrowheads="1"/>
          </p:cNvPicPr>
          <p:nvPr/>
        </p:nvPicPr>
        <p:blipFill>
          <a:blip r:embed="rId2" cstate="print"/>
          <a:srcRect/>
          <a:stretch>
            <a:fillRect/>
          </a:stretch>
        </p:blipFill>
        <p:spPr bwMode="auto">
          <a:xfrm>
            <a:off x="228600" y="1371600"/>
            <a:ext cx="1173163" cy="1371600"/>
          </a:xfrm>
          <a:prstGeom prst="rect">
            <a:avLst/>
          </a:prstGeom>
          <a:noFill/>
          <a:ln w="9525">
            <a:noFill/>
            <a:miter lim="800000"/>
            <a:headEnd/>
            <a:tailEnd/>
          </a:ln>
        </p:spPr>
      </p:pic>
      <p:pic>
        <p:nvPicPr>
          <p:cNvPr id="6" name="Picture 14"/>
          <p:cNvPicPr>
            <a:picLocks noChangeAspect="1" noChangeArrowheads="1"/>
          </p:cNvPicPr>
          <p:nvPr/>
        </p:nvPicPr>
        <p:blipFill>
          <a:blip r:embed="rId3" cstate="print"/>
          <a:srcRect/>
          <a:stretch>
            <a:fillRect/>
          </a:stretch>
        </p:blipFill>
        <p:spPr bwMode="auto">
          <a:xfrm>
            <a:off x="228600" y="5257800"/>
            <a:ext cx="1600200" cy="999766"/>
          </a:xfrm>
          <a:prstGeom prst="round2SameRect">
            <a:avLst/>
          </a:prstGeom>
          <a:noFill/>
          <a:effectLst/>
        </p:spPr>
      </p:pic>
      <p:pic>
        <p:nvPicPr>
          <p:cNvPr id="10246" name="Picture 4"/>
          <p:cNvPicPr>
            <a:picLocks noChangeAspect="1" noChangeArrowheads="1"/>
          </p:cNvPicPr>
          <p:nvPr/>
        </p:nvPicPr>
        <p:blipFill>
          <a:blip r:embed="rId4" cstate="print"/>
          <a:srcRect/>
          <a:stretch>
            <a:fillRect/>
          </a:stretch>
        </p:blipFill>
        <p:spPr bwMode="auto">
          <a:xfrm>
            <a:off x="2133600" y="5181600"/>
            <a:ext cx="2362200" cy="382588"/>
          </a:xfrm>
          <a:prstGeom prst="rect">
            <a:avLst/>
          </a:prstGeom>
          <a:noFill/>
          <a:ln w="9525">
            <a:noFill/>
            <a:miter lim="800000"/>
            <a:headEnd/>
            <a:tailEnd/>
          </a:ln>
        </p:spPr>
      </p:pic>
      <p:pic>
        <p:nvPicPr>
          <p:cNvPr id="10247" name="Picture 13"/>
          <p:cNvPicPr>
            <a:picLocks noChangeAspect="1" noChangeArrowheads="1"/>
          </p:cNvPicPr>
          <p:nvPr/>
        </p:nvPicPr>
        <p:blipFill>
          <a:blip r:embed="rId5" cstate="print"/>
          <a:srcRect/>
          <a:stretch>
            <a:fillRect/>
          </a:stretch>
        </p:blipFill>
        <p:spPr bwMode="auto">
          <a:xfrm>
            <a:off x="1219200" y="3962400"/>
            <a:ext cx="914400" cy="917575"/>
          </a:xfrm>
          <a:prstGeom prst="rect">
            <a:avLst/>
          </a:prstGeom>
          <a:noFill/>
          <a:ln w="9525">
            <a:noFill/>
            <a:miter lim="800000"/>
            <a:headEnd/>
            <a:tailEnd/>
          </a:ln>
        </p:spPr>
      </p:pic>
      <p:pic>
        <p:nvPicPr>
          <p:cNvPr id="10248" name="Picture 30"/>
          <p:cNvPicPr>
            <a:picLocks noChangeAspect="1" noChangeArrowheads="1"/>
          </p:cNvPicPr>
          <p:nvPr/>
        </p:nvPicPr>
        <p:blipFill>
          <a:blip r:embed="rId6" cstate="print"/>
          <a:srcRect/>
          <a:stretch>
            <a:fillRect/>
          </a:stretch>
        </p:blipFill>
        <p:spPr bwMode="auto">
          <a:xfrm>
            <a:off x="533400" y="2971800"/>
            <a:ext cx="1355725" cy="838200"/>
          </a:xfrm>
          <a:prstGeom prst="rect">
            <a:avLst/>
          </a:prstGeom>
          <a:noFill/>
          <a:ln w="9525">
            <a:noFill/>
            <a:miter lim="800000"/>
            <a:headEnd/>
            <a:tailEnd/>
          </a:ln>
        </p:spPr>
      </p:pic>
      <p:pic>
        <p:nvPicPr>
          <p:cNvPr id="10249" name="Picture 6" descr="http://www.elvigilantedeseguridad.com/monitor.jpg"/>
          <p:cNvPicPr>
            <a:picLocks noChangeAspect="1" noChangeArrowheads="1"/>
          </p:cNvPicPr>
          <p:nvPr/>
        </p:nvPicPr>
        <p:blipFill>
          <a:blip r:embed="rId7" cstate="print"/>
          <a:srcRect/>
          <a:stretch>
            <a:fillRect/>
          </a:stretch>
        </p:blipFill>
        <p:spPr bwMode="auto">
          <a:xfrm>
            <a:off x="2514600" y="2971800"/>
            <a:ext cx="1781175" cy="1943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nodeType="afterGroup">
                            <p:stCondLst>
                              <p:cond delay="1000"/>
                            </p:stCondLst>
                            <p:childTnLst>
                              <p:par>
                                <p:cTn id="12" presetID="26" presetClass="emph" presetSubtype="0" fill="hold" nodeType="afterEffect">
                                  <p:stCondLst>
                                    <p:cond delay="0"/>
                                  </p:stCondLst>
                                  <p:iterate type="lt">
                                    <p:tmPct val="0"/>
                                  </p:iterate>
                                  <p:childTnLst>
                                    <p:animEffect transition="out" filter="fade">
                                      <p:cBhvr>
                                        <p:cTn id="13" dur="1000" tmFilter="0, 0; .2, .5; .8, .5; 1, 0"/>
                                        <p:tgtEl>
                                          <p:spTgt spid="5"/>
                                        </p:tgtEl>
                                      </p:cBhvr>
                                    </p:animEffect>
                                    <p:animScale>
                                      <p:cBhvr>
                                        <p:cTn id="14" dur="5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7346" name="Rectangle 2"/>
          <p:cNvSpPr>
            <a:spLocks noGrp="1" noChangeArrowheads="1"/>
          </p:cNvSpPr>
          <p:nvPr>
            <p:ph idx="1"/>
          </p:nvPr>
        </p:nvSpPr>
        <p:spPr>
          <a:xfrm>
            <a:off x="307975" y="1524000"/>
            <a:ext cx="8455025" cy="4343400"/>
          </a:xfrm>
        </p:spPr>
        <p:txBody>
          <a:bodyPr/>
          <a:lstStyle/>
          <a:p>
            <a:pPr algn="just"/>
            <a:r>
              <a:rPr lang="es-ES" sz="2800" b="1" dirty="0" smtClean="0">
                <a:solidFill>
                  <a:schemeClr val="accent1">
                    <a:lumMod val="50000"/>
                  </a:schemeClr>
                </a:solidFill>
                <a:latin typeface="+mj-lt"/>
              </a:rPr>
              <a:t>H.265</a:t>
            </a:r>
            <a:r>
              <a:rPr lang="es-ES" sz="2800" dirty="0" smtClean="0">
                <a:solidFill>
                  <a:schemeClr val="accent1">
                    <a:lumMod val="50000"/>
                  </a:schemeClr>
                </a:solidFill>
                <a:latin typeface="+mj-lt"/>
              </a:rPr>
              <a:t> o </a:t>
            </a:r>
            <a:r>
              <a:rPr lang="es-ES" sz="2800" b="1" dirty="0" smtClean="0">
                <a:solidFill>
                  <a:schemeClr val="accent1">
                    <a:lumMod val="50000"/>
                  </a:schemeClr>
                </a:solidFill>
                <a:latin typeface="+mj-lt"/>
              </a:rPr>
              <a:t>MPEG-H Parte2</a:t>
            </a:r>
            <a:r>
              <a:rPr lang="es-ES" sz="2800" dirty="0" smtClean="0">
                <a:solidFill>
                  <a:schemeClr val="accent1">
                    <a:lumMod val="50000"/>
                  </a:schemeClr>
                </a:solidFill>
                <a:latin typeface="+mj-lt"/>
              </a:rPr>
              <a:t> </a:t>
            </a:r>
            <a:r>
              <a:rPr lang="es-ES" sz="2400" dirty="0" smtClean="0">
                <a:latin typeface="+mj-lt"/>
              </a:rPr>
              <a:t>llamado de forma común como </a:t>
            </a:r>
            <a:r>
              <a:rPr lang="es-ES" sz="2400" b="1" dirty="0" err="1" smtClean="0">
                <a:latin typeface="+mj-lt"/>
              </a:rPr>
              <a:t>High</a:t>
            </a:r>
            <a:r>
              <a:rPr lang="es-ES" sz="2400" b="1" dirty="0" smtClean="0">
                <a:latin typeface="+mj-lt"/>
              </a:rPr>
              <a:t> </a:t>
            </a:r>
            <a:r>
              <a:rPr lang="es-ES" sz="2400" b="1" dirty="0" err="1" smtClean="0">
                <a:latin typeface="+mj-lt"/>
              </a:rPr>
              <a:t>Efficiency</a:t>
            </a:r>
            <a:r>
              <a:rPr lang="es-ES" sz="2400" b="1" dirty="0" smtClean="0">
                <a:latin typeface="+mj-lt"/>
              </a:rPr>
              <a:t> Video </a:t>
            </a:r>
            <a:r>
              <a:rPr lang="es-ES" sz="2400" b="1" dirty="0" err="1" smtClean="0">
                <a:latin typeface="+mj-lt"/>
              </a:rPr>
              <a:t>Coding</a:t>
            </a:r>
            <a:r>
              <a:rPr lang="es-ES" sz="2400" dirty="0" smtClean="0">
                <a:latin typeface="+mj-lt"/>
              </a:rPr>
              <a:t> (</a:t>
            </a:r>
            <a:r>
              <a:rPr lang="es-ES" sz="2400" b="1" dirty="0" smtClean="0">
                <a:latin typeface="+mj-lt"/>
              </a:rPr>
              <a:t>HEVC</a:t>
            </a:r>
            <a:r>
              <a:rPr lang="es-ES" sz="2400" dirty="0" smtClean="0">
                <a:latin typeface="+mj-lt"/>
              </a:rPr>
              <a:t>)</a:t>
            </a:r>
            <a:r>
              <a:rPr lang="es-ES" sz="2400" baseline="30000" dirty="0" smtClean="0">
                <a:latin typeface="+mj-lt"/>
                <a:hlinkClick r:id="rId3"/>
              </a:rPr>
              <a:t>1</a:t>
            </a:r>
            <a:r>
              <a:rPr lang="es-ES" sz="2400" dirty="0" smtClean="0">
                <a:latin typeface="+mj-lt"/>
              </a:rPr>
              <a:t> es una norma que define un formato de compresión de video, sucesor de H.264/MPEG-4 AVC (</a:t>
            </a:r>
            <a:r>
              <a:rPr lang="es-ES" sz="2400" dirty="0" err="1" smtClean="0">
                <a:latin typeface="+mj-lt"/>
              </a:rPr>
              <a:t>Advanced</a:t>
            </a:r>
            <a:r>
              <a:rPr lang="es-ES" sz="2400" dirty="0" smtClean="0">
                <a:latin typeface="+mj-lt"/>
              </a:rPr>
              <a:t> Video </a:t>
            </a:r>
            <a:r>
              <a:rPr lang="es-ES" sz="2400" dirty="0" err="1" smtClean="0">
                <a:latin typeface="+mj-lt"/>
              </a:rPr>
              <a:t>Coding</a:t>
            </a:r>
            <a:r>
              <a:rPr lang="es-ES" sz="2400" dirty="0" smtClean="0">
                <a:latin typeface="+mj-lt"/>
              </a:rPr>
              <a:t>), desarrollado conjuntamente por la ISO/IEC </a:t>
            </a:r>
            <a:r>
              <a:rPr lang="es-ES" sz="2400" dirty="0" err="1" smtClean="0">
                <a:latin typeface="+mj-lt"/>
              </a:rPr>
              <a:t>Moving</a:t>
            </a:r>
            <a:r>
              <a:rPr lang="es-ES" sz="2400" dirty="0" smtClean="0">
                <a:latin typeface="+mj-lt"/>
              </a:rPr>
              <a:t> Picture </a:t>
            </a:r>
            <a:r>
              <a:rPr lang="es-ES" sz="2400" dirty="0" err="1" smtClean="0">
                <a:latin typeface="+mj-lt"/>
              </a:rPr>
              <a:t>Experts</a:t>
            </a:r>
            <a:r>
              <a:rPr lang="es-ES" sz="2400" dirty="0" smtClean="0">
                <a:latin typeface="+mj-lt"/>
              </a:rPr>
              <a:t> </a:t>
            </a:r>
            <a:r>
              <a:rPr lang="es-ES" sz="2400" dirty="0" err="1" smtClean="0">
                <a:latin typeface="+mj-lt"/>
              </a:rPr>
              <a:t>Group</a:t>
            </a:r>
            <a:r>
              <a:rPr lang="es-ES" sz="2400" dirty="0" smtClean="0">
                <a:latin typeface="+mj-lt"/>
              </a:rPr>
              <a:t> (MPEG) y ITU-T Video </a:t>
            </a:r>
            <a:r>
              <a:rPr lang="es-ES" sz="2400" dirty="0" err="1" smtClean="0">
                <a:latin typeface="+mj-lt"/>
              </a:rPr>
              <a:t>Coding</a:t>
            </a:r>
            <a:r>
              <a:rPr lang="es-ES" sz="2400" dirty="0" smtClean="0">
                <a:latin typeface="+mj-lt"/>
              </a:rPr>
              <a:t> </a:t>
            </a:r>
            <a:r>
              <a:rPr lang="es-ES" sz="2400" dirty="0" err="1" smtClean="0">
                <a:latin typeface="+mj-lt"/>
              </a:rPr>
              <a:t>Experts</a:t>
            </a:r>
            <a:r>
              <a:rPr lang="es-ES" sz="2400" dirty="0" smtClean="0">
                <a:latin typeface="+mj-lt"/>
              </a:rPr>
              <a:t> </a:t>
            </a:r>
            <a:r>
              <a:rPr lang="es-ES" sz="2400" dirty="0" err="1" smtClean="0">
                <a:latin typeface="+mj-lt"/>
              </a:rPr>
              <a:t>Group</a:t>
            </a:r>
            <a:r>
              <a:rPr lang="es-ES" sz="2400" dirty="0" smtClean="0">
                <a:latin typeface="+mj-lt"/>
              </a:rPr>
              <a:t> (VCEG) como ISO/IEC CD 23008-2 </a:t>
            </a:r>
            <a:r>
              <a:rPr lang="es-ES" sz="2400" dirty="0" err="1" smtClean="0">
                <a:latin typeface="+mj-lt"/>
              </a:rPr>
              <a:t>High</a:t>
            </a:r>
            <a:r>
              <a:rPr lang="es-ES" sz="2400" dirty="0" smtClean="0">
                <a:latin typeface="+mj-lt"/>
              </a:rPr>
              <a:t> </a:t>
            </a:r>
            <a:r>
              <a:rPr lang="es-ES" sz="2400" dirty="0" err="1" smtClean="0">
                <a:latin typeface="+mj-lt"/>
              </a:rPr>
              <a:t>Efficiency</a:t>
            </a:r>
            <a:r>
              <a:rPr lang="es-ES" sz="2400" dirty="0" smtClean="0">
                <a:latin typeface="+mj-lt"/>
              </a:rPr>
              <a:t> Video </a:t>
            </a:r>
            <a:r>
              <a:rPr lang="es-ES" sz="2400" dirty="0" err="1" smtClean="0">
                <a:latin typeface="+mj-lt"/>
              </a:rPr>
              <a:t>Coding</a:t>
            </a:r>
            <a:r>
              <a:rPr lang="es-ES" sz="2400" dirty="0" smtClean="0">
                <a:latin typeface="+mj-lt"/>
              </a:rPr>
              <a:t>.</a:t>
            </a:r>
          </a:p>
          <a:p>
            <a:pPr lvl="1" algn="just"/>
            <a:r>
              <a:rPr lang="es-ES" sz="2200" dirty="0" err="1" smtClean="0">
                <a:latin typeface="+mj-lt"/>
              </a:rPr>
              <a:t>Streaming</a:t>
            </a:r>
            <a:endParaRPr lang="es-ES" sz="2200" dirty="0" smtClean="0">
              <a:latin typeface="+mj-lt"/>
            </a:endParaRPr>
          </a:p>
          <a:p>
            <a:pPr lvl="1" algn="just"/>
            <a:r>
              <a:rPr lang="es-ES" sz="2200" dirty="0" smtClean="0">
                <a:latin typeface="+mj-lt"/>
              </a:rPr>
              <a:t>Ultra HD,   4K y resoluciones hasta </a:t>
            </a:r>
            <a:r>
              <a:rPr lang="es-ES" sz="2200" b="1" dirty="0" smtClean="0">
                <a:latin typeface="+mj-lt"/>
              </a:rPr>
              <a:t>8192x4320 y hasta 300fps.</a:t>
            </a:r>
          </a:p>
          <a:p>
            <a:pPr lvl="1" algn="just"/>
            <a:r>
              <a:rPr lang="es-ES" sz="2200" dirty="0" smtClean="0">
                <a:latin typeface="+mj-lt"/>
              </a:rPr>
              <a:t>Otras extensiones adicionales en desarrollo incluyen video en 3D.</a:t>
            </a:r>
            <a:endParaRPr lang="es-ES" sz="2200" dirty="0">
              <a:latin typeface="+mj-lt"/>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Dispositivos de registro</a:t>
            </a:r>
          </a:p>
        </p:txBody>
      </p:sp>
      <p:sp>
        <p:nvSpPr>
          <p:cNvPr id="58370" name="Rectangle 2"/>
          <p:cNvSpPr>
            <a:spLocks noGrp="1" noChangeArrowheads="1"/>
          </p:cNvSpPr>
          <p:nvPr>
            <p:ph idx="1"/>
          </p:nvPr>
        </p:nvSpPr>
        <p:spPr>
          <a:xfrm>
            <a:off x="381000" y="1371600"/>
            <a:ext cx="8229600" cy="4495800"/>
          </a:xfrm>
        </p:spPr>
        <p:txBody>
          <a:bodyPr/>
          <a:lstStyle/>
          <a:p>
            <a:pPr marL="533400" indent="-533400" eaLnBrk="1" hangingPunct="1">
              <a:lnSpc>
                <a:spcPct val="90000"/>
              </a:lnSpc>
              <a:buFontTx/>
              <a:buNone/>
            </a:pPr>
            <a:r>
              <a:rPr lang="es-CO" sz="2400" b="1" dirty="0" smtClean="0">
                <a:solidFill>
                  <a:srgbClr val="FF9900"/>
                </a:solidFill>
              </a:rPr>
              <a:t>Almacenamiento:</a:t>
            </a:r>
          </a:p>
          <a:p>
            <a:pPr marL="533400" indent="-533400" eaLnBrk="1" hangingPunct="1">
              <a:lnSpc>
                <a:spcPct val="90000"/>
              </a:lnSpc>
              <a:buFontTx/>
              <a:buNone/>
            </a:pPr>
            <a:endParaRPr lang="es-CO" sz="900" b="1" dirty="0" smtClean="0">
              <a:solidFill>
                <a:schemeClr val="accent2"/>
              </a:solidFill>
            </a:endParaRPr>
          </a:p>
          <a:p>
            <a:pPr marL="533400" indent="-533400" eaLnBrk="1" hangingPunct="1">
              <a:lnSpc>
                <a:spcPct val="90000"/>
              </a:lnSpc>
              <a:buFontTx/>
              <a:buNone/>
            </a:pPr>
            <a:r>
              <a:rPr lang="es-ES_tradnl" sz="2100" dirty="0" smtClean="0"/>
              <a:t>	La capacidad de almacenamiento está ligada a 3 principales factores:</a:t>
            </a:r>
          </a:p>
          <a:p>
            <a:pPr marL="914400" lvl="1" indent="-457200" eaLnBrk="1" hangingPunct="1">
              <a:lnSpc>
                <a:spcPct val="90000"/>
              </a:lnSpc>
              <a:buSzPct val="95000"/>
              <a:buFontTx/>
              <a:buChar char="•"/>
            </a:pPr>
            <a:r>
              <a:rPr lang="es-ES_tradnl" sz="2100" dirty="0" smtClean="0"/>
              <a:t>Configuración del equipo (</a:t>
            </a:r>
            <a:r>
              <a:rPr lang="es-ES_tradnl" sz="2100" i="1" dirty="0" err="1" smtClean="0"/>
              <a:t>frames</a:t>
            </a:r>
            <a:r>
              <a:rPr lang="es-ES_tradnl" sz="2100" dirty="0" smtClean="0"/>
              <a:t> por segundo, resolución, calidad de la imagen, modos de grabación, etc.) </a:t>
            </a:r>
          </a:p>
          <a:p>
            <a:pPr marL="914400" lvl="1" indent="-457200" eaLnBrk="1" hangingPunct="1">
              <a:lnSpc>
                <a:spcPct val="90000"/>
              </a:lnSpc>
              <a:buSzPct val="95000"/>
              <a:buFontTx/>
              <a:buChar char="•"/>
            </a:pPr>
            <a:r>
              <a:rPr lang="es-ES_tradnl" sz="2100" dirty="0" smtClean="0"/>
              <a:t>Capacidad de disco con la que viene el equipo (1Tb, 2T…</a:t>
            </a:r>
            <a:r>
              <a:rPr lang="es-ES_tradnl" sz="2100" dirty="0" err="1" smtClean="0"/>
              <a:t>etc</a:t>
            </a:r>
            <a:r>
              <a:rPr lang="es-ES_tradnl" sz="2100" dirty="0" smtClean="0"/>
              <a:t>)</a:t>
            </a:r>
          </a:p>
          <a:p>
            <a:pPr marL="914400" lvl="1" indent="-457200" eaLnBrk="1" hangingPunct="1">
              <a:lnSpc>
                <a:spcPct val="90000"/>
              </a:lnSpc>
              <a:buSzPct val="95000"/>
              <a:buFontTx/>
              <a:buChar char="•"/>
            </a:pPr>
            <a:r>
              <a:rPr lang="es-ES_tradnl" sz="2100" dirty="0" smtClean="0"/>
              <a:t>Complejidad de lo que se está grabando (imágenes con mucho o poco movimiento). </a:t>
            </a:r>
          </a:p>
          <a:p>
            <a:pPr marL="914400" lvl="1" indent="-457200" eaLnBrk="1" hangingPunct="1">
              <a:lnSpc>
                <a:spcPct val="90000"/>
              </a:lnSpc>
              <a:buSzPct val="95000"/>
              <a:buFontTx/>
              <a:buNone/>
            </a:pPr>
            <a:endParaRPr lang="es-ES_tradnl" sz="1400" dirty="0" smtClean="0"/>
          </a:p>
          <a:p>
            <a:pPr marL="533400" indent="-533400" eaLnBrk="1" hangingPunct="1">
              <a:lnSpc>
                <a:spcPct val="90000"/>
              </a:lnSpc>
              <a:buFontTx/>
              <a:buNone/>
            </a:pPr>
            <a:r>
              <a:rPr lang="es-ES_tradnl" sz="2100" dirty="0" smtClean="0"/>
              <a:t>	La forma mas adecuada de manejar el tema es calculando la capacidad de almacenamiento (disco duro) que se requiere para almacenar el rango de tiempo deseado. </a:t>
            </a:r>
          </a:p>
          <a:p>
            <a:pPr marL="533400" indent="-533400" eaLnBrk="1" hangingPunct="1">
              <a:lnSpc>
                <a:spcPct val="90000"/>
              </a:lnSpc>
            </a:pPr>
            <a:endParaRPr lang="es-ES_tradnl" sz="2100" dirty="0" smtClean="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2349500" y="571500"/>
            <a:ext cx="330200" cy="330200"/>
          </a:xfrm>
          <a:prstGeom prst="rect">
            <a:avLst/>
          </a:prstGeom>
          <a:noFill/>
        </p:spPr>
      </p:pic>
      <p:sp>
        <p:nvSpPr>
          <p:cNvPr id="11" name="TextBox 1"/>
          <p:cNvSpPr txBox="1"/>
          <p:nvPr/>
        </p:nvSpPr>
        <p:spPr>
          <a:xfrm>
            <a:off x="952500" y="533400"/>
            <a:ext cx="6489700" cy="850900"/>
          </a:xfrm>
          <a:prstGeom prst="rect">
            <a:avLst/>
          </a:prstGeom>
          <a:noFill/>
        </p:spPr>
        <p:txBody>
          <a:bodyPr wrap="none" lIns="0" tIns="0" rIns="0" rtlCol="0">
            <a:spAutoFit/>
          </a:bodyPr>
          <a:lstStyle/>
          <a:p>
            <a:pPr>
              <a:lnSpc>
                <a:spcPts val="3400"/>
              </a:lnSpc>
              <a:tabLst>
                <a:tab pos="1854200" algn="l"/>
              </a:tabLst>
            </a:pPr>
            <a:r>
              <a:rPr lang="en-US" altLang="zh-CN" dirty="0" smtClean="0"/>
              <a:t>	</a:t>
            </a:r>
            <a:r>
              <a:rPr lang="en-US" altLang="zh-CN" sz="3002" b="1" u="sng" dirty="0" smtClean="0">
                <a:solidFill>
                  <a:srgbClr val="0000FF"/>
                </a:solidFill>
                <a:latin typeface="Trebuchet MS" pitchFamily="18" charset="0"/>
                <a:cs typeface="Trebuchet MS" pitchFamily="18" charset="0"/>
                <a:hlinkClick r:id="rId3"/>
              </a:rPr>
              <a:t>Cómo calcular el HHD?</a:t>
            </a:r>
          </a:p>
          <a:p>
            <a:pPr>
              <a:lnSpc>
                <a:spcPts val="1000"/>
              </a:lnSpc>
            </a:pPr>
            <a:endParaRPr lang="en-US" altLang="zh-CN" dirty="0" smtClean="0"/>
          </a:p>
          <a:p>
            <a:pPr>
              <a:lnSpc>
                <a:spcPts val="2200"/>
              </a:lnSpc>
              <a:tabLst>
                <a:tab pos="1854200" algn="l"/>
              </a:tabLst>
            </a:pPr>
            <a:r>
              <a:rPr lang="en-US" altLang="zh-CN" sz="2004" dirty="0" smtClean="0">
                <a:solidFill>
                  <a:srgbClr val="000000"/>
                </a:solidFill>
                <a:latin typeface="Calibri" pitchFamily="18" charset="0"/>
                <a:cs typeface="Calibri" pitchFamily="18" charset="0"/>
              </a:rPr>
              <a:t>Los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datos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que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debemos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ingresar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para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cálculo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disco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duro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t>
            </a:r>
          </a:p>
        </p:txBody>
      </p:sp>
      <p:sp>
        <p:nvSpPr>
          <p:cNvPr id="12" name="TextBox 1"/>
          <p:cNvSpPr txBox="1"/>
          <p:nvPr/>
        </p:nvSpPr>
        <p:spPr>
          <a:xfrm>
            <a:off x="952500" y="1752600"/>
            <a:ext cx="6651949" cy="2559675"/>
          </a:xfrm>
          <a:prstGeom prst="rect">
            <a:avLst/>
          </a:prstGeom>
          <a:noFill/>
        </p:spPr>
        <p:txBody>
          <a:bodyPr wrap="none" lIns="0" tIns="0" rIns="0" rtlCol="0">
            <a:spAutoFit/>
          </a:bodyPr>
          <a:lstStyle/>
          <a:p>
            <a:pPr>
              <a:lnSpc>
                <a:spcPts val="2000"/>
              </a:lnSpc>
              <a:tabLst/>
            </a:pPr>
            <a:r>
              <a:rPr lang="en-US" altLang="zh-CN" sz="2400" b="1" dirty="0" smtClean="0">
                <a:solidFill>
                  <a:srgbClr val="000000"/>
                </a:solidFill>
                <a:latin typeface="Calibri" pitchFamily="18" charset="0"/>
                <a:cs typeface="Calibri" pitchFamily="18" charset="0"/>
              </a:rPr>
              <a:t>• No.</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de</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Cámaras</a:t>
            </a:r>
          </a:p>
          <a:p>
            <a:pPr>
              <a:lnSpc>
                <a:spcPts val="2400"/>
              </a:lnSpc>
              <a:tabLst/>
            </a:pPr>
            <a:r>
              <a:rPr lang="en-US" altLang="zh-CN" sz="2400" b="1" dirty="0" smtClean="0">
                <a:solidFill>
                  <a:srgbClr val="000000"/>
                </a:solidFill>
                <a:latin typeface="Calibri" pitchFamily="18" charset="0"/>
                <a:cs typeface="Calibri" pitchFamily="18" charset="0"/>
              </a:rPr>
              <a:t>• STD. </a:t>
            </a:r>
            <a:r>
              <a:rPr lang="en-US" altLang="zh-CN" sz="2400" dirty="0" err="1" smtClean="0">
                <a:solidFill>
                  <a:schemeClr val="bg1"/>
                </a:solidFill>
                <a:latin typeface="Calibri" pitchFamily="18" charset="0"/>
                <a:cs typeface="Calibri" pitchFamily="18" charset="0"/>
              </a:rPr>
              <a:t>Compresión</a:t>
            </a:r>
            <a:r>
              <a:rPr lang="en-US" altLang="zh-CN" sz="2400" dirty="0" smtClean="0">
                <a:solidFill>
                  <a:schemeClr val="bg1"/>
                </a:solidFill>
                <a:latin typeface="Calibri" pitchFamily="18" charset="0"/>
                <a:cs typeface="Calibri" pitchFamily="18" charset="0"/>
              </a:rPr>
              <a:t> de </a:t>
            </a:r>
            <a:r>
              <a:rPr lang="en-US" altLang="zh-CN" sz="2400" dirty="0" err="1" smtClean="0">
                <a:solidFill>
                  <a:schemeClr val="bg1"/>
                </a:solidFill>
                <a:latin typeface="Calibri" pitchFamily="18" charset="0"/>
                <a:cs typeface="Calibri" pitchFamily="18" charset="0"/>
              </a:rPr>
              <a:t>Vídeo</a:t>
            </a:r>
            <a:endParaRPr lang="en-US" altLang="zh-CN" sz="2400" dirty="0" smtClean="0">
              <a:solidFill>
                <a:schemeClr val="bg1"/>
              </a:solidFill>
              <a:latin typeface="Calibri" pitchFamily="18" charset="0"/>
              <a:cs typeface="Calibri" pitchFamily="18" charset="0"/>
            </a:endParaRPr>
          </a:p>
          <a:p>
            <a:pPr>
              <a:lnSpc>
                <a:spcPts val="2400"/>
              </a:lnSpc>
              <a:tabLst/>
            </a:pPr>
            <a:r>
              <a:rPr lang="en-US" altLang="zh-CN" sz="2400" b="1" dirty="0" smtClean="0">
                <a:solidFill>
                  <a:srgbClr val="000000"/>
                </a:solidFill>
                <a:latin typeface="Calibri" pitchFamily="18" charset="0"/>
                <a:cs typeface="Calibri" pitchFamily="18" charset="0"/>
              </a:rPr>
              <a:t>• </a:t>
            </a:r>
            <a:r>
              <a:rPr lang="en-US" altLang="zh-CN" sz="2400" b="1" dirty="0" err="1" smtClean="0">
                <a:solidFill>
                  <a:srgbClr val="000000"/>
                </a:solidFill>
                <a:latin typeface="Calibri" pitchFamily="18" charset="0"/>
                <a:cs typeface="Calibri" pitchFamily="18" charset="0"/>
              </a:rPr>
              <a:t>Resolución</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de</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Video</a:t>
            </a:r>
          </a:p>
          <a:p>
            <a:pPr>
              <a:lnSpc>
                <a:spcPts val="2000"/>
              </a:lnSpc>
              <a:tabLst/>
            </a:pPr>
            <a:r>
              <a:rPr lang="en-US" altLang="zh-CN" sz="2400" b="1" dirty="0" smtClean="0">
                <a:solidFill>
                  <a:srgbClr val="000000"/>
                </a:solidFill>
                <a:latin typeface="Calibri" pitchFamily="18" charset="0"/>
                <a:cs typeface="Calibri" pitchFamily="18" charset="0"/>
              </a:rPr>
              <a:t>• Nº</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de</a:t>
            </a:r>
            <a:r>
              <a:rPr lang="en-US" altLang="zh-CN" sz="2400" b="1" dirty="0" smtClean="0">
                <a:latin typeface="Times New Roman" pitchFamily="18" charset="0"/>
                <a:cs typeface="Times New Roman" pitchFamily="18" charset="0"/>
              </a:rPr>
              <a:t> </a:t>
            </a:r>
            <a:r>
              <a:rPr lang="en-US" altLang="zh-CN" sz="2400" b="1" dirty="0" smtClean="0">
                <a:solidFill>
                  <a:srgbClr val="000000"/>
                </a:solidFill>
                <a:latin typeface="Calibri" pitchFamily="18" charset="0"/>
                <a:cs typeface="Calibri" pitchFamily="18" charset="0"/>
              </a:rPr>
              <a:t>fps</a:t>
            </a:r>
            <a:r>
              <a:rPr lang="en-US" altLang="zh-CN" sz="2400" b="1" dirty="0" smtClean="0">
                <a:latin typeface="Times New Roman" pitchFamily="18" charset="0"/>
                <a:cs typeface="Times New Roman" pitchFamily="18" charset="0"/>
              </a:rPr>
              <a:t> </a:t>
            </a:r>
            <a:r>
              <a:rPr lang="en-US" altLang="zh-CN" sz="2400" b="1" dirty="0" err="1" smtClean="0">
                <a:solidFill>
                  <a:srgbClr val="000000"/>
                </a:solidFill>
                <a:latin typeface="Calibri" pitchFamily="18" charset="0"/>
                <a:cs typeface="Calibri" pitchFamily="18" charset="0"/>
              </a:rPr>
              <a:t>por</a:t>
            </a:r>
            <a:r>
              <a:rPr lang="en-US" altLang="zh-CN" sz="2400" b="1" dirty="0" smtClean="0">
                <a:latin typeface="Times New Roman" pitchFamily="18" charset="0"/>
                <a:cs typeface="Times New Roman" pitchFamily="18" charset="0"/>
              </a:rPr>
              <a:t> </a:t>
            </a:r>
            <a:r>
              <a:rPr lang="en-US" altLang="zh-CN" sz="2400" b="1" dirty="0" err="1" smtClean="0">
                <a:solidFill>
                  <a:srgbClr val="000000"/>
                </a:solidFill>
                <a:latin typeface="Calibri" pitchFamily="18" charset="0"/>
                <a:cs typeface="Calibri" pitchFamily="18" charset="0"/>
              </a:rPr>
              <a:t>cámara</a:t>
            </a:r>
            <a:endParaRPr lang="en-US" altLang="zh-CN" sz="2400" b="1" dirty="0" smtClean="0">
              <a:solidFill>
                <a:srgbClr val="000000"/>
              </a:solidFill>
              <a:latin typeface="Calibri" pitchFamily="18" charset="0"/>
              <a:cs typeface="Calibri" pitchFamily="18" charset="0"/>
            </a:endParaRPr>
          </a:p>
          <a:p>
            <a:pPr>
              <a:lnSpc>
                <a:spcPts val="2000"/>
              </a:lnSpc>
              <a:tabLst/>
            </a:pPr>
            <a:r>
              <a:rPr lang="en-US" altLang="zh-CN" sz="2400" b="1" dirty="0" smtClean="0">
                <a:solidFill>
                  <a:srgbClr val="000000"/>
                </a:solidFill>
                <a:latin typeface="Calibri" pitchFamily="18" charset="0"/>
                <a:cs typeface="Calibri" pitchFamily="18" charset="0"/>
              </a:rPr>
              <a:t>• </a:t>
            </a:r>
            <a:r>
              <a:rPr lang="en-US" altLang="zh-CN" sz="2400" b="1" dirty="0" err="1" smtClean="0">
                <a:solidFill>
                  <a:srgbClr val="000000"/>
                </a:solidFill>
                <a:latin typeface="Calibri" pitchFamily="18" charset="0"/>
                <a:cs typeface="Calibri" pitchFamily="18" charset="0"/>
              </a:rPr>
              <a:t>Días</a:t>
            </a:r>
            <a:r>
              <a:rPr lang="en-US" altLang="zh-CN" sz="2400" b="1" dirty="0" smtClean="0">
                <a:solidFill>
                  <a:srgbClr val="000000"/>
                </a:solidFill>
                <a:latin typeface="Calibri" pitchFamily="18" charset="0"/>
                <a:cs typeface="Calibri" pitchFamily="18" charset="0"/>
              </a:rPr>
              <a:t> de </a:t>
            </a:r>
            <a:r>
              <a:rPr lang="en-US" altLang="zh-CN" sz="2400" b="1" dirty="0" err="1" smtClean="0">
                <a:solidFill>
                  <a:srgbClr val="000000"/>
                </a:solidFill>
                <a:latin typeface="Calibri" pitchFamily="18" charset="0"/>
                <a:cs typeface="Calibri" pitchFamily="18" charset="0"/>
              </a:rPr>
              <a:t>Respaldo</a:t>
            </a:r>
            <a:r>
              <a:rPr lang="en-US" altLang="zh-CN" sz="2400" b="1" dirty="0" smtClean="0">
                <a:solidFill>
                  <a:srgbClr val="000000"/>
                </a:solidFill>
                <a:latin typeface="Calibri" pitchFamily="18" charset="0"/>
                <a:cs typeface="Calibri" pitchFamily="18" charset="0"/>
              </a:rPr>
              <a:t> </a:t>
            </a:r>
            <a:r>
              <a:rPr lang="en-US" altLang="zh-CN" sz="2400" b="1" dirty="0" err="1" smtClean="0">
                <a:solidFill>
                  <a:srgbClr val="000000"/>
                </a:solidFill>
                <a:latin typeface="Calibri" pitchFamily="18" charset="0"/>
                <a:cs typeface="Calibri" pitchFamily="18" charset="0"/>
              </a:rPr>
              <a:t>requerido</a:t>
            </a:r>
            <a:endParaRPr lang="en-US" altLang="zh-CN" sz="2400" b="1" dirty="0" smtClean="0">
              <a:solidFill>
                <a:srgbClr val="000000"/>
              </a:solidFill>
              <a:latin typeface="Calibri" pitchFamily="18" charset="0"/>
              <a:cs typeface="Calibri" pitchFamily="18" charset="0"/>
            </a:endParaRPr>
          </a:p>
          <a:p>
            <a:pPr>
              <a:lnSpc>
                <a:spcPts val="2000"/>
              </a:lnSpc>
              <a:tabLst/>
            </a:pPr>
            <a:endParaRPr lang="en-US" altLang="zh-CN" sz="2400" b="1" dirty="0" smtClean="0">
              <a:solidFill>
                <a:srgbClr val="000000"/>
              </a:solidFill>
              <a:latin typeface="Calibri" pitchFamily="18" charset="0"/>
              <a:cs typeface="Calibri" pitchFamily="18" charset="0"/>
            </a:endParaRPr>
          </a:p>
          <a:p>
            <a:pPr>
              <a:lnSpc>
                <a:spcPts val="2000"/>
              </a:lnSpc>
            </a:pPr>
            <a:r>
              <a:rPr lang="en-US" altLang="zh-CN" sz="2004" dirty="0" smtClean="0">
                <a:solidFill>
                  <a:srgbClr val="000000"/>
                </a:solidFill>
                <a:latin typeface="Calibri" pitchFamily="18" charset="0"/>
                <a:cs typeface="Calibri" pitchFamily="18" charset="0"/>
              </a:rPr>
              <a:t>• </a:t>
            </a:r>
            <a:r>
              <a:rPr lang="en-US" altLang="zh-CN" sz="2004" dirty="0" err="1" smtClean="0">
                <a:solidFill>
                  <a:srgbClr val="000000"/>
                </a:solidFill>
                <a:latin typeface="Calibri" pitchFamily="18" charset="0"/>
                <a:cs typeface="Calibri" pitchFamily="18" charset="0"/>
              </a:rPr>
              <a:t>Calidad</a:t>
            </a:r>
            <a:r>
              <a:rPr lang="en-US" altLang="zh-CN" sz="2004" dirty="0" smtClean="0">
                <a:solidFill>
                  <a:srgbClr val="000000"/>
                </a:solidFill>
                <a:latin typeface="Calibri" pitchFamily="18" charset="0"/>
                <a:cs typeface="Calibri" pitchFamily="18" charset="0"/>
              </a:rPr>
              <a:t> de </a:t>
            </a:r>
            <a:r>
              <a:rPr lang="en-US" altLang="zh-CN" sz="2004" dirty="0" err="1" smtClean="0">
                <a:solidFill>
                  <a:srgbClr val="000000"/>
                </a:solidFill>
                <a:latin typeface="Calibri" pitchFamily="18" charset="0"/>
                <a:cs typeface="Calibri" pitchFamily="18" charset="0"/>
              </a:rPr>
              <a:t>Imagen</a:t>
            </a:r>
            <a:endParaRPr lang="en-US" altLang="zh-CN" sz="2004" dirty="0" smtClean="0">
              <a:solidFill>
                <a:srgbClr val="000000"/>
              </a:solidFill>
              <a:latin typeface="Calibri" pitchFamily="18" charset="0"/>
              <a:cs typeface="Calibri" pitchFamily="18" charset="0"/>
            </a:endParaRPr>
          </a:p>
          <a:p>
            <a:pPr>
              <a:lnSpc>
                <a:spcPts val="2400"/>
              </a:lnSpc>
            </a:pPr>
            <a:r>
              <a:rPr lang="en-US" altLang="zh-CN" sz="2400" dirty="0" smtClean="0">
                <a:solidFill>
                  <a:srgbClr val="000000"/>
                </a:solidFill>
                <a:latin typeface="Calibri" pitchFamily="18" charset="0"/>
                <a:cs typeface="Calibri" pitchFamily="18" charset="0"/>
              </a:rPr>
              <a:t>• </a:t>
            </a:r>
            <a:r>
              <a:rPr lang="en-US" altLang="zh-CN" sz="2004" dirty="0" smtClean="0">
                <a:solidFill>
                  <a:srgbClr val="000000"/>
                </a:solidFill>
                <a:latin typeface="Calibri" pitchFamily="18" charset="0"/>
                <a:cs typeface="Calibri" pitchFamily="18" charset="0"/>
              </a:rPr>
              <a:t>Canales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audio* </a:t>
            </a:r>
            <a:r>
              <a:rPr lang="en-US" altLang="zh-CN" sz="2004" dirty="0" err="1" smtClean="0">
                <a:solidFill>
                  <a:srgbClr val="FF0000"/>
                </a:solidFill>
                <a:latin typeface="Calibri" pitchFamily="18" charset="0"/>
                <a:cs typeface="Calibri" pitchFamily="18" charset="0"/>
              </a:rPr>
              <a:t>Normalmente</a:t>
            </a:r>
            <a:r>
              <a:rPr lang="en-US" altLang="zh-CN" sz="2004" dirty="0" smtClean="0">
                <a:solidFill>
                  <a:srgbClr val="FF0000"/>
                </a:solidFill>
                <a:latin typeface="Calibri" pitchFamily="18" charset="0"/>
                <a:cs typeface="Calibri" pitchFamily="18" charset="0"/>
              </a:rPr>
              <a:t> no </a:t>
            </a:r>
            <a:r>
              <a:rPr lang="en-US" altLang="zh-CN" sz="2004" dirty="0" err="1" smtClean="0">
                <a:solidFill>
                  <a:srgbClr val="FF0000"/>
                </a:solidFill>
                <a:latin typeface="Calibri" pitchFamily="18" charset="0"/>
                <a:cs typeface="Calibri" pitchFamily="18" charset="0"/>
              </a:rPr>
              <a:t>utilizaremos</a:t>
            </a:r>
            <a:r>
              <a:rPr lang="en-US" altLang="zh-CN" sz="2004" dirty="0" smtClean="0">
                <a:solidFill>
                  <a:srgbClr val="FF0000"/>
                </a:solidFill>
                <a:latin typeface="Calibri" pitchFamily="18" charset="0"/>
                <a:cs typeface="Calibri" pitchFamily="18" charset="0"/>
              </a:rPr>
              <a:t> audio </a:t>
            </a:r>
            <a:r>
              <a:rPr lang="en-US" altLang="zh-CN" sz="2004" dirty="0" err="1" smtClean="0">
                <a:solidFill>
                  <a:srgbClr val="FF0000"/>
                </a:solidFill>
                <a:latin typeface="Calibri" pitchFamily="18" charset="0"/>
                <a:cs typeface="Calibri" pitchFamily="18" charset="0"/>
              </a:rPr>
              <a:t>nunca</a:t>
            </a:r>
            <a:endParaRPr lang="en-US" altLang="zh-CN" sz="2004" dirty="0" smtClean="0">
              <a:solidFill>
                <a:srgbClr val="000000"/>
              </a:solidFill>
              <a:latin typeface="Calibri" pitchFamily="18" charset="0"/>
              <a:cs typeface="Calibri" pitchFamily="18" charset="0"/>
            </a:endParaRPr>
          </a:p>
          <a:p>
            <a:pPr>
              <a:lnSpc>
                <a:spcPts val="2400"/>
              </a:lnSpc>
              <a:tabLst/>
            </a:pPr>
            <a:endParaRPr lang="en-US" altLang="zh-CN" sz="2004" dirty="0" smtClean="0">
              <a:solidFill>
                <a:srgbClr val="000000"/>
              </a:solidFill>
              <a:latin typeface="Calibri" pitchFamily="18" charset="0"/>
              <a:cs typeface="Calibri" pitchFamily="18" charset="0"/>
            </a:endParaRPr>
          </a:p>
        </p:txBody>
      </p:sp>
      <p:sp>
        <p:nvSpPr>
          <p:cNvPr id="13" name="TextBox 1"/>
          <p:cNvSpPr txBox="1"/>
          <p:nvPr/>
        </p:nvSpPr>
        <p:spPr>
          <a:xfrm>
            <a:off x="5334000" y="1752600"/>
            <a:ext cx="2095574" cy="597599"/>
          </a:xfrm>
          <a:prstGeom prst="rect">
            <a:avLst/>
          </a:prstGeom>
          <a:noFill/>
        </p:spPr>
        <p:txBody>
          <a:bodyPr wrap="square" lIns="0" tIns="0" rIns="0" rtlCol="0">
            <a:spAutoFit/>
          </a:bodyPr>
          <a:lstStyle/>
          <a:p>
            <a:pPr>
              <a:lnSpc>
                <a:spcPts val="2000"/>
              </a:lnSpc>
              <a:tabLst>
                <a:tab pos="711200" algn="l"/>
                <a:tab pos="762000" algn="l"/>
              </a:tabLst>
            </a:pPr>
            <a:r>
              <a:rPr lang="en-US" altLang="zh-CN" sz="2006" dirty="0" smtClean="0">
                <a:solidFill>
                  <a:srgbClr val="000000"/>
                </a:solidFill>
                <a:latin typeface="Calibri" pitchFamily="18" charset="0"/>
                <a:cs typeface="Calibri" pitchFamily="18" charset="0"/>
              </a:rPr>
              <a:t>(Dato</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conocido)</a:t>
            </a:r>
          </a:p>
          <a:p>
            <a:pPr>
              <a:lnSpc>
                <a:spcPts val="2300"/>
              </a:lnSpc>
              <a:tabLst>
                <a:tab pos="711200" algn="l"/>
                <a:tab pos="762000" algn="l"/>
              </a:tabLst>
            </a:pPr>
            <a:r>
              <a:rPr lang="en-US" altLang="zh-CN" sz="1800" dirty="0" smtClean="0">
                <a:solidFill>
                  <a:srgbClr val="000000"/>
                </a:solidFill>
                <a:latin typeface="Calibri" pitchFamily="18" charset="0"/>
                <a:cs typeface="Calibri" pitchFamily="18" charset="0"/>
              </a:rPr>
              <a:t> (</a:t>
            </a:r>
            <a:r>
              <a:rPr lang="en-US" altLang="zh-CN" sz="1800" dirty="0" err="1" smtClean="0">
                <a:solidFill>
                  <a:srgbClr val="000000"/>
                </a:solidFill>
                <a:latin typeface="Calibri" pitchFamily="18" charset="0"/>
                <a:cs typeface="Calibri" pitchFamily="18" charset="0"/>
              </a:rPr>
              <a:t>Datos</a:t>
            </a:r>
            <a:r>
              <a:rPr lang="en-US" altLang="zh-CN" sz="1800" dirty="0" smtClean="0">
                <a:solidFill>
                  <a:srgbClr val="000000"/>
                </a:solidFill>
                <a:latin typeface="Calibri" pitchFamily="18" charset="0"/>
                <a:cs typeface="Calibri" pitchFamily="18" charset="0"/>
              </a:rPr>
              <a:t> </a:t>
            </a:r>
            <a:r>
              <a:rPr lang="en-US" altLang="zh-CN" sz="1800" dirty="0" err="1" smtClean="0">
                <a:solidFill>
                  <a:srgbClr val="000000"/>
                </a:solidFill>
                <a:latin typeface="Calibri" pitchFamily="18" charset="0"/>
                <a:cs typeface="Calibri" pitchFamily="18" charset="0"/>
              </a:rPr>
              <a:t>configurables</a:t>
            </a:r>
            <a:r>
              <a:rPr lang="en-US" altLang="zh-CN" sz="1800" dirty="0" smtClean="0">
                <a:solidFill>
                  <a:srgbClr val="000000"/>
                </a:solidFill>
                <a:latin typeface="Calibri" pitchFamily="18" charset="0"/>
                <a:cs typeface="Calibri" pitchFamily="18" charset="0"/>
              </a:rPr>
              <a:t>)</a:t>
            </a:r>
            <a:endParaRPr lang="en-US" altLang="zh-CN" sz="2004" dirty="0" smtClean="0">
              <a:solidFill>
                <a:srgbClr val="000000"/>
              </a:solidFill>
              <a:latin typeface="Calibri" pitchFamily="18" charset="0"/>
              <a:cs typeface="Calibri" pitchFamily="18" charset="0"/>
            </a:endParaRPr>
          </a:p>
        </p:txBody>
      </p:sp>
      <p:sp>
        <p:nvSpPr>
          <p:cNvPr id="14" name="TextBox 1"/>
          <p:cNvSpPr txBox="1"/>
          <p:nvPr/>
        </p:nvSpPr>
        <p:spPr>
          <a:xfrm>
            <a:off x="952500" y="3831104"/>
            <a:ext cx="6978192" cy="969496"/>
          </a:xfrm>
          <a:prstGeom prst="rect">
            <a:avLst/>
          </a:prstGeom>
          <a:noFill/>
        </p:spPr>
        <p:txBody>
          <a:bodyPr wrap="none" lIns="0" tIns="0" rIns="0" rtlCol="0">
            <a:spAutoFit/>
          </a:bodyPr>
          <a:lstStyle/>
          <a:p>
            <a:pPr>
              <a:lnSpc>
                <a:spcPts val="1000"/>
              </a:lnSpc>
            </a:pPr>
            <a:endParaRPr lang="en-US" altLang="zh-CN" dirty="0" smtClean="0"/>
          </a:p>
          <a:p>
            <a:pPr>
              <a:lnSpc>
                <a:spcPts val="1000"/>
              </a:lnSpc>
            </a:pPr>
            <a:endParaRPr lang="en-US" altLang="zh-CN" dirty="0" smtClean="0"/>
          </a:p>
          <a:p>
            <a:pPr>
              <a:lnSpc>
                <a:spcPts val="2800"/>
              </a:lnSpc>
              <a:tabLst/>
            </a:pPr>
            <a:r>
              <a:rPr lang="en-US" altLang="zh-CN" sz="2004" dirty="0" smtClean="0">
                <a:solidFill>
                  <a:srgbClr val="000000"/>
                </a:solidFill>
                <a:latin typeface="Calibri" pitchFamily="18" charset="0"/>
                <a:cs typeface="Calibri" pitchFamily="18" charset="0"/>
              </a:rPr>
              <a:t>Ingresando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todos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estos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parámetros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obtiene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tamaño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disco</a:t>
            </a:r>
          </a:p>
          <a:p>
            <a:pPr>
              <a:lnSpc>
                <a:spcPts val="2400"/>
              </a:lnSpc>
              <a:tabLst/>
            </a:pPr>
            <a:r>
              <a:rPr lang="en-US" altLang="zh-CN" sz="2004" dirty="0" smtClean="0">
                <a:solidFill>
                  <a:srgbClr val="000000"/>
                </a:solidFill>
                <a:latin typeface="Calibri" pitchFamily="18" charset="0"/>
                <a:cs typeface="Calibri" pitchFamily="18" charset="0"/>
              </a:rPr>
              <a:t>duro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GB</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ó</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MB.</a:t>
            </a:r>
          </a:p>
        </p:txBody>
      </p:sp>
      <p:sp>
        <p:nvSpPr>
          <p:cNvPr id="10" name="TextBox 9"/>
          <p:cNvSpPr txBox="1"/>
          <p:nvPr/>
        </p:nvSpPr>
        <p:spPr>
          <a:xfrm>
            <a:off x="990600" y="4800600"/>
            <a:ext cx="7010400" cy="1754326"/>
          </a:xfrm>
          <a:prstGeom prst="rect">
            <a:avLst/>
          </a:prstGeom>
          <a:noFill/>
        </p:spPr>
        <p:txBody>
          <a:bodyPr wrap="square" rtlCol="0">
            <a:spAutoFit/>
          </a:bodyPr>
          <a:lstStyle/>
          <a:p>
            <a:r>
              <a:rPr lang="es-ES" dirty="0" smtClean="0">
                <a:solidFill>
                  <a:schemeClr val="bg1"/>
                </a:solidFill>
              </a:rPr>
              <a:t>Ejemplos de calculadoras:</a:t>
            </a:r>
            <a:endParaRPr lang="es-ES" dirty="0" smtClean="0">
              <a:solidFill>
                <a:schemeClr val="bg1"/>
              </a:solidFill>
              <a:hlinkClick r:id="rId4"/>
            </a:endParaRPr>
          </a:p>
          <a:p>
            <a:r>
              <a:rPr lang="es-ES" dirty="0" smtClean="0">
                <a:solidFill>
                  <a:schemeClr val="accent2"/>
                </a:solidFill>
                <a:hlinkClick r:id="rId4"/>
              </a:rPr>
              <a:t>http://proytelcom.es/content/43-calculadora-hdd-cctv</a:t>
            </a:r>
            <a:endParaRPr lang="es-ES" dirty="0" smtClean="0">
              <a:solidFill>
                <a:schemeClr val="accent2"/>
              </a:solidFill>
            </a:endParaRPr>
          </a:p>
          <a:p>
            <a:r>
              <a:rPr lang="es-ES" dirty="0" smtClean="0">
                <a:solidFill>
                  <a:schemeClr val="accent2"/>
                </a:solidFill>
                <a:hlinkClick r:id="rId5"/>
              </a:rPr>
              <a:t>http://www.iptecno.com/2-uncategorised/327-calculador-de-hdd-con-dvr-hdcvi.html</a:t>
            </a:r>
            <a:endParaRPr lang="es-ES" dirty="0" smtClean="0">
              <a:solidFill>
                <a:schemeClr val="accent2"/>
              </a:solidFill>
            </a:endParaRPr>
          </a:p>
          <a:p>
            <a:r>
              <a:rPr lang="es-ES" dirty="0" smtClean="0">
                <a:solidFill>
                  <a:schemeClr val="accent2"/>
                </a:solidFill>
                <a:hlinkClick r:id="rId6"/>
              </a:rPr>
              <a:t>http://overseas.hikvision.com/en/tools_82.html</a:t>
            </a:r>
            <a:r>
              <a:rPr lang="es-ES" dirty="0" smtClean="0">
                <a:solidFill>
                  <a:schemeClr val="accent2"/>
                </a:solidFill>
              </a:rPr>
              <a:t> </a:t>
            </a:r>
          </a:p>
          <a:p>
            <a:r>
              <a:rPr lang="es-ES" dirty="0" smtClean="0">
                <a:solidFill>
                  <a:schemeClr val="accent2"/>
                </a:solidFill>
              </a:rPr>
              <a:t>(necesario registrarse)</a:t>
            </a:r>
            <a:endParaRPr lang="es-ES" dirty="0">
              <a:solidFill>
                <a:schemeClr val="accent2"/>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447800" y="1752600"/>
            <a:ext cx="6096000" cy="609600"/>
          </a:xfrm>
        </p:spPr>
        <p:txBody>
          <a:bodyPr>
            <a:normAutofit fontScale="90000"/>
          </a:bodyPr>
          <a:lstStyle/>
          <a:p>
            <a:pPr eaLnBrk="1" fontAlgn="auto" hangingPunct="1">
              <a:spcAft>
                <a:spcPts val="0"/>
              </a:spcAft>
              <a:defRPr/>
            </a:pPr>
            <a:r>
              <a:rPr lang="es-ES" sz="4000" dirty="0" smtClean="0"/>
              <a:t>Factores de Elección en </a:t>
            </a:r>
            <a:r>
              <a:rPr lang="es-ES" sz="4000" dirty="0" err="1" smtClean="0"/>
              <a:t>DVR’s</a:t>
            </a:r>
            <a:endParaRPr lang="es-ES" sz="4000" dirty="0" smtClean="0"/>
          </a:p>
        </p:txBody>
      </p:sp>
      <p:sp>
        <p:nvSpPr>
          <p:cNvPr id="60419" name="Rectangle 3"/>
          <p:cNvSpPr>
            <a:spLocks noGrp="1" noChangeArrowheads="1"/>
          </p:cNvSpPr>
          <p:nvPr>
            <p:ph idx="1"/>
          </p:nvPr>
        </p:nvSpPr>
        <p:spPr>
          <a:xfrm>
            <a:off x="609600" y="2600325"/>
            <a:ext cx="7981950" cy="4410075"/>
          </a:xfrm>
        </p:spPr>
        <p:txBody>
          <a:bodyPr/>
          <a:lstStyle/>
          <a:p>
            <a:pPr algn="ctr" eaLnBrk="1" hangingPunct="1">
              <a:lnSpc>
                <a:spcPct val="90000"/>
              </a:lnSpc>
            </a:pPr>
            <a:r>
              <a:rPr lang="es-ES" sz="2300" dirty="0" smtClean="0"/>
              <a:t>Se puede elegir un sistema </a:t>
            </a:r>
            <a:r>
              <a:rPr lang="es-ES" sz="2300" b="1" dirty="0" smtClean="0"/>
              <a:t>Stand-</a:t>
            </a:r>
            <a:r>
              <a:rPr lang="es-ES" sz="2300" b="1" dirty="0" err="1" smtClean="0"/>
              <a:t>Alone</a:t>
            </a:r>
            <a:r>
              <a:rPr lang="es-ES" sz="2300" b="1" dirty="0" smtClean="0"/>
              <a:t> </a:t>
            </a:r>
            <a:r>
              <a:rPr lang="es-ES" sz="2300" dirty="0" smtClean="0"/>
              <a:t>o basado en PC</a:t>
            </a:r>
          </a:p>
          <a:p>
            <a:pPr algn="ctr" eaLnBrk="1" hangingPunct="1">
              <a:lnSpc>
                <a:spcPct val="90000"/>
              </a:lnSpc>
            </a:pPr>
            <a:r>
              <a:rPr lang="es-ES" sz="2300" dirty="0" smtClean="0"/>
              <a:t>Cantidad de entradas de cámaras(4, 8, 16, </a:t>
            </a:r>
            <a:r>
              <a:rPr lang="es-ES" sz="2300" dirty="0" err="1" smtClean="0"/>
              <a:t>etc</a:t>
            </a:r>
            <a:r>
              <a:rPr lang="es-ES" sz="2300" dirty="0" smtClean="0"/>
              <a:t>)</a:t>
            </a:r>
          </a:p>
          <a:p>
            <a:pPr algn="ctr" eaLnBrk="1" hangingPunct="1">
              <a:lnSpc>
                <a:spcPct val="90000"/>
              </a:lnSpc>
            </a:pPr>
            <a:r>
              <a:rPr lang="es-ES" sz="2300" dirty="0" smtClean="0"/>
              <a:t>Velocidad de Grabación (480IPS, 120IPs, </a:t>
            </a:r>
            <a:r>
              <a:rPr lang="es-ES" sz="2300" dirty="0" err="1" smtClean="0"/>
              <a:t>etc</a:t>
            </a:r>
            <a:r>
              <a:rPr lang="es-ES" sz="2300" dirty="0" smtClean="0"/>
              <a:t>)</a:t>
            </a:r>
          </a:p>
          <a:p>
            <a:pPr algn="ctr" eaLnBrk="1" hangingPunct="1">
              <a:lnSpc>
                <a:spcPct val="90000"/>
              </a:lnSpc>
            </a:pPr>
            <a:r>
              <a:rPr lang="es-ES" sz="2300" dirty="0" smtClean="0"/>
              <a:t>Capacidad de Disco Duro.</a:t>
            </a:r>
          </a:p>
          <a:p>
            <a:pPr algn="ctr" eaLnBrk="1" hangingPunct="1">
              <a:lnSpc>
                <a:spcPct val="90000"/>
              </a:lnSpc>
            </a:pPr>
            <a:r>
              <a:rPr lang="es-ES" sz="2300" dirty="0" smtClean="0"/>
              <a:t>Opciones de Comunicación</a:t>
            </a:r>
          </a:p>
          <a:p>
            <a:pPr algn="ctr" eaLnBrk="1" hangingPunct="1">
              <a:lnSpc>
                <a:spcPct val="90000"/>
              </a:lnSpc>
            </a:pPr>
            <a:r>
              <a:rPr lang="es-ES" sz="2300" dirty="0" smtClean="0"/>
              <a:t>Control de cámaras domo PTZ</a:t>
            </a:r>
          </a:p>
          <a:p>
            <a:pPr algn="ctr" eaLnBrk="1" hangingPunct="1">
              <a:lnSpc>
                <a:spcPct val="90000"/>
              </a:lnSpc>
            </a:pPr>
            <a:r>
              <a:rPr lang="es-ES" sz="2300" dirty="0" smtClean="0"/>
              <a:t>Capacidad de integración</a:t>
            </a:r>
          </a:p>
          <a:p>
            <a:pPr algn="ctr" eaLnBrk="1" hangingPunct="1">
              <a:lnSpc>
                <a:spcPct val="90000"/>
              </a:lnSpc>
            </a:pPr>
            <a:r>
              <a:rPr lang="es-ES" sz="2300" dirty="0" smtClean="0"/>
              <a:t>Formatos de Compresión</a:t>
            </a:r>
          </a:p>
          <a:p>
            <a:pPr algn="ctr" eaLnBrk="1" hangingPunct="1">
              <a:lnSpc>
                <a:spcPct val="90000"/>
              </a:lnSpc>
            </a:pPr>
            <a:r>
              <a:rPr lang="es-ES_tradnl" sz="2300" dirty="0" smtClean="0"/>
              <a:t>Entradas de sensor</a:t>
            </a:r>
          </a:p>
          <a:p>
            <a:pPr algn="ctr" eaLnBrk="1" hangingPunct="1">
              <a:lnSpc>
                <a:spcPct val="90000"/>
              </a:lnSpc>
            </a:pPr>
            <a:r>
              <a:rPr lang="es-ES_tradnl" sz="2300" dirty="0" smtClean="0"/>
              <a:t>Salidas de relé</a:t>
            </a:r>
          </a:p>
          <a:p>
            <a:pPr algn="ctr" eaLnBrk="1" hangingPunct="1">
              <a:lnSpc>
                <a:spcPct val="90000"/>
              </a:lnSpc>
            </a:pPr>
            <a:r>
              <a:rPr lang="es-ES_tradnl" sz="2300" dirty="0" smtClean="0"/>
              <a:t>Compatibilidad ONVIF para sistemas IP</a:t>
            </a:r>
            <a:endParaRPr lang="es-ES" sz="2300" dirty="0" smtClean="0"/>
          </a:p>
        </p:txBody>
      </p:sp>
      <p:sp>
        <p:nvSpPr>
          <p:cNvPr id="4" name="Rectangle 2"/>
          <p:cNvSpPr txBox="1">
            <a:spLocks noChangeArrowheads="1"/>
          </p:cNvSpPr>
          <p:nvPr/>
        </p:nvSpPr>
        <p:spPr>
          <a:xfrm>
            <a:off x="457200" y="533400"/>
            <a:ext cx="8229600" cy="762000"/>
          </a:xfrm>
          <a:prstGeom prst="rect">
            <a:avLst/>
          </a:prstGeom>
        </p:spPr>
        <p:txBody>
          <a:bodyPr lIns="0" rIns="0" bIns="0" anchor="b">
            <a:normAutofit fontScale="97500" lnSpcReduction="10000"/>
          </a:bodyPr>
          <a:lstStyle/>
          <a:p>
            <a:pPr algn="ctr" eaLnBrk="1" fontAlgn="auto" hangingPunct="1">
              <a:spcAft>
                <a:spcPts val="0"/>
              </a:spcAft>
              <a:defRPr/>
            </a:pPr>
            <a:r>
              <a:rPr lang="es-ES" sz="5000" b="1">
                <a:solidFill>
                  <a:srgbClr val="FF9900"/>
                </a:solidFill>
                <a:latin typeface="+mj-lt"/>
                <a:ea typeface="+mj-ea"/>
                <a:cs typeface="+mj-cs"/>
              </a:rPr>
              <a:t>Dispositivos de registro</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dirty="0">
                <a:solidFill>
                  <a:srgbClr val="FF9900"/>
                </a:solidFill>
              </a:rPr>
              <a:t>	</a:t>
            </a:r>
            <a:r>
              <a:rPr lang="es-MX" sz="4000" b="1" dirty="0" smtClean="0">
                <a:solidFill>
                  <a:srgbClr val="FF9900"/>
                </a:solidFill>
              </a:rPr>
              <a:t>Actualidad de sistemas analógicos </a:t>
            </a:r>
            <a:r>
              <a:rPr lang="es-MX" sz="4000" b="1" dirty="0">
                <a:solidFill>
                  <a:srgbClr val="FF9900"/>
                </a:solidFill>
              </a:rPr>
              <a:t>CCTV</a:t>
            </a:r>
          </a:p>
          <a:p>
            <a:pPr marL="990600" lvl="1" indent="-533400" algn="ctr" eaLnBrk="1" hangingPunct="1">
              <a:spcBef>
                <a:spcPct val="20000"/>
              </a:spcBef>
            </a:pPr>
            <a:endParaRPr lang="es-MX" sz="4000" b="1" dirty="0">
              <a:solidFill>
                <a:srgbClr val="FF9900"/>
              </a:solidFill>
            </a:endParaRPr>
          </a:p>
          <a:p>
            <a:pPr marL="990600" lvl="1" indent="-533400" algn="ctr" eaLnBrk="1" hangingPunct="1">
              <a:spcBef>
                <a:spcPct val="20000"/>
              </a:spcBef>
            </a:pPr>
            <a:r>
              <a:rPr lang="es-MX" sz="4000" b="1" dirty="0">
                <a:solidFill>
                  <a:srgbClr val="FF9900"/>
                </a:solidFill>
              </a:rPr>
              <a:t>	</a:t>
            </a:r>
            <a:endParaRPr lang="es-MX" sz="3200" dirty="0"/>
          </a:p>
          <a:p>
            <a:pPr marL="990600" lvl="1" indent="-533400" eaLnBrk="1" hangingPunct="1">
              <a:spcBef>
                <a:spcPct val="20000"/>
              </a:spcBef>
            </a:pPr>
            <a:endParaRPr lang="es-MX" sz="3600" dirty="0"/>
          </a:p>
          <a:p>
            <a:pPr marL="609600" indent="-609600" eaLnBrk="1" hangingPunct="1">
              <a:spcBef>
                <a:spcPct val="20000"/>
              </a:spcBef>
            </a:pPr>
            <a:endParaRPr lang="es-ES" sz="4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228600"/>
            <a:ext cx="8229600" cy="1143000"/>
          </a:xfrm>
        </p:spPr>
        <p:txBody>
          <a:bodyPr/>
          <a:lstStyle/>
          <a:p>
            <a:r>
              <a:rPr lang="es-ES" dirty="0" smtClean="0"/>
              <a:t>A\D sin compresión por coaxial</a:t>
            </a:r>
            <a:endParaRPr lang="es-ES" dirty="0"/>
          </a:p>
        </p:txBody>
      </p:sp>
      <p:graphicFrame>
        <p:nvGraphicFramePr>
          <p:cNvPr id="4" name="3 Tabla"/>
          <p:cNvGraphicFramePr>
            <a:graphicFrameLocks noGrp="1"/>
          </p:cNvGraphicFramePr>
          <p:nvPr/>
        </p:nvGraphicFramePr>
        <p:xfrm>
          <a:off x="152400" y="1397000"/>
          <a:ext cx="8839200" cy="5460999"/>
        </p:xfrm>
        <a:graphic>
          <a:graphicData uri="http://schemas.openxmlformats.org/drawingml/2006/table">
            <a:tbl>
              <a:tblPr firstRow="1" bandRow="1">
                <a:tableStyleId>{5C22544A-7EE6-4342-B048-85BDC9FD1C3A}</a:tableStyleId>
              </a:tblPr>
              <a:tblGrid>
                <a:gridCol w="1395981"/>
                <a:gridCol w="1271019"/>
                <a:gridCol w="1524000"/>
                <a:gridCol w="1524000"/>
                <a:gridCol w="1219200"/>
                <a:gridCol w="1905000"/>
              </a:tblGrid>
              <a:tr h="579659">
                <a:tc>
                  <a:txBody>
                    <a:bodyPr/>
                    <a:lstStyle/>
                    <a:p>
                      <a:r>
                        <a:rPr lang="es-ES" sz="1600" dirty="0" smtClean="0"/>
                        <a:t>SIGLAS</a:t>
                      </a:r>
                    </a:p>
                    <a:p>
                      <a:r>
                        <a:rPr lang="es-ES" sz="1600" dirty="0" smtClean="0"/>
                        <a:t>chipset</a:t>
                      </a:r>
                      <a:endParaRPr lang="es-ES" sz="1600" dirty="0"/>
                    </a:p>
                  </a:txBody>
                  <a:tcPr/>
                </a:tc>
                <a:tc>
                  <a:txBody>
                    <a:bodyPr/>
                    <a:lstStyle/>
                    <a:p>
                      <a:r>
                        <a:rPr lang="es-ES" sz="1600" dirty="0" smtClean="0"/>
                        <a:t>Creación</a:t>
                      </a:r>
                      <a:endParaRPr lang="es-ES" sz="1600" dirty="0"/>
                    </a:p>
                  </a:txBody>
                  <a:tcPr/>
                </a:tc>
                <a:tc>
                  <a:txBody>
                    <a:bodyPr/>
                    <a:lstStyle/>
                    <a:p>
                      <a:r>
                        <a:rPr lang="es-ES" sz="1600" dirty="0" smtClean="0"/>
                        <a:t>Distancias</a:t>
                      </a:r>
                      <a:endParaRPr lang="es-ES" sz="1600" dirty="0"/>
                    </a:p>
                  </a:txBody>
                  <a:tcPr/>
                </a:tc>
                <a:tc>
                  <a:txBody>
                    <a:bodyPr/>
                    <a:lstStyle/>
                    <a:p>
                      <a:r>
                        <a:rPr lang="es-ES" sz="1600" dirty="0" smtClean="0"/>
                        <a:t>Cable</a:t>
                      </a:r>
                    </a:p>
                    <a:p>
                      <a:r>
                        <a:rPr kumimoji="0" lang="es-ES" sz="1600" b="1" kern="1200" dirty="0" smtClean="0">
                          <a:solidFill>
                            <a:schemeClr val="lt1"/>
                          </a:solidFill>
                          <a:latin typeface="+mn-lt"/>
                          <a:ea typeface="+mn-ea"/>
                          <a:cs typeface="+mn-cs"/>
                        </a:rPr>
                        <a:t>RG59-RG6</a:t>
                      </a:r>
                    </a:p>
                  </a:txBody>
                  <a:tcPr/>
                </a:tc>
                <a:tc>
                  <a:txBody>
                    <a:bodyPr/>
                    <a:lstStyle/>
                    <a:p>
                      <a:r>
                        <a:rPr lang="es-ES" sz="1600" dirty="0" smtClean="0"/>
                        <a:t>DVR </a:t>
                      </a:r>
                    </a:p>
                    <a:p>
                      <a:r>
                        <a:rPr lang="es-ES" sz="1600" dirty="0" err="1" smtClean="0"/>
                        <a:t>Analog+IP</a:t>
                      </a:r>
                      <a:endParaRPr lang="es-ES" sz="1600" dirty="0"/>
                    </a:p>
                  </a:txBody>
                  <a:tcPr/>
                </a:tc>
                <a:tc>
                  <a:txBody>
                    <a:bodyPr/>
                    <a:lstStyle/>
                    <a:p>
                      <a:r>
                        <a:rPr lang="es-ES" sz="1600" dirty="0" smtClean="0"/>
                        <a:t>Resolución</a:t>
                      </a:r>
                      <a:endParaRPr lang="es-ES" sz="1600" dirty="0"/>
                    </a:p>
                  </a:txBody>
                  <a:tcPr/>
                </a:tc>
              </a:tr>
              <a:tr h="823726">
                <a:tc>
                  <a:txBody>
                    <a:bodyPr/>
                    <a:lstStyle/>
                    <a:p>
                      <a:r>
                        <a:rPr lang="es-ES" sz="1600" b="1" dirty="0" smtClean="0">
                          <a:latin typeface="+mj-lt"/>
                        </a:rPr>
                        <a:t>960H 700TVL</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1" kern="1200" dirty="0" smtClean="0">
                          <a:solidFill>
                            <a:srgbClr val="FF0000"/>
                          </a:solidFill>
                          <a:latin typeface="+mn-lt"/>
                          <a:ea typeface="+mn-ea"/>
                          <a:cs typeface="+mn-cs"/>
                        </a:rPr>
                        <a:t>Abierto</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1" kern="1200" dirty="0" smtClean="0">
                          <a:solidFill>
                            <a:srgbClr val="FF0000"/>
                          </a:solidFill>
                          <a:latin typeface="+mn-lt"/>
                          <a:ea typeface="+mn-ea"/>
                          <a:cs typeface="+mn-cs"/>
                        </a:rPr>
                        <a:t>CCD</a:t>
                      </a:r>
                    </a:p>
                  </a:txBody>
                  <a:tcPr/>
                </a:tc>
                <a:tc>
                  <a:txBody>
                    <a:bodyPr/>
                    <a:lstStyle/>
                    <a:p>
                      <a:r>
                        <a:rPr lang="es-ES" sz="1600" dirty="0" smtClean="0">
                          <a:latin typeface="+mj-lt"/>
                        </a:rPr>
                        <a:t>Sony 2011</a:t>
                      </a:r>
                      <a:endParaRPr lang="es-ES" sz="1600" dirty="0">
                        <a:latin typeface="+mj-lt"/>
                      </a:endParaRPr>
                    </a:p>
                  </a:txBody>
                  <a:tcPr/>
                </a:tc>
                <a:tc>
                  <a:txBody>
                    <a:bodyPr/>
                    <a:lstStyle/>
                    <a:p>
                      <a:r>
                        <a:rPr kumimoji="0" lang="es-ES" sz="1200" b="0" i="0" kern="1200" dirty="0" smtClean="0">
                          <a:solidFill>
                            <a:schemeClr val="dk1"/>
                          </a:solidFill>
                          <a:latin typeface="+mn-lt"/>
                          <a:ea typeface="+mn-ea"/>
                          <a:cs typeface="+mn-cs"/>
                        </a:rPr>
                        <a:t>180-300m</a:t>
                      </a:r>
                    </a:p>
                    <a:p>
                      <a:r>
                        <a:rPr kumimoji="0" lang="es-ES" sz="1200" b="0" i="0" kern="1200" dirty="0" smtClean="0">
                          <a:solidFill>
                            <a:schemeClr val="dk1"/>
                          </a:solidFill>
                          <a:latin typeface="+mn-lt"/>
                          <a:ea typeface="+mn-ea"/>
                          <a:cs typeface="+mn-cs"/>
                        </a:rPr>
                        <a:t>Par T 100m</a:t>
                      </a:r>
                      <a:endParaRPr kumimoji="0" lang="es-ES" sz="1200" b="0" i="0" kern="1200" dirty="0">
                        <a:solidFill>
                          <a:schemeClr val="dk1"/>
                        </a:solidFill>
                        <a:latin typeface="+mn-lt"/>
                        <a:ea typeface="+mn-ea"/>
                        <a:cs typeface="+mn-cs"/>
                      </a:endParaRPr>
                    </a:p>
                  </a:txBody>
                  <a:tcPr/>
                </a:tc>
                <a:tc rowSpan="2">
                  <a:txBody>
                    <a:bodyPr/>
                    <a:lstStyle/>
                    <a:p>
                      <a:r>
                        <a:rPr lang="es-ES" sz="1600" dirty="0" smtClean="0">
                          <a:latin typeface="+mj-lt"/>
                        </a:rPr>
                        <a:t>Equipo adicional para meter el rs485</a:t>
                      </a:r>
                      <a:endParaRPr lang="es-ES" sz="16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kern="1200" dirty="0" smtClean="0">
                          <a:solidFill>
                            <a:schemeClr val="dk1"/>
                          </a:solidFill>
                          <a:latin typeface="+mj-lt"/>
                          <a:ea typeface="+mn-ea"/>
                          <a:cs typeface="+mn-cs"/>
                        </a:rPr>
                        <a:t>NO</a:t>
                      </a:r>
                    </a:p>
                    <a:p>
                      <a:endParaRPr lang="es-ES" sz="1400" dirty="0">
                        <a:latin typeface="+mj-lt"/>
                      </a:endParaRPr>
                    </a:p>
                  </a:txBody>
                  <a:tcPr/>
                </a:tc>
                <a:tc>
                  <a:txBody>
                    <a:bodyPr/>
                    <a:lstStyle/>
                    <a:p>
                      <a:r>
                        <a:rPr kumimoji="0" lang="en-US" sz="1400" b="0" i="0" kern="1200" dirty="0" smtClean="0">
                          <a:solidFill>
                            <a:schemeClr val="dk1"/>
                          </a:solidFill>
                          <a:latin typeface="+mn-lt"/>
                          <a:ea typeface="+mn-ea"/>
                          <a:cs typeface="+mn-cs"/>
                        </a:rPr>
                        <a:t>960 x 576 </a:t>
                      </a:r>
                      <a:r>
                        <a:rPr kumimoji="0" lang="en-US" sz="1400" b="0" i="0" kern="1200" dirty="0" err="1" smtClean="0">
                          <a:solidFill>
                            <a:schemeClr val="dk1"/>
                          </a:solidFill>
                          <a:latin typeface="+mn-lt"/>
                          <a:ea typeface="+mn-ea"/>
                          <a:cs typeface="+mn-cs"/>
                        </a:rPr>
                        <a:t>px</a:t>
                      </a:r>
                      <a:r>
                        <a:rPr kumimoji="0" lang="en-US" sz="1400" b="0" i="0" kern="1200" dirty="0" smtClean="0">
                          <a:solidFill>
                            <a:schemeClr val="dk1"/>
                          </a:solidFill>
                          <a:latin typeface="+mn-lt"/>
                          <a:ea typeface="+mn-ea"/>
                          <a:cs typeface="+mn-cs"/>
                        </a:rPr>
                        <a:t>(PAL) or 960 x 480 </a:t>
                      </a:r>
                      <a:r>
                        <a:rPr kumimoji="0" lang="en-US" sz="1400" b="0" i="0" kern="1200" dirty="0" err="1" smtClean="0">
                          <a:solidFill>
                            <a:schemeClr val="dk1"/>
                          </a:solidFill>
                          <a:latin typeface="+mn-lt"/>
                          <a:ea typeface="+mn-ea"/>
                          <a:cs typeface="+mn-cs"/>
                        </a:rPr>
                        <a:t>px</a:t>
                      </a:r>
                      <a:r>
                        <a:rPr kumimoji="0" lang="en-US" sz="1400" b="0" i="0" kern="1200" dirty="0" smtClean="0">
                          <a:solidFill>
                            <a:schemeClr val="dk1"/>
                          </a:solidFill>
                          <a:latin typeface="+mn-lt"/>
                          <a:ea typeface="+mn-ea"/>
                          <a:cs typeface="+mn-cs"/>
                        </a:rPr>
                        <a:t>(NTSC)</a:t>
                      </a:r>
                      <a:endParaRPr lang="es-ES" sz="1400" dirty="0">
                        <a:latin typeface="+mj-lt"/>
                      </a:endParaRPr>
                    </a:p>
                  </a:txBody>
                  <a:tcPr/>
                </a:tc>
              </a:tr>
              <a:tr h="823726">
                <a:tc>
                  <a:txBody>
                    <a:bodyPr/>
                    <a:lstStyle/>
                    <a:p>
                      <a:r>
                        <a:rPr kumimoji="0" lang="es-ES" sz="1600" b="1" i="0" kern="1200" dirty="0" smtClean="0">
                          <a:solidFill>
                            <a:schemeClr val="dk1"/>
                          </a:solidFill>
                          <a:latin typeface="+mj-lt"/>
                          <a:ea typeface="+mn-ea"/>
                          <a:cs typeface="+mn-cs"/>
                        </a:rPr>
                        <a:t>HD-SDI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1" kern="1200" dirty="0" smtClean="0">
                          <a:solidFill>
                            <a:srgbClr val="FF0000"/>
                          </a:solidFill>
                          <a:latin typeface="+mn-lt"/>
                          <a:ea typeface="+mn-ea"/>
                          <a:cs typeface="+mn-cs"/>
                        </a:rPr>
                        <a:t>Abierto</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0" i="0" kern="1200" dirty="0" smtClean="0">
                          <a:solidFill>
                            <a:schemeClr val="dk1"/>
                          </a:solidFill>
                          <a:latin typeface="+mn-lt"/>
                          <a:ea typeface="+mn-ea"/>
                          <a:cs typeface="+mn-cs"/>
                        </a:rPr>
                        <a:t>CMOS+ISP</a:t>
                      </a:r>
                      <a:endParaRPr kumimoji="0" lang="es-ES" sz="1600" b="1" kern="1200" dirty="0" smtClean="0">
                        <a:solidFill>
                          <a:srgbClr val="FF0000"/>
                        </a:solidFill>
                        <a:latin typeface="+mn-lt"/>
                        <a:ea typeface="+mn-ea"/>
                        <a:cs typeface="+mn-cs"/>
                      </a:endParaRPr>
                    </a:p>
                  </a:txBody>
                  <a:tcPr/>
                </a:tc>
                <a:tc>
                  <a:txBody>
                    <a:bodyPr/>
                    <a:lstStyle/>
                    <a:p>
                      <a:r>
                        <a:rPr kumimoji="0" lang="es-ES" sz="1600" kern="1200" dirty="0" smtClean="0">
                          <a:solidFill>
                            <a:schemeClr val="dk1"/>
                          </a:solidFill>
                          <a:latin typeface="+mj-lt"/>
                          <a:ea typeface="+mn-ea"/>
                          <a:cs typeface="+mn-cs"/>
                        </a:rPr>
                        <a:t>1989-2010</a:t>
                      </a:r>
                    </a:p>
                    <a:p>
                      <a:r>
                        <a:rPr kumimoji="0" lang="es-ES" sz="1600" kern="1200" dirty="0" smtClean="0">
                          <a:solidFill>
                            <a:schemeClr val="dk1"/>
                          </a:solidFill>
                          <a:latin typeface="+mj-lt"/>
                          <a:ea typeface="+mn-ea"/>
                          <a:cs typeface="+mn-cs"/>
                        </a:rPr>
                        <a:t>Señal </a:t>
                      </a:r>
                      <a:r>
                        <a:rPr kumimoji="0" lang="es-ES" sz="1600" kern="1200" dirty="0" err="1" smtClean="0">
                          <a:solidFill>
                            <a:schemeClr val="dk1"/>
                          </a:solidFill>
                          <a:latin typeface="+mj-lt"/>
                          <a:ea typeface="+mn-ea"/>
                          <a:cs typeface="+mn-cs"/>
                        </a:rPr>
                        <a:t>dig</a:t>
                      </a:r>
                      <a:r>
                        <a:rPr kumimoji="0" lang="es-ES" sz="1600" kern="1200" dirty="0" smtClean="0">
                          <a:solidFill>
                            <a:schemeClr val="dk1"/>
                          </a:solidFill>
                          <a:latin typeface="+mj-lt"/>
                          <a:ea typeface="+mn-ea"/>
                          <a:cs typeface="+mn-cs"/>
                        </a:rPr>
                        <a:t>.</a:t>
                      </a:r>
                    </a:p>
                    <a:p>
                      <a:r>
                        <a:rPr kumimoji="0" lang="es-ES" sz="1600" kern="1200" dirty="0" smtClean="0">
                          <a:solidFill>
                            <a:schemeClr val="dk1"/>
                          </a:solidFill>
                          <a:latin typeface="+mj-lt"/>
                          <a:ea typeface="+mn-ea"/>
                          <a:cs typeface="+mn-cs"/>
                        </a:rPr>
                        <a:t>Bus *</a:t>
                      </a:r>
                      <a:r>
                        <a:rPr kumimoji="0" lang="es-ES" sz="1400" kern="1200" dirty="0" err="1" smtClean="0">
                          <a:solidFill>
                            <a:schemeClr val="dk1"/>
                          </a:solidFill>
                          <a:latin typeface="+mj-lt"/>
                          <a:ea typeface="+mn-ea"/>
                          <a:cs typeface="+mn-cs"/>
                        </a:rPr>
                        <a:t>Adp</a:t>
                      </a:r>
                      <a:r>
                        <a:rPr kumimoji="0" lang="es-ES" sz="1400" kern="1200" dirty="0" smtClean="0">
                          <a:solidFill>
                            <a:schemeClr val="dk1"/>
                          </a:solidFill>
                          <a:latin typeface="+mj-lt"/>
                          <a:ea typeface="+mn-ea"/>
                          <a:cs typeface="+mn-cs"/>
                        </a:rPr>
                        <a:t> </a:t>
                      </a:r>
                      <a:r>
                        <a:rPr kumimoji="0" lang="es-ES" sz="1400" kern="1200" dirty="0" err="1" smtClean="0">
                          <a:solidFill>
                            <a:schemeClr val="dk1"/>
                          </a:solidFill>
                          <a:latin typeface="+mj-lt"/>
                          <a:ea typeface="+mn-ea"/>
                          <a:cs typeface="+mn-cs"/>
                        </a:rPr>
                        <a:t>PoC</a:t>
                      </a:r>
                      <a:endParaRPr kumimoji="0" lang="es-ES" sz="1600" kern="1200" dirty="0" smtClean="0">
                        <a:solidFill>
                          <a:schemeClr val="dk1"/>
                        </a:solidFill>
                        <a:latin typeface="+mj-lt"/>
                        <a:ea typeface="+mn-ea"/>
                        <a:cs typeface="+mn-cs"/>
                      </a:endParaRPr>
                    </a:p>
                  </a:txBody>
                  <a:tcPr/>
                </a:tc>
                <a:tc>
                  <a:txBody>
                    <a:bodyPr/>
                    <a:lstStyle/>
                    <a:p>
                      <a:r>
                        <a:rPr kumimoji="0" lang="es-ES" sz="1200" b="0" i="0" kern="1200" dirty="0" smtClean="0">
                          <a:solidFill>
                            <a:schemeClr val="dk1"/>
                          </a:solidFill>
                          <a:latin typeface="+mn-lt"/>
                          <a:ea typeface="+mn-ea"/>
                          <a:cs typeface="+mn-cs"/>
                        </a:rPr>
                        <a:t>150-400m</a:t>
                      </a:r>
                    </a:p>
                    <a:p>
                      <a:r>
                        <a:rPr kumimoji="0" lang="es-ES" sz="1200" b="0" i="0" kern="1200" dirty="0" smtClean="0">
                          <a:solidFill>
                            <a:schemeClr val="dk1"/>
                          </a:solidFill>
                          <a:latin typeface="+mn-lt"/>
                          <a:ea typeface="+mn-ea"/>
                          <a:cs typeface="+mn-cs"/>
                        </a:rPr>
                        <a:t>Adaptador transformar a TP</a:t>
                      </a:r>
                      <a:endParaRPr kumimoji="0" lang="es-ES" sz="1200" b="0" i="0" kern="1200" dirty="0">
                        <a:solidFill>
                          <a:schemeClr val="dk1"/>
                        </a:solidFill>
                        <a:latin typeface="+mn-lt"/>
                        <a:ea typeface="+mn-ea"/>
                        <a:cs typeface="+mn-cs"/>
                      </a:endParaRPr>
                    </a:p>
                  </a:txBody>
                  <a:tcPr/>
                </a:tc>
                <a:tc vMerge="1">
                  <a:txBody>
                    <a:bodyPr/>
                    <a:lstStyle/>
                    <a:p>
                      <a:endParaRPr lang="es-ES" sz="1600" dirty="0">
                        <a:latin typeface="+mj-lt"/>
                      </a:endParaRPr>
                    </a:p>
                  </a:txBody>
                  <a:tcPr/>
                </a:tc>
                <a:tc>
                  <a:txBody>
                    <a:bodyPr/>
                    <a:lstStyle/>
                    <a:p>
                      <a:r>
                        <a:rPr lang="es-ES" sz="1400" dirty="0" smtClean="0">
                          <a:latin typeface="+mj-lt"/>
                        </a:rPr>
                        <a:t>NO</a:t>
                      </a:r>
                      <a:endParaRPr lang="es-ES" sz="1400" dirty="0">
                        <a:latin typeface="+mj-lt"/>
                      </a:endParaRPr>
                    </a:p>
                  </a:txBody>
                  <a:tcPr/>
                </a:tc>
                <a:tc>
                  <a:txBody>
                    <a:bodyPr/>
                    <a:lstStyle/>
                    <a:p>
                      <a:r>
                        <a:rPr kumimoji="0" lang="es-ES" sz="1400" b="0" i="0" u="none" strike="noStrike" kern="1200" dirty="0" smtClean="0">
                          <a:solidFill>
                            <a:schemeClr val="dk1"/>
                          </a:solidFill>
                          <a:latin typeface="+mj-lt"/>
                          <a:ea typeface="+mn-ea"/>
                          <a:cs typeface="+mn-cs"/>
                        </a:rPr>
                        <a:t>3Mpixeles (2048x1080) </a:t>
                      </a:r>
                      <a:endParaRPr kumimoji="0" lang="es-ES" sz="1400" b="0" i="0" u="none" strike="noStrike" kern="1200" dirty="0">
                        <a:solidFill>
                          <a:schemeClr val="dk1"/>
                        </a:solidFill>
                        <a:latin typeface="+mj-lt"/>
                        <a:ea typeface="+mn-ea"/>
                        <a:cs typeface="+mn-cs"/>
                      </a:endParaRPr>
                    </a:p>
                  </a:txBody>
                  <a:tcPr/>
                </a:tc>
              </a:tr>
              <a:tr h="1098302">
                <a:tc>
                  <a:txBody>
                    <a:bodyPr/>
                    <a:lstStyle/>
                    <a:p>
                      <a:r>
                        <a:rPr lang="es-ES" sz="1600" b="1" dirty="0" smtClean="0">
                          <a:latin typeface="+mj-lt"/>
                        </a:rPr>
                        <a:t>HDTVI</a:t>
                      </a:r>
                    </a:p>
                    <a:p>
                      <a:r>
                        <a:rPr lang="es-ES" sz="1600" b="1" dirty="0" smtClean="0">
                          <a:solidFill>
                            <a:srgbClr val="FF0000"/>
                          </a:solidFill>
                          <a:latin typeface="+mj-lt"/>
                        </a:rPr>
                        <a:t>Abierto</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0" i="0" kern="1200" dirty="0" smtClean="0">
                          <a:solidFill>
                            <a:schemeClr val="dk1"/>
                          </a:solidFill>
                          <a:latin typeface="+mn-lt"/>
                          <a:ea typeface="+mn-ea"/>
                          <a:cs typeface="+mn-cs"/>
                        </a:rPr>
                        <a:t>CMOS+ISP</a:t>
                      </a:r>
                      <a:endParaRPr kumimoji="0" lang="es-ES" sz="1600" b="1" kern="1200" dirty="0" smtClean="0">
                        <a:solidFill>
                          <a:srgbClr val="FF0000"/>
                        </a:solidFill>
                        <a:latin typeface="+mn-lt"/>
                        <a:ea typeface="+mn-ea"/>
                        <a:cs typeface="+mn-cs"/>
                      </a:endParaRPr>
                    </a:p>
                  </a:txBody>
                  <a:tcPr/>
                </a:tc>
                <a:tc>
                  <a:txBody>
                    <a:bodyPr/>
                    <a:lstStyle/>
                    <a:p>
                      <a:r>
                        <a:rPr lang="es-ES" sz="1600" dirty="0" err="1" smtClean="0">
                          <a:latin typeface="+mj-lt"/>
                        </a:rPr>
                        <a:t>Techpoint</a:t>
                      </a:r>
                      <a:endParaRPr lang="es-ES" sz="1600" dirty="0" smtClean="0">
                        <a:latin typeface="+mj-lt"/>
                      </a:endParaRPr>
                    </a:p>
                    <a:p>
                      <a:r>
                        <a:rPr lang="es-ES" sz="1600" dirty="0" smtClean="0">
                          <a:latin typeface="+mj-lt"/>
                        </a:rPr>
                        <a:t>2012-2018</a:t>
                      </a:r>
                    </a:p>
                    <a:p>
                      <a:r>
                        <a:rPr lang="es-ES" sz="1600" dirty="0" smtClean="0">
                          <a:latin typeface="+mj-lt"/>
                        </a:rPr>
                        <a:t>*</a:t>
                      </a:r>
                      <a:r>
                        <a:rPr lang="es-ES" sz="1600" dirty="0" err="1" smtClean="0">
                          <a:latin typeface="+mj-lt"/>
                        </a:rPr>
                        <a:t>PoC</a:t>
                      </a:r>
                      <a:endParaRPr lang="es-ES" sz="1600" dirty="0" smtClean="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 1200m*</a:t>
                      </a:r>
                      <a:r>
                        <a:rPr kumimoji="0" lang="en-US" sz="1200" b="0" i="0" kern="1200" baseline="0" dirty="0" smtClean="0">
                          <a:solidFill>
                            <a:schemeClr val="dk1"/>
                          </a:solidFill>
                          <a:latin typeface="+mj-lt"/>
                          <a:ea typeface="+mn-ea"/>
                          <a:cs typeface="+mn-cs"/>
                        </a:rPr>
                        <a:t>. </a:t>
                      </a:r>
                      <a:r>
                        <a:rPr kumimoji="0" lang="en-US" sz="1200" b="0" i="0" kern="1200" dirty="0" smtClean="0">
                          <a:solidFill>
                            <a:schemeClr val="dk1"/>
                          </a:solidFill>
                          <a:latin typeface="+mj-lt"/>
                          <a:ea typeface="+mn-ea"/>
                          <a:cs typeface="+mn-cs"/>
                        </a:rPr>
                        <a:t>HD720p</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800m*</a:t>
                      </a:r>
                      <a:r>
                        <a:rPr kumimoji="0" lang="en-US" sz="1200" b="0" i="0" kern="1200" baseline="0" dirty="0" smtClean="0">
                          <a:solidFill>
                            <a:schemeClr val="dk1"/>
                          </a:solidFill>
                          <a:latin typeface="+mj-lt"/>
                          <a:ea typeface="+mn-ea"/>
                          <a:cs typeface="+mn-cs"/>
                        </a:rPr>
                        <a:t>. </a:t>
                      </a:r>
                      <a:r>
                        <a:rPr kumimoji="0" lang="en-US" sz="1200" b="0" i="0" kern="1200" dirty="0" smtClean="0">
                          <a:solidFill>
                            <a:schemeClr val="dk1"/>
                          </a:solidFill>
                          <a:latin typeface="+mj-lt"/>
                          <a:ea typeface="+mn-ea"/>
                          <a:cs typeface="+mn-cs"/>
                        </a:rPr>
                        <a:t>HD1080p</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n-lt"/>
                          <a:ea typeface="+mn-ea"/>
                          <a:cs typeface="+mn-cs"/>
                        </a:rPr>
                        <a:t>500m (RG-59)</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200" b="0" i="0" kern="1200" dirty="0" smtClean="0">
                          <a:solidFill>
                            <a:schemeClr val="dk1"/>
                          </a:solidFill>
                          <a:latin typeface="+mn-lt"/>
                          <a:ea typeface="+mn-ea"/>
                          <a:cs typeface="+mn-cs"/>
                        </a:rPr>
                        <a:t>Par T. 200m</a:t>
                      </a:r>
                    </a:p>
                    <a:p>
                      <a:endParaRPr lang="es-ES" sz="1800" dirty="0">
                        <a:latin typeface="+mj-lt"/>
                      </a:endParaRPr>
                    </a:p>
                  </a:txBody>
                  <a:tcPr/>
                </a:tc>
                <a:tc rowSpan="2">
                  <a:txBody>
                    <a:bodyPr/>
                    <a:lstStyle/>
                    <a:p>
                      <a:r>
                        <a:rPr lang="es-ES" sz="1600" dirty="0" smtClean="0">
                          <a:latin typeface="+mj-lt"/>
                        </a:rPr>
                        <a:t>Vídeo+</a:t>
                      </a:r>
                    </a:p>
                    <a:p>
                      <a:r>
                        <a:rPr lang="es-ES" sz="1600" dirty="0" smtClean="0">
                          <a:latin typeface="+mj-lt"/>
                        </a:rPr>
                        <a:t>Audio + </a:t>
                      </a:r>
                    </a:p>
                    <a:p>
                      <a:r>
                        <a:rPr lang="es-ES" sz="1600" dirty="0" smtClean="0">
                          <a:latin typeface="+mj-lt"/>
                        </a:rPr>
                        <a:t>Alimentación+</a:t>
                      </a:r>
                    </a:p>
                    <a:p>
                      <a:r>
                        <a:rPr lang="es-ES" sz="1600" dirty="0" smtClean="0">
                          <a:latin typeface="+mj-lt"/>
                        </a:rPr>
                        <a:t>control PTZ+ alarmas+</a:t>
                      </a:r>
                    </a:p>
                  </a:txBody>
                  <a:tcPr/>
                </a:tc>
                <a:tc>
                  <a:txBody>
                    <a:bodyPr/>
                    <a:lstStyle/>
                    <a:p>
                      <a:r>
                        <a:rPr lang="es-ES" sz="1600" dirty="0" smtClean="0">
                          <a:latin typeface="+mj-lt"/>
                        </a:rPr>
                        <a:t>Soporta</a:t>
                      </a:r>
                      <a:r>
                        <a:rPr lang="es-ES" sz="1600" baseline="0" dirty="0" smtClean="0">
                          <a:latin typeface="+mj-lt"/>
                        </a:rPr>
                        <a:t> cámaras IP</a:t>
                      </a:r>
                      <a:endParaRPr lang="es-ES" sz="1600" dirty="0">
                        <a:latin typeface="+mj-lt"/>
                      </a:endParaRPr>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b="1" kern="1200" dirty="0" smtClean="0">
                          <a:solidFill>
                            <a:schemeClr val="dk1"/>
                          </a:solidFill>
                          <a:latin typeface="+mj-lt"/>
                          <a:ea typeface="+mn-ea"/>
                          <a:cs typeface="+mn-cs"/>
                        </a:rPr>
                        <a:t>Turbo HD (</a:t>
                      </a:r>
                      <a:r>
                        <a:rPr kumimoji="0" lang="es-ES" sz="1400" b="1" kern="1200" dirty="0" err="1" smtClean="0">
                          <a:solidFill>
                            <a:schemeClr val="dk1"/>
                          </a:solidFill>
                          <a:latin typeface="+mj-lt"/>
                          <a:ea typeface="+mn-ea"/>
                          <a:cs typeface="+mn-cs"/>
                        </a:rPr>
                        <a:t>Hickvision</a:t>
                      </a:r>
                      <a:r>
                        <a:rPr kumimoji="0" lang="es-ES" sz="1400" b="1" kern="1200" dirty="0" smtClean="0">
                          <a:solidFill>
                            <a:schemeClr val="dk1"/>
                          </a:solidFill>
                          <a:latin typeface="+mj-lt"/>
                          <a:ea typeface="+mn-ea"/>
                          <a:cs typeface="+mn-cs"/>
                        </a:rPr>
                        <a:t>) 3.0* 5MP 4.0 8MP</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s-ES" sz="1400" b="1" kern="1200" dirty="0" smtClean="0">
                        <a:solidFill>
                          <a:schemeClr val="dk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b="1" kern="1200" dirty="0" smtClean="0">
                          <a:solidFill>
                            <a:schemeClr val="dk1"/>
                          </a:solidFill>
                          <a:latin typeface="+mj-lt"/>
                          <a:ea typeface="+mn-ea"/>
                          <a:cs typeface="+mn-cs"/>
                        </a:rPr>
                        <a:t>HDCVI 5.0   5MP</a:t>
                      </a:r>
                    </a:p>
                    <a:p>
                      <a:endParaRPr kumimoji="0" lang="pt-BR" sz="1400" b="1" kern="1200" dirty="0" smtClean="0">
                        <a:solidFill>
                          <a:schemeClr val="dk1"/>
                        </a:solidFill>
                        <a:latin typeface="+mj-lt"/>
                        <a:ea typeface="+mn-ea"/>
                        <a:cs typeface="+mn-cs"/>
                      </a:endParaRPr>
                    </a:p>
                    <a:p>
                      <a:r>
                        <a:rPr kumimoji="0" lang="pt-BR" sz="1400" b="0" kern="1200" dirty="0" smtClean="0">
                          <a:solidFill>
                            <a:schemeClr val="dk1"/>
                          </a:solidFill>
                          <a:latin typeface="+mj-lt"/>
                          <a:ea typeface="+mn-ea"/>
                          <a:cs typeface="+mn-cs"/>
                        </a:rPr>
                        <a:t>1280 x 720   = 0,9</a:t>
                      </a:r>
                      <a:r>
                        <a:rPr kumimoji="0" lang="pt-BR" sz="1400" b="0" kern="1200" dirty="0" err="1" smtClean="0">
                          <a:solidFill>
                            <a:schemeClr val="dk1"/>
                          </a:solidFill>
                          <a:latin typeface="+mj-lt"/>
                          <a:ea typeface="+mn-ea"/>
                          <a:cs typeface="+mn-cs"/>
                        </a:rPr>
                        <a:t>Mpx</a:t>
                      </a:r>
                      <a:r>
                        <a:rPr kumimoji="0" lang="pt-BR" sz="1400" b="0" kern="1200" dirty="0" smtClean="0">
                          <a:solidFill>
                            <a:schemeClr val="dk1"/>
                          </a:solidFill>
                          <a:latin typeface="+mj-lt"/>
                          <a:ea typeface="+mn-ea"/>
                          <a:cs typeface="+mn-cs"/>
                        </a:rPr>
                        <a:t> </a:t>
                      </a:r>
                      <a:r>
                        <a:rPr kumimoji="0" lang="pt-BR" sz="1400" b="0" kern="1200" dirty="0" err="1" smtClean="0">
                          <a:solidFill>
                            <a:schemeClr val="dk1"/>
                          </a:solidFill>
                          <a:latin typeface="+mj-lt"/>
                          <a:ea typeface="+mn-ea"/>
                          <a:cs typeface="+mn-cs"/>
                        </a:rPr>
                        <a:t>max</a:t>
                      </a:r>
                      <a:r>
                        <a:rPr kumimoji="0" lang="pt-BR" sz="1400" b="0" kern="1200" dirty="0" smtClean="0">
                          <a:solidFill>
                            <a:schemeClr val="dk1"/>
                          </a:solidFill>
                          <a:latin typeface="+mj-lt"/>
                          <a:ea typeface="+mn-ea"/>
                          <a:cs typeface="+mn-cs"/>
                        </a:rPr>
                        <a:t> 60 </a:t>
                      </a:r>
                      <a:r>
                        <a:rPr kumimoji="0" lang="pt-BR" sz="1400" b="0" kern="1200" dirty="0" err="1" smtClean="0">
                          <a:solidFill>
                            <a:schemeClr val="dk1"/>
                          </a:solidFill>
                          <a:latin typeface="+mj-lt"/>
                          <a:ea typeface="+mn-ea"/>
                          <a:cs typeface="+mn-cs"/>
                        </a:rPr>
                        <a:t>fps</a:t>
                      </a:r>
                      <a:endParaRPr kumimoji="0" lang="pt-BR" sz="1400" b="0" kern="1200" dirty="0" smtClean="0">
                        <a:solidFill>
                          <a:schemeClr val="dk1"/>
                        </a:solidFill>
                        <a:latin typeface="+mj-lt"/>
                        <a:ea typeface="+mn-ea"/>
                        <a:cs typeface="+mn-cs"/>
                      </a:endParaRPr>
                    </a:p>
                    <a:p>
                      <a:r>
                        <a:rPr kumimoji="0" lang="es-ES" sz="1400" b="0" kern="1200" dirty="0" smtClean="0">
                          <a:solidFill>
                            <a:schemeClr val="dk1"/>
                          </a:solidFill>
                          <a:latin typeface="+mj-lt"/>
                          <a:ea typeface="+mn-ea"/>
                          <a:cs typeface="+mn-cs"/>
                        </a:rPr>
                        <a:t>1920 x 1080 = 2,1Mpx</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b="0" kern="1200" dirty="0" err="1" smtClean="0">
                          <a:solidFill>
                            <a:schemeClr val="dk1"/>
                          </a:solidFill>
                          <a:latin typeface="+mj-lt"/>
                          <a:ea typeface="+mn-ea"/>
                          <a:cs typeface="+mn-cs"/>
                        </a:rPr>
                        <a:t>max</a:t>
                      </a:r>
                      <a:r>
                        <a:rPr kumimoji="0" lang="es-ES" sz="1400" b="0" kern="1200" dirty="0" smtClean="0">
                          <a:solidFill>
                            <a:schemeClr val="dk1"/>
                          </a:solidFill>
                          <a:latin typeface="+mj-lt"/>
                          <a:ea typeface="+mn-ea"/>
                          <a:cs typeface="+mn-cs"/>
                        </a:rPr>
                        <a:t> 30fps</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s-ES" sz="1400" b="0" kern="1200" dirty="0" smtClean="0">
                        <a:solidFill>
                          <a:schemeClr val="dk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b="1" kern="1200" dirty="0" smtClean="0">
                          <a:solidFill>
                            <a:schemeClr val="dk1"/>
                          </a:solidFill>
                          <a:latin typeface="+mj-lt"/>
                          <a:ea typeface="+mn-ea"/>
                          <a:cs typeface="+mn-cs"/>
                        </a:rPr>
                        <a:t>720p</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b="1" kern="1200" dirty="0" smtClean="0">
                          <a:solidFill>
                            <a:schemeClr val="dk1"/>
                          </a:solidFill>
                          <a:latin typeface="+mj-lt"/>
                          <a:ea typeface="+mn-ea"/>
                          <a:cs typeface="+mn-cs"/>
                        </a:rPr>
                        <a:t>1080p </a:t>
                      </a:r>
                    </a:p>
                  </a:txBody>
                  <a:tcPr/>
                </a:tc>
              </a:tr>
              <a:tr h="1311860">
                <a:tc>
                  <a:txBody>
                    <a:bodyPr/>
                    <a:lstStyle/>
                    <a:p>
                      <a:r>
                        <a:rPr kumimoji="0" lang="es-ES" sz="1600" b="1" i="0" kern="1200" dirty="0" smtClean="0">
                          <a:solidFill>
                            <a:schemeClr val="dk1"/>
                          </a:solidFill>
                          <a:latin typeface="+mj-lt"/>
                          <a:ea typeface="+mn-ea"/>
                          <a:cs typeface="+mn-cs"/>
                          <a:hlinkClick r:id="rId2"/>
                        </a:rPr>
                        <a:t>HDCVI </a:t>
                      </a:r>
                      <a:endParaRPr kumimoji="0" lang="es-ES" sz="1600" b="1" i="0" kern="1200" dirty="0" smtClean="0">
                        <a:solidFill>
                          <a:schemeClr val="dk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1" i="0" kern="1200" dirty="0" smtClean="0">
                          <a:solidFill>
                            <a:schemeClr val="dk1"/>
                          </a:solidFill>
                          <a:latin typeface="+mj-lt"/>
                          <a:ea typeface="+mn-ea"/>
                          <a:cs typeface="+mn-cs"/>
                        </a:rPr>
                        <a:t>Propietario</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0" i="0" kern="1200" dirty="0" smtClean="0">
                          <a:solidFill>
                            <a:schemeClr val="dk1"/>
                          </a:solidFill>
                          <a:latin typeface="+mn-lt"/>
                          <a:ea typeface="+mn-ea"/>
                          <a:cs typeface="+mn-cs"/>
                        </a:rPr>
                        <a:t>CMOS+ISP</a:t>
                      </a:r>
                      <a:endParaRPr kumimoji="0" lang="es-ES" sz="1600" b="1" kern="1200" dirty="0" smtClean="0">
                        <a:solidFill>
                          <a:srgbClr val="FF0000"/>
                        </a:solidFill>
                        <a:latin typeface="+mn-lt"/>
                        <a:ea typeface="+mn-ea"/>
                        <a:cs typeface="+mn-cs"/>
                      </a:endParaRPr>
                    </a:p>
                  </a:txBody>
                  <a:tcPr/>
                </a:tc>
                <a:tc>
                  <a:txBody>
                    <a:bodyPr/>
                    <a:lstStyle/>
                    <a:p>
                      <a:r>
                        <a:rPr lang="es-ES" sz="1600" b="1" dirty="0" err="1" smtClean="0">
                          <a:solidFill>
                            <a:schemeClr val="accent1">
                              <a:lumMod val="75000"/>
                            </a:schemeClr>
                          </a:solidFill>
                          <a:latin typeface="+mj-lt"/>
                        </a:rPr>
                        <a:t>Dahua</a:t>
                      </a:r>
                      <a:r>
                        <a:rPr lang="es-ES" sz="1600" b="1" dirty="0" smtClean="0">
                          <a:solidFill>
                            <a:schemeClr val="accent1">
                              <a:lumMod val="75000"/>
                            </a:schemeClr>
                          </a:solidFill>
                          <a:latin typeface="+mj-lt"/>
                        </a:rPr>
                        <a:t> </a:t>
                      </a:r>
                    </a:p>
                    <a:p>
                      <a:r>
                        <a:rPr lang="es-ES" sz="1600" dirty="0" smtClean="0">
                          <a:latin typeface="+mj-lt"/>
                        </a:rPr>
                        <a:t>2012-2018</a:t>
                      </a:r>
                    </a:p>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latin typeface="+mj-lt"/>
                        </a:rPr>
                        <a:t>*</a:t>
                      </a:r>
                      <a:r>
                        <a:rPr lang="es-ES" sz="1600" dirty="0" err="1" smtClean="0">
                          <a:latin typeface="+mj-lt"/>
                        </a:rPr>
                        <a:t>PoC</a:t>
                      </a:r>
                      <a:endParaRPr lang="es-ES" sz="160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i="0" kern="1200" dirty="0" smtClean="0">
                          <a:solidFill>
                            <a:schemeClr val="dk1"/>
                          </a:solidFill>
                          <a:latin typeface="+mj-lt"/>
                          <a:ea typeface="+mn-ea"/>
                          <a:cs typeface="+mn-cs"/>
                        </a:rPr>
                        <a:t>HDCVI 5.0</a:t>
                      </a:r>
                    </a:p>
                    <a:p>
                      <a:endParaRPr lang="es-ES" sz="1600" dirty="0" smtClean="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1200m*. 720p</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800m*. 1080p</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700m 4MP</a:t>
                      </a:r>
                      <a:r>
                        <a:rPr kumimoji="0" lang="en-US" sz="1200" b="0" i="0" kern="1200" baseline="0" dirty="0" smtClean="0">
                          <a:solidFill>
                            <a:schemeClr val="dk1"/>
                          </a:solidFill>
                          <a:latin typeface="+mj-lt"/>
                          <a:ea typeface="+mn-ea"/>
                          <a:cs typeface="+mn-cs"/>
                        </a:rPr>
                        <a:t> </a:t>
                      </a:r>
                      <a:r>
                        <a:rPr kumimoji="0" lang="en-US" sz="1200" b="0" i="0" kern="1200" dirty="0" smtClean="0">
                          <a:solidFill>
                            <a:schemeClr val="dk1"/>
                          </a:solidFill>
                          <a:latin typeface="+mj-lt"/>
                          <a:ea typeface="+mn-ea"/>
                          <a:cs typeface="+mn-cs"/>
                        </a:rPr>
                        <a:t> (RG6), 800-500m (RG-59)</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smtClean="0">
                          <a:solidFill>
                            <a:schemeClr val="dk1"/>
                          </a:solidFill>
                          <a:latin typeface="+mj-lt"/>
                          <a:ea typeface="+mn-ea"/>
                          <a:cs typeface="+mn-cs"/>
                        </a:rPr>
                        <a:t>450-300m </a:t>
                      </a:r>
                      <a:r>
                        <a:rPr kumimoji="0" lang="en-US" sz="1200" b="0" i="0" kern="1200" dirty="0" err="1" smtClean="0">
                          <a:solidFill>
                            <a:schemeClr val="dk1"/>
                          </a:solidFill>
                          <a:latin typeface="+mj-lt"/>
                          <a:ea typeface="+mn-ea"/>
                          <a:cs typeface="+mn-cs"/>
                        </a:rPr>
                        <a:t>conUTP</a:t>
                      </a:r>
                      <a:endParaRPr kumimoji="0" lang="en-US" sz="1200" b="0" i="0" kern="1200" dirty="0" smtClean="0">
                        <a:solidFill>
                          <a:schemeClr val="dk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200" b="0" i="0" kern="1200" dirty="0" smtClean="0">
                          <a:solidFill>
                            <a:schemeClr val="dk1"/>
                          </a:solidFill>
                          <a:latin typeface="+mn-lt"/>
                          <a:ea typeface="+mn-ea"/>
                          <a:cs typeface="+mn-cs"/>
                        </a:rPr>
                        <a:t>Par</a:t>
                      </a:r>
                      <a:r>
                        <a:rPr kumimoji="0" lang="es-ES" sz="1200" b="0" i="0" kern="1200" baseline="0" dirty="0" smtClean="0">
                          <a:solidFill>
                            <a:schemeClr val="dk1"/>
                          </a:solidFill>
                          <a:latin typeface="+mn-lt"/>
                          <a:ea typeface="+mn-ea"/>
                          <a:cs typeface="+mn-cs"/>
                        </a:rPr>
                        <a:t> T.</a:t>
                      </a:r>
                      <a:r>
                        <a:rPr kumimoji="0" lang="es-ES" sz="1200" b="0" i="0" kern="1200" dirty="0" smtClean="0">
                          <a:solidFill>
                            <a:schemeClr val="dk1"/>
                          </a:solidFill>
                          <a:latin typeface="+mn-lt"/>
                          <a:ea typeface="+mn-ea"/>
                          <a:cs typeface="+mn-cs"/>
                        </a:rPr>
                        <a:t> 100m</a:t>
                      </a:r>
                    </a:p>
                  </a:txBody>
                  <a:tcPr/>
                </a:tc>
                <a:tc vMerge="1">
                  <a:txBody>
                    <a:bodyPr/>
                    <a:lstStyle/>
                    <a:p>
                      <a:endParaRPr lang="es-E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kern="1200" dirty="0" smtClean="0">
                          <a:solidFill>
                            <a:schemeClr val="dk1"/>
                          </a:solidFill>
                          <a:latin typeface="+mn-lt"/>
                          <a:ea typeface="+mn-ea"/>
                          <a:cs typeface="+mn-cs"/>
                        </a:rPr>
                        <a:t>Soporta</a:t>
                      </a:r>
                      <a:r>
                        <a:rPr kumimoji="0" lang="es-ES" sz="1400" kern="1200" baseline="0" dirty="0" smtClean="0">
                          <a:solidFill>
                            <a:schemeClr val="dk1"/>
                          </a:solidFill>
                          <a:latin typeface="+mn-lt"/>
                          <a:ea typeface="+mn-ea"/>
                          <a:cs typeface="+mn-cs"/>
                        </a:rPr>
                        <a:t> cámaras IP</a:t>
                      </a:r>
                      <a:endParaRPr kumimoji="0" lang="es-ES" sz="1400" kern="1200" dirty="0" smtClean="0">
                        <a:solidFill>
                          <a:schemeClr val="dk1"/>
                        </a:solidFill>
                        <a:latin typeface="+mn-lt"/>
                        <a:ea typeface="+mn-ea"/>
                        <a:cs typeface="+mn-cs"/>
                      </a:endParaRPr>
                    </a:p>
                    <a:p>
                      <a:r>
                        <a:rPr lang="es-ES" sz="1400" dirty="0" err="1" smtClean="0">
                          <a:latin typeface="+mj-lt"/>
                        </a:rPr>
                        <a:t>Dahua</a:t>
                      </a:r>
                      <a:endParaRPr lang="es-ES" sz="1400" dirty="0">
                        <a:latin typeface="+mj-lt"/>
                      </a:endParaRPr>
                    </a:p>
                  </a:txBody>
                  <a:tcPr/>
                </a:tc>
                <a:tc vMerge="1">
                  <a:txBody>
                    <a:bodyPr/>
                    <a:lstStyle/>
                    <a:p>
                      <a:endParaRPr lang="es-ES"/>
                    </a:p>
                  </a:txBody>
                  <a:tcPr/>
                </a:tc>
              </a:tr>
              <a:tr h="823726">
                <a:tc>
                  <a:txBody>
                    <a:bodyPr/>
                    <a:lstStyle/>
                    <a:p>
                      <a:r>
                        <a:rPr lang="es-ES" sz="1600" b="1" dirty="0" smtClean="0">
                          <a:latin typeface="+mj-lt"/>
                          <a:hlinkClick r:id="rId3"/>
                        </a:rPr>
                        <a:t>AHD</a:t>
                      </a:r>
                      <a:endParaRPr lang="es-ES" sz="1600" b="1"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1" kern="1200" dirty="0" smtClean="0">
                          <a:solidFill>
                            <a:srgbClr val="FF0000"/>
                          </a:solidFill>
                          <a:latin typeface="+mn-lt"/>
                          <a:ea typeface="+mn-ea"/>
                          <a:cs typeface="+mn-cs"/>
                        </a:rPr>
                        <a:t>Abierto</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s-ES" sz="1600" b="0" i="0" kern="1200" dirty="0" smtClean="0">
                          <a:solidFill>
                            <a:schemeClr val="dk1"/>
                          </a:solidFill>
                          <a:latin typeface="+mn-lt"/>
                          <a:ea typeface="+mn-ea"/>
                          <a:cs typeface="+mn-cs"/>
                        </a:rPr>
                        <a:t>CMOS+ISP</a:t>
                      </a:r>
                      <a:endParaRPr kumimoji="0" lang="es-ES" sz="1600" b="1" kern="1200" dirty="0" smtClean="0">
                        <a:solidFill>
                          <a:srgbClr val="FF0000"/>
                        </a:solidFill>
                        <a:latin typeface="+mn-lt"/>
                        <a:ea typeface="+mn-ea"/>
                        <a:cs typeface="+mn-cs"/>
                      </a:endParaRPr>
                    </a:p>
                  </a:txBody>
                  <a:tcPr/>
                </a:tc>
                <a:tc>
                  <a:txBody>
                    <a:bodyPr/>
                    <a:lstStyle/>
                    <a:p>
                      <a:r>
                        <a:rPr kumimoji="0" lang="es-ES" sz="1600" b="0" i="0" kern="1200" dirty="0" err="1" smtClean="0">
                          <a:solidFill>
                            <a:schemeClr val="dk1"/>
                          </a:solidFill>
                          <a:latin typeface="+mn-lt"/>
                          <a:ea typeface="+mn-ea"/>
                          <a:cs typeface="+mn-cs"/>
                        </a:rPr>
                        <a:t>Nextchip</a:t>
                      </a:r>
                      <a:endParaRPr lang="es-ES" sz="1600" dirty="0" smtClean="0">
                        <a:latin typeface="+mj-lt"/>
                      </a:endParaRPr>
                    </a:p>
                    <a:p>
                      <a:r>
                        <a:rPr lang="es-ES" sz="1600" dirty="0" smtClean="0">
                          <a:latin typeface="+mj-lt"/>
                        </a:rPr>
                        <a:t>Analógico</a:t>
                      </a:r>
                      <a:endParaRPr lang="es-ES" sz="1600" dirty="0">
                        <a:latin typeface="+mj-lt"/>
                      </a:endParaRPr>
                    </a:p>
                  </a:txBody>
                  <a:tcPr/>
                </a:tc>
                <a:tc>
                  <a:txBody>
                    <a:bodyPr/>
                    <a:lstStyle/>
                    <a:p>
                      <a:r>
                        <a:rPr kumimoji="0" lang="en-US" sz="1600" b="0" i="0" kern="1200" dirty="0" smtClean="0">
                          <a:solidFill>
                            <a:schemeClr val="dk1"/>
                          </a:solidFill>
                          <a:latin typeface="+mn-lt"/>
                          <a:ea typeface="+mn-ea"/>
                          <a:cs typeface="+mn-cs"/>
                        </a:rPr>
                        <a:t>500m</a:t>
                      </a:r>
                      <a:r>
                        <a:rPr kumimoji="0" lang="en-US" sz="1600" b="0" i="0" kern="1200" baseline="0" dirty="0" smtClean="0">
                          <a:solidFill>
                            <a:schemeClr val="dk1"/>
                          </a:solidFill>
                          <a:latin typeface="+mn-lt"/>
                          <a:ea typeface="+mn-ea"/>
                          <a:cs typeface="+mn-cs"/>
                        </a:rPr>
                        <a:t>. </a:t>
                      </a:r>
                      <a:endParaRPr lang="es-ES" sz="1600" dirty="0">
                        <a:latin typeface="+mj-lt"/>
                      </a:endParaRPr>
                    </a:p>
                  </a:txBody>
                  <a:tcPr/>
                </a:tc>
                <a:tc>
                  <a:txBody>
                    <a:bodyPr/>
                    <a:lstStyle/>
                    <a:p>
                      <a:endParaRPr lang="es-ES" sz="1600" dirty="0">
                        <a:latin typeface="+mj-lt"/>
                      </a:endParaRPr>
                    </a:p>
                  </a:txBody>
                  <a:tcPr/>
                </a:tc>
                <a:tc>
                  <a:txBody>
                    <a:bodyPr/>
                    <a:lstStyle/>
                    <a:p>
                      <a:r>
                        <a:rPr kumimoji="0" lang="es-ES" sz="1400" kern="1200" dirty="0" smtClean="0">
                          <a:solidFill>
                            <a:schemeClr val="dk1"/>
                          </a:solidFill>
                          <a:latin typeface="+mn-lt"/>
                          <a:ea typeface="+mn-ea"/>
                          <a:cs typeface="+mn-cs"/>
                        </a:rPr>
                        <a:t>Limitada  en canales y </a:t>
                      </a:r>
                      <a:r>
                        <a:rPr kumimoji="0" lang="es-ES" sz="1400" kern="1200" dirty="0" err="1" smtClean="0">
                          <a:solidFill>
                            <a:schemeClr val="dk1"/>
                          </a:solidFill>
                          <a:latin typeface="+mn-lt"/>
                          <a:ea typeface="+mn-ea"/>
                          <a:cs typeface="+mn-cs"/>
                        </a:rPr>
                        <a:t>config</a:t>
                      </a:r>
                      <a:r>
                        <a:rPr kumimoji="0" lang="es-ES" sz="1400" kern="1200" dirty="0" smtClean="0">
                          <a:solidFill>
                            <a:schemeClr val="dk1"/>
                          </a:solidFill>
                          <a:latin typeface="+mn-lt"/>
                          <a:ea typeface="+mn-ea"/>
                          <a:cs typeface="+mn-cs"/>
                        </a:rPr>
                        <a:t>.</a:t>
                      </a:r>
                      <a:endParaRPr kumimoji="0" lang="es-ES" sz="1400" kern="1200" dirty="0">
                        <a:solidFill>
                          <a:schemeClr val="dk1"/>
                        </a:solidFill>
                        <a:latin typeface="+mn-lt"/>
                        <a:ea typeface="+mn-ea"/>
                        <a:cs typeface="+mn-cs"/>
                      </a:endParaRPr>
                    </a:p>
                  </a:txBody>
                  <a:tcPr/>
                </a:tc>
                <a:tc vMerge="1">
                  <a:txBody>
                    <a:bodyPr/>
                    <a:lstStyle/>
                    <a:p>
                      <a:endParaRPr lang="es-ES" sz="1400" dirty="0">
                        <a:latin typeface="+mj-lt"/>
                      </a:endParaRPr>
                    </a:p>
                  </a:txBody>
                  <a:tcPr/>
                </a:tc>
              </a:tr>
            </a:tbl>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04800"/>
            <a:ext cx="8229600" cy="1143000"/>
          </a:xfrm>
        </p:spPr>
        <p:txBody>
          <a:bodyPr/>
          <a:lstStyle/>
          <a:p>
            <a:r>
              <a:rPr lang="es-ES" sz="4400" dirty="0" smtClean="0"/>
              <a:t>IP por UTP vs A\D sin compresión </a:t>
            </a:r>
            <a:endParaRPr lang="es-ES" sz="4400" dirty="0"/>
          </a:p>
        </p:txBody>
      </p:sp>
      <p:sp>
        <p:nvSpPr>
          <p:cNvPr id="3" name="2 Marcador de contenido"/>
          <p:cNvSpPr>
            <a:spLocks noGrp="1"/>
          </p:cNvSpPr>
          <p:nvPr>
            <p:ph idx="1"/>
          </p:nvPr>
        </p:nvSpPr>
        <p:spPr>
          <a:xfrm>
            <a:off x="457200" y="1524000"/>
            <a:ext cx="8229600" cy="4389437"/>
          </a:xfrm>
        </p:spPr>
        <p:txBody>
          <a:bodyPr>
            <a:normAutofit fontScale="92500" lnSpcReduction="10000"/>
          </a:bodyPr>
          <a:lstStyle/>
          <a:p>
            <a:r>
              <a:rPr lang="es-ES" sz="2400" dirty="0" smtClean="0"/>
              <a:t>Las cámaras </a:t>
            </a:r>
            <a:r>
              <a:rPr lang="es-ES" sz="2400" dirty="0" err="1" smtClean="0"/>
              <a:t>Ip</a:t>
            </a:r>
            <a:r>
              <a:rPr lang="es-ES" sz="2400" dirty="0" smtClean="0"/>
              <a:t> no están limitadas en </a:t>
            </a:r>
            <a:r>
              <a:rPr lang="es-ES" sz="2400" dirty="0" err="1" smtClean="0"/>
              <a:t>megapixels</a:t>
            </a:r>
            <a:endParaRPr lang="es-ES" sz="2400" dirty="0" smtClean="0"/>
          </a:p>
          <a:p>
            <a:r>
              <a:rPr lang="es-ES" sz="2400" dirty="0" smtClean="0"/>
              <a:t>Normalmente se usa UTP </a:t>
            </a:r>
            <a:r>
              <a:rPr lang="es-ES" sz="2400" dirty="0" err="1" smtClean="0"/>
              <a:t>cat</a:t>
            </a:r>
            <a:r>
              <a:rPr lang="es-ES" sz="2400" dirty="0" smtClean="0"/>
              <a:t> 5e, más barato que el coaxial</a:t>
            </a:r>
          </a:p>
          <a:p>
            <a:r>
              <a:rPr lang="es-ES" sz="2400" dirty="0" smtClean="0"/>
              <a:t>El hecho de que haya una compresión y protocolo intermedio significa retardos en sistemas IP</a:t>
            </a:r>
          </a:p>
          <a:p>
            <a:r>
              <a:rPr lang="es-ES" sz="2400" dirty="0" smtClean="0"/>
              <a:t>Sin muy alta definición se puede aplicar POE</a:t>
            </a:r>
          </a:p>
          <a:p>
            <a:r>
              <a:rPr lang="es-ES" sz="2400" dirty="0" smtClean="0"/>
              <a:t>Cuando hay HD sobre IP son necesarios los 4 pares y no se puede aplicar Poe</a:t>
            </a:r>
          </a:p>
          <a:p>
            <a:r>
              <a:rPr lang="es-ES" sz="2400" dirty="0" smtClean="0"/>
              <a:t>Han surgido equipos para Ethernet </a:t>
            </a:r>
            <a:r>
              <a:rPr lang="es-ES" sz="2400" dirty="0" err="1" smtClean="0"/>
              <a:t>over</a:t>
            </a:r>
            <a:r>
              <a:rPr lang="es-ES" sz="2400" dirty="0" smtClean="0"/>
              <a:t> </a:t>
            </a:r>
            <a:r>
              <a:rPr lang="es-ES" sz="2400" dirty="0" err="1" smtClean="0"/>
              <a:t>Coax</a:t>
            </a:r>
            <a:endParaRPr lang="es-ES" sz="2400" dirty="0" smtClean="0"/>
          </a:p>
          <a:p>
            <a:r>
              <a:rPr lang="es-ES" sz="2400" dirty="0" smtClean="0"/>
              <a:t>El vídeo puede ser subido directamente a la nube</a:t>
            </a:r>
          </a:p>
          <a:p>
            <a:r>
              <a:rPr lang="es-ES" sz="2400" dirty="0" smtClean="0"/>
              <a:t>No es necesario un DVR</a:t>
            </a:r>
          </a:p>
          <a:p>
            <a:r>
              <a:rPr lang="es-ES" sz="2400" dirty="0" smtClean="0"/>
              <a:t>Ante corte de señal con IP es necesario revisar muchos equipos y configuraciones</a:t>
            </a:r>
          </a:p>
          <a:p>
            <a:endParaRPr lang="es-E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29600" cy="1143000"/>
          </a:xfrm>
        </p:spPr>
        <p:txBody>
          <a:bodyPr/>
          <a:lstStyle/>
          <a:p>
            <a:pPr algn="ctr"/>
            <a:r>
              <a:rPr lang="es-ES" dirty="0" err="1" smtClean="0"/>
              <a:t>PoE</a:t>
            </a:r>
            <a:endParaRPr lang="es-ES" dirty="0"/>
          </a:p>
        </p:txBody>
      </p:sp>
      <p:sp>
        <p:nvSpPr>
          <p:cNvPr id="3" name="2 Marcador de contenido"/>
          <p:cNvSpPr>
            <a:spLocks noGrp="1"/>
          </p:cNvSpPr>
          <p:nvPr>
            <p:ph idx="1"/>
          </p:nvPr>
        </p:nvSpPr>
        <p:spPr>
          <a:xfrm>
            <a:off x="457200" y="1219200"/>
            <a:ext cx="8686800" cy="4389437"/>
          </a:xfrm>
        </p:spPr>
        <p:txBody>
          <a:bodyPr/>
          <a:lstStyle/>
          <a:p>
            <a:r>
              <a:rPr lang="es-ES" dirty="0" smtClean="0"/>
              <a:t>Alimentación a través del cable </a:t>
            </a:r>
            <a:r>
              <a:rPr lang="es-ES" dirty="0" err="1" smtClean="0"/>
              <a:t>ethernet</a:t>
            </a:r>
            <a:r>
              <a:rPr lang="es-ES" dirty="0" smtClean="0"/>
              <a:t>, 15,4 a 100 W</a:t>
            </a:r>
          </a:p>
          <a:p>
            <a:r>
              <a:rPr lang="es-ES" dirty="0" smtClean="0"/>
              <a:t>El </a:t>
            </a:r>
            <a:r>
              <a:rPr lang="es-ES" dirty="0" smtClean="0">
                <a:hlinkClick r:id="rId2" tooltip="Inyector PoE pasivo"/>
              </a:rPr>
              <a:t>inyector </a:t>
            </a:r>
            <a:r>
              <a:rPr lang="es-ES" dirty="0" err="1" smtClean="0">
                <a:hlinkClick r:id="rId2" tooltip="Inyector PoE pasivo"/>
              </a:rPr>
              <a:t>PoE</a:t>
            </a:r>
            <a:r>
              <a:rPr lang="es-ES" dirty="0" smtClean="0">
                <a:hlinkClick r:id="rId2" tooltip="Inyector PoE pasivo"/>
              </a:rPr>
              <a:t> pasivo</a:t>
            </a:r>
            <a:r>
              <a:rPr lang="es-ES" dirty="0" smtClean="0"/>
              <a:t> par 4/5 -&gt; </a:t>
            </a:r>
            <a:r>
              <a:rPr lang="es-ES" dirty="0" err="1" smtClean="0"/>
              <a:t>Vcc+y</a:t>
            </a:r>
            <a:r>
              <a:rPr lang="es-ES" dirty="0" smtClean="0"/>
              <a:t> el 7/8 -&gt; GND</a:t>
            </a:r>
          </a:p>
          <a:p>
            <a:r>
              <a:rPr lang="es-ES" dirty="0" err="1" smtClean="0"/>
              <a:t>PoE</a:t>
            </a:r>
            <a:r>
              <a:rPr lang="es-ES" dirty="0" smtClean="0"/>
              <a:t> pasivo existe para 48 - 24 voltios-18 -12 V, </a:t>
            </a:r>
            <a:r>
              <a:rPr lang="es-ES" dirty="0" err="1" smtClean="0"/>
              <a:t>max</a:t>
            </a:r>
            <a:r>
              <a:rPr lang="es-ES" dirty="0" smtClean="0"/>
              <a:t>. 120 W.</a:t>
            </a:r>
            <a:endParaRPr lang="es-ES" dirty="0"/>
          </a:p>
        </p:txBody>
      </p:sp>
      <p:pic>
        <p:nvPicPr>
          <p:cNvPr id="1026" name="Picture 2"/>
          <p:cNvPicPr>
            <a:picLocks noChangeAspect="1" noChangeArrowheads="1"/>
          </p:cNvPicPr>
          <p:nvPr/>
        </p:nvPicPr>
        <p:blipFill>
          <a:blip r:embed="rId3"/>
          <a:srcRect l="14056" t="25000" r="13324" b="14583"/>
          <a:stretch>
            <a:fillRect/>
          </a:stretch>
        </p:blipFill>
        <p:spPr bwMode="auto">
          <a:xfrm>
            <a:off x="762000" y="2895600"/>
            <a:ext cx="7656786" cy="358140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EoC</a:t>
            </a:r>
            <a:r>
              <a:rPr lang="es-ES" dirty="0" smtClean="0"/>
              <a:t> Ethernet </a:t>
            </a:r>
            <a:r>
              <a:rPr lang="es-ES" dirty="0" err="1" smtClean="0"/>
              <a:t>over</a:t>
            </a:r>
            <a:r>
              <a:rPr lang="es-ES" dirty="0" smtClean="0"/>
              <a:t> Coaxial</a:t>
            </a:r>
            <a:endParaRPr lang="es-ES" dirty="0"/>
          </a:p>
        </p:txBody>
      </p:sp>
      <p:sp>
        <p:nvSpPr>
          <p:cNvPr id="3" name="2 Marcador de contenido"/>
          <p:cNvSpPr>
            <a:spLocks noGrp="1"/>
          </p:cNvSpPr>
          <p:nvPr>
            <p:ph idx="1"/>
          </p:nvPr>
        </p:nvSpPr>
        <p:spPr>
          <a:xfrm>
            <a:off x="457200" y="1935163"/>
            <a:ext cx="8458200" cy="4389437"/>
          </a:xfrm>
        </p:spPr>
        <p:txBody>
          <a:bodyPr/>
          <a:lstStyle/>
          <a:p>
            <a:r>
              <a:rPr lang="es-ES" dirty="0" smtClean="0"/>
              <a:t>Para uso de instalaciones de coaxial con cámaras IP </a:t>
            </a:r>
            <a:r>
              <a:rPr lang="es-ES" dirty="0" err="1" smtClean="0"/>
              <a:t>PoE</a:t>
            </a:r>
            <a:endParaRPr lang="es-ES" dirty="0"/>
          </a:p>
        </p:txBody>
      </p:sp>
      <p:pic>
        <p:nvPicPr>
          <p:cNvPr id="1026" name="Picture 2"/>
          <p:cNvPicPr>
            <a:picLocks noChangeAspect="1" noChangeArrowheads="1"/>
          </p:cNvPicPr>
          <p:nvPr/>
        </p:nvPicPr>
        <p:blipFill>
          <a:blip r:embed="rId2"/>
          <a:srcRect l="42167" t="18750" r="6881" b="26042"/>
          <a:stretch>
            <a:fillRect/>
          </a:stretch>
        </p:blipFill>
        <p:spPr bwMode="auto">
          <a:xfrm>
            <a:off x="1295400" y="2590800"/>
            <a:ext cx="6629400" cy="403860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a:solidFill>
                  <a:srgbClr val="FF9900"/>
                </a:solidFill>
              </a:rPr>
              <a:t>	Componentes Básicos de un sistema de CCTV</a:t>
            </a:r>
          </a:p>
          <a:p>
            <a:pPr marL="990600" lvl="1" indent="-533400" algn="ctr" eaLnBrk="1" hangingPunct="1">
              <a:spcBef>
                <a:spcPct val="20000"/>
              </a:spcBef>
            </a:pPr>
            <a:endParaRPr lang="es-MX" sz="4000" b="1">
              <a:solidFill>
                <a:srgbClr val="FF9900"/>
              </a:solidFill>
            </a:endParaRPr>
          </a:p>
          <a:p>
            <a:pPr marL="990600" lvl="1" indent="-533400" algn="ctr" eaLnBrk="1" hangingPunct="1">
              <a:spcBef>
                <a:spcPct val="20000"/>
              </a:spcBef>
            </a:pPr>
            <a:r>
              <a:rPr lang="es-MX" sz="4000" b="1">
                <a:solidFill>
                  <a:srgbClr val="FF9900"/>
                </a:solidFill>
              </a:rPr>
              <a:t>	Elementos auxiliares y complementarios</a:t>
            </a:r>
            <a:endParaRPr lang="es-MX" sz="3200"/>
          </a:p>
          <a:p>
            <a:pPr marL="990600" lvl="1" indent="-533400" eaLnBrk="1" hangingPunct="1">
              <a:spcBef>
                <a:spcPct val="20000"/>
              </a:spcBef>
            </a:pPr>
            <a:endParaRPr lang="es-MX" sz="3600"/>
          </a:p>
          <a:p>
            <a:pPr marL="609600" indent="-609600" eaLnBrk="1" hangingPunct="1">
              <a:spcBef>
                <a:spcPct val="20000"/>
              </a:spcBef>
            </a:pPr>
            <a:endParaRPr lang="es-E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533400"/>
            <a:ext cx="8229600" cy="1447800"/>
          </a:xfrm>
        </p:spPr>
        <p:txBody>
          <a:bodyPr>
            <a:normAutofit fontScale="90000"/>
          </a:bodyPr>
          <a:lstStyle/>
          <a:p>
            <a:pPr algn="ctr" eaLnBrk="1" fontAlgn="auto" hangingPunct="1">
              <a:spcAft>
                <a:spcPts val="0"/>
              </a:spcAft>
              <a:defRPr/>
            </a:pPr>
            <a:r>
              <a:rPr lang="es-ES" b="1" dirty="0" smtClean="0">
                <a:solidFill>
                  <a:srgbClr val="FF9900"/>
                </a:solidFill>
              </a:rPr>
              <a:t>Componentes Básicos de un sistema de CCTV</a:t>
            </a:r>
          </a:p>
        </p:txBody>
      </p:sp>
      <p:sp>
        <p:nvSpPr>
          <p:cNvPr id="8195" name="Rectangle 3"/>
          <p:cNvSpPr>
            <a:spLocks noGrp="1" noChangeArrowheads="1"/>
          </p:cNvSpPr>
          <p:nvPr>
            <p:ph idx="1"/>
          </p:nvPr>
        </p:nvSpPr>
        <p:spPr>
          <a:xfrm>
            <a:off x="457200" y="2438400"/>
            <a:ext cx="8458200" cy="4419600"/>
          </a:xfrm>
        </p:spPr>
        <p:txBody>
          <a:bodyPr>
            <a:normAutofit/>
          </a:bodyPr>
          <a:lstStyle/>
          <a:p>
            <a:r>
              <a:rPr lang="es-ES" sz="2800" dirty="0" smtClean="0"/>
              <a:t>La forma más sencilla de sistema de CCTV es un conjunto Cámara - Medio de transmisión – Monitor</a:t>
            </a:r>
            <a:endParaRPr lang="es-ES" dirty="0" smtClean="0"/>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endParaRPr lang="es-ES" sz="2600" dirty="0" smtClean="0"/>
          </a:p>
          <a:p>
            <a:pPr marL="640080" lvl="1" indent="-246888" eaLnBrk="1" fontAlgn="auto" hangingPunct="1">
              <a:spcAft>
                <a:spcPts val="0"/>
              </a:spcAft>
              <a:buFontTx/>
              <a:buNone/>
              <a:defRPr/>
            </a:pPr>
            <a:r>
              <a:rPr lang="es-ES" sz="2600" dirty="0" smtClean="0"/>
              <a:t>			</a:t>
            </a:r>
          </a:p>
        </p:txBody>
      </p:sp>
      <p:pic>
        <p:nvPicPr>
          <p:cNvPr id="166914" name="Picture 2"/>
          <p:cNvPicPr>
            <a:picLocks noChangeAspect="1" noChangeArrowheads="1"/>
          </p:cNvPicPr>
          <p:nvPr/>
        </p:nvPicPr>
        <p:blipFill>
          <a:blip r:embed="rId2" cstate="print"/>
          <a:srcRect/>
          <a:stretch>
            <a:fillRect/>
          </a:stretch>
        </p:blipFill>
        <p:spPr bwMode="auto">
          <a:xfrm>
            <a:off x="1066800" y="3505200"/>
            <a:ext cx="7341127"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Monitores</a:t>
            </a:r>
          </a:p>
        </p:txBody>
      </p:sp>
      <p:sp>
        <p:nvSpPr>
          <p:cNvPr id="52227" name="Rectangle 3"/>
          <p:cNvSpPr>
            <a:spLocks noGrp="1" noChangeArrowheads="1"/>
          </p:cNvSpPr>
          <p:nvPr>
            <p:ph idx="1"/>
          </p:nvPr>
        </p:nvSpPr>
        <p:spPr>
          <a:xfrm>
            <a:off x="4514850" y="1447800"/>
            <a:ext cx="4248150" cy="4176713"/>
          </a:xfrm>
        </p:spPr>
        <p:txBody>
          <a:bodyPr>
            <a:normAutofit fontScale="92500"/>
          </a:bodyPr>
          <a:lstStyle/>
          <a:p>
            <a:pPr marL="274320" indent="-274320" eaLnBrk="1" fontAlgn="auto" hangingPunct="1">
              <a:lnSpc>
                <a:spcPct val="90000"/>
              </a:lnSpc>
              <a:spcAft>
                <a:spcPts val="0"/>
              </a:spcAft>
              <a:buClr>
                <a:schemeClr val="accent3"/>
              </a:buClr>
              <a:buFontTx/>
              <a:buNone/>
              <a:defRPr/>
            </a:pPr>
            <a:r>
              <a:rPr lang="es-ES" sz="2800" b="1" dirty="0" smtClean="0">
                <a:solidFill>
                  <a:srgbClr val="FF9900"/>
                </a:solidFill>
              </a:rPr>
              <a:t>Monitores CRT </a:t>
            </a:r>
            <a:r>
              <a:rPr lang="es-ES" b="1" dirty="0" smtClean="0">
                <a:solidFill>
                  <a:srgbClr val="FF9900"/>
                </a:solidFill>
              </a:rPr>
              <a:t>( obsoleto)</a:t>
            </a:r>
            <a:endParaRPr lang="es-ES" sz="2800" b="1" dirty="0" smtClean="0">
              <a:solidFill>
                <a:srgbClr val="FF9900"/>
              </a:solidFill>
            </a:endParaRPr>
          </a:p>
          <a:p>
            <a:pPr marL="274320" indent="-274320" eaLnBrk="1" fontAlgn="auto" hangingPunct="1">
              <a:lnSpc>
                <a:spcPct val="90000"/>
              </a:lnSpc>
              <a:spcAft>
                <a:spcPts val="0"/>
              </a:spcAft>
              <a:buClr>
                <a:schemeClr val="accent3"/>
              </a:buClr>
              <a:buFontTx/>
              <a:buNone/>
              <a:defRPr/>
            </a:pPr>
            <a:r>
              <a:rPr lang="es-ES" sz="2500" dirty="0" smtClean="0"/>
              <a:t>(Tubo de Rayos Catódicos)</a:t>
            </a:r>
          </a:p>
          <a:p>
            <a:pPr marL="274320" indent="-274320" eaLnBrk="1" fontAlgn="auto" hangingPunct="1">
              <a:lnSpc>
                <a:spcPct val="90000"/>
              </a:lnSpc>
              <a:spcAft>
                <a:spcPts val="0"/>
              </a:spcAft>
              <a:buClr>
                <a:schemeClr val="accent3"/>
              </a:buClr>
              <a:buFontTx/>
              <a:buNone/>
              <a:defRPr/>
            </a:pPr>
            <a:r>
              <a:rPr lang="es-ES" sz="2500" dirty="0" smtClean="0">
                <a:solidFill>
                  <a:srgbClr val="FF9900"/>
                </a:solidFill>
              </a:rPr>
              <a:t>Ventajas:</a:t>
            </a:r>
          </a:p>
          <a:p>
            <a:pPr marL="274320" indent="-274320" eaLnBrk="1" fontAlgn="auto" hangingPunct="1">
              <a:lnSpc>
                <a:spcPct val="90000"/>
              </a:lnSpc>
              <a:spcAft>
                <a:spcPts val="0"/>
              </a:spcAft>
              <a:buClr>
                <a:schemeClr val="accent3"/>
              </a:buClr>
              <a:buFontTx/>
              <a:buChar char="-"/>
              <a:defRPr/>
            </a:pPr>
            <a:r>
              <a:rPr lang="es-ES" sz="2100" dirty="0" smtClean="0"/>
              <a:t>Económicos</a:t>
            </a:r>
          </a:p>
          <a:p>
            <a:pPr marL="274320" indent="-274320" eaLnBrk="1" fontAlgn="auto" hangingPunct="1">
              <a:lnSpc>
                <a:spcPct val="90000"/>
              </a:lnSpc>
              <a:spcAft>
                <a:spcPts val="0"/>
              </a:spcAft>
              <a:buClr>
                <a:schemeClr val="accent3"/>
              </a:buClr>
              <a:buFontTx/>
              <a:buChar char="-"/>
              <a:defRPr/>
            </a:pPr>
            <a:r>
              <a:rPr lang="es-ES" sz="2100" dirty="0" smtClean="0"/>
              <a:t>Permite mejor relación Color- Alta Resolución.</a:t>
            </a:r>
          </a:p>
          <a:p>
            <a:pPr marL="274320" indent="-274320" eaLnBrk="1" fontAlgn="auto" hangingPunct="1">
              <a:lnSpc>
                <a:spcPct val="90000"/>
              </a:lnSpc>
              <a:spcAft>
                <a:spcPts val="0"/>
              </a:spcAft>
              <a:buClr>
                <a:schemeClr val="accent3"/>
              </a:buClr>
              <a:buFontTx/>
              <a:buNone/>
              <a:defRPr/>
            </a:pPr>
            <a:r>
              <a:rPr lang="es-ES" sz="2500" dirty="0" smtClean="0">
                <a:solidFill>
                  <a:srgbClr val="FF9900"/>
                </a:solidFill>
              </a:rPr>
              <a:t>Desventajas</a:t>
            </a:r>
          </a:p>
          <a:p>
            <a:pPr marL="274320" indent="-274320" eaLnBrk="1" fontAlgn="auto" hangingPunct="1">
              <a:lnSpc>
                <a:spcPct val="90000"/>
              </a:lnSpc>
              <a:spcAft>
                <a:spcPts val="0"/>
              </a:spcAft>
              <a:buClr>
                <a:schemeClr val="accent3"/>
              </a:buClr>
              <a:buFontTx/>
              <a:buChar char="-"/>
              <a:defRPr/>
            </a:pPr>
            <a:r>
              <a:rPr lang="es-ES" sz="2100" dirty="0" smtClean="0"/>
              <a:t>Son pesados y Voluminosos</a:t>
            </a:r>
          </a:p>
          <a:p>
            <a:pPr marL="274320" indent="-274320" eaLnBrk="1" fontAlgn="auto" hangingPunct="1">
              <a:lnSpc>
                <a:spcPct val="90000"/>
              </a:lnSpc>
              <a:spcAft>
                <a:spcPts val="0"/>
              </a:spcAft>
              <a:buClr>
                <a:schemeClr val="accent3"/>
              </a:buClr>
              <a:buFontTx/>
              <a:buChar char="-"/>
              <a:defRPr/>
            </a:pPr>
            <a:r>
              <a:rPr lang="es-ES" sz="2100" dirty="0" smtClean="0"/>
              <a:t>Consumen mucha Energía Eléctrica</a:t>
            </a:r>
          </a:p>
          <a:p>
            <a:pPr marL="274320" indent="-274320" eaLnBrk="1" fontAlgn="auto" hangingPunct="1">
              <a:lnSpc>
                <a:spcPct val="90000"/>
              </a:lnSpc>
              <a:spcAft>
                <a:spcPts val="0"/>
              </a:spcAft>
              <a:buClr>
                <a:schemeClr val="accent3"/>
              </a:buClr>
              <a:buFontTx/>
              <a:buChar char="-"/>
              <a:defRPr/>
            </a:pPr>
            <a:r>
              <a:rPr lang="es-ES" sz="2100" dirty="0" smtClean="0"/>
              <a:t>Frecuente parpadeo en la imagen y cansancio visual</a:t>
            </a:r>
          </a:p>
          <a:p>
            <a:pPr marL="274320" indent="-274320" eaLnBrk="1" fontAlgn="auto" hangingPunct="1">
              <a:lnSpc>
                <a:spcPct val="90000"/>
              </a:lnSpc>
              <a:spcAft>
                <a:spcPts val="0"/>
              </a:spcAft>
              <a:buClr>
                <a:schemeClr val="accent3"/>
              </a:buClr>
              <a:buFontTx/>
              <a:buChar char="-"/>
              <a:defRPr/>
            </a:pPr>
            <a:endParaRPr lang="es-ES" sz="2500" dirty="0" smtClean="0"/>
          </a:p>
        </p:txBody>
      </p:sp>
      <p:sp>
        <p:nvSpPr>
          <p:cNvPr id="62467" name="Text Box 4"/>
          <p:cNvSpPr txBox="1">
            <a:spLocks noChangeArrowheads="1"/>
          </p:cNvSpPr>
          <p:nvPr/>
        </p:nvSpPr>
        <p:spPr bwMode="auto">
          <a:xfrm>
            <a:off x="400050" y="1447800"/>
            <a:ext cx="3959225" cy="3731791"/>
          </a:xfrm>
          <a:prstGeom prst="rect">
            <a:avLst/>
          </a:prstGeom>
          <a:noFill/>
          <a:ln w="9525">
            <a:noFill/>
            <a:miter lim="800000"/>
            <a:headEnd/>
            <a:tailEnd/>
          </a:ln>
        </p:spPr>
        <p:txBody>
          <a:bodyPr>
            <a:spAutoFit/>
          </a:bodyPr>
          <a:lstStyle/>
          <a:p>
            <a:pPr eaLnBrk="1" fontAlgn="ctr" hangingPunct="1">
              <a:spcBef>
                <a:spcPct val="50000"/>
              </a:spcBef>
            </a:pPr>
            <a:r>
              <a:rPr lang="es-ES" sz="2800" b="1" dirty="0">
                <a:solidFill>
                  <a:srgbClr val="FF9900"/>
                </a:solidFill>
              </a:rPr>
              <a:t>Monitores </a:t>
            </a:r>
            <a:r>
              <a:rPr lang="es-ES" sz="2800" b="1" dirty="0" smtClean="0">
                <a:solidFill>
                  <a:srgbClr val="FF9900"/>
                </a:solidFill>
              </a:rPr>
              <a:t>LED</a:t>
            </a:r>
            <a:endParaRPr lang="es-ES" sz="2800" b="1" dirty="0">
              <a:solidFill>
                <a:srgbClr val="FF9900"/>
              </a:solidFill>
            </a:endParaRPr>
          </a:p>
          <a:p>
            <a:pPr eaLnBrk="1" fontAlgn="ctr" hangingPunct="1">
              <a:spcBef>
                <a:spcPct val="50000"/>
              </a:spcBef>
            </a:pPr>
            <a:r>
              <a:rPr lang="es-ES" sz="2100" dirty="0"/>
              <a:t>(Cristal Líquido)</a:t>
            </a:r>
          </a:p>
          <a:p>
            <a:pPr eaLnBrk="1" fontAlgn="ctr" hangingPunct="1">
              <a:spcBef>
                <a:spcPct val="50000"/>
              </a:spcBef>
            </a:pPr>
            <a:r>
              <a:rPr lang="es-ES" sz="2100" dirty="0">
                <a:solidFill>
                  <a:srgbClr val="FF9900"/>
                </a:solidFill>
              </a:rPr>
              <a:t>Ventajas:</a:t>
            </a:r>
          </a:p>
          <a:p>
            <a:pPr eaLnBrk="1" fontAlgn="ctr" hangingPunct="1">
              <a:spcBef>
                <a:spcPct val="50000"/>
              </a:spcBef>
              <a:buFontTx/>
              <a:buChar char="-"/>
            </a:pPr>
            <a:r>
              <a:rPr lang="es-ES" sz="1900" dirty="0"/>
              <a:t> Son livianos y Delgados</a:t>
            </a:r>
          </a:p>
          <a:p>
            <a:pPr eaLnBrk="1" fontAlgn="ctr" hangingPunct="1">
              <a:spcBef>
                <a:spcPct val="50000"/>
              </a:spcBef>
              <a:buFontTx/>
              <a:buChar char="-"/>
            </a:pPr>
            <a:r>
              <a:rPr lang="es-ES" sz="1900" dirty="0"/>
              <a:t> Menor Consumo de Energía.</a:t>
            </a:r>
          </a:p>
          <a:p>
            <a:pPr eaLnBrk="1" fontAlgn="ctr" hangingPunct="1">
              <a:spcBef>
                <a:spcPct val="50000"/>
              </a:spcBef>
              <a:buFontTx/>
              <a:buChar char="-"/>
            </a:pPr>
            <a:r>
              <a:rPr lang="es-ES" sz="1900" dirty="0"/>
              <a:t> No parpadeo en la imagen</a:t>
            </a:r>
          </a:p>
          <a:p>
            <a:pPr eaLnBrk="1" fontAlgn="ctr" hangingPunct="1">
              <a:spcBef>
                <a:spcPct val="50000"/>
              </a:spcBef>
            </a:pPr>
            <a:r>
              <a:rPr lang="es-ES" sz="2100" dirty="0">
                <a:solidFill>
                  <a:srgbClr val="FF9900"/>
                </a:solidFill>
              </a:rPr>
              <a:t>Desventajas:</a:t>
            </a:r>
          </a:p>
          <a:p>
            <a:pPr eaLnBrk="1" fontAlgn="ctr" hangingPunct="1">
              <a:spcBef>
                <a:spcPct val="50000"/>
              </a:spcBef>
              <a:buFontTx/>
              <a:buChar char="-"/>
            </a:pPr>
            <a:r>
              <a:rPr lang="es-ES" sz="1900" dirty="0"/>
              <a:t> </a:t>
            </a:r>
            <a:r>
              <a:rPr lang="es-ES" sz="1900" dirty="0" smtClean="0"/>
              <a:t>Ninguna</a:t>
            </a:r>
            <a:endParaRPr lang="es-ES" sz="19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QT 16M"/>
          <p:cNvPicPr>
            <a:picLocks noChangeAspect="1" noChangeArrowheads="1"/>
          </p:cNvPicPr>
          <p:nvPr/>
        </p:nvPicPr>
        <p:blipFill>
          <a:blip r:embed="rId2" cstate="print"/>
          <a:srcRect/>
          <a:stretch>
            <a:fillRect/>
          </a:stretch>
        </p:blipFill>
        <p:spPr bwMode="auto">
          <a:xfrm>
            <a:off x="2438400" y="5307013"/>
            <a:ext cx="3527425" cy="1550987"/>
          </a:xfrm>
          <a:prstGeom prst="rect">
            <a:avLst/>
          </a:prstGeom>
          <a:noFill/>
          <a:ln w="9525">
            <a:noFill/>
            <a:miter lim="800000"/>
            <a:headEnd/>
            <a:tailEnd/>
          </a:ln>
        </p:spPr>
      </p:pic>
      <p:sp>
        <p:nvSpPr>
          <p:cNvPr id="5" name="Rectangle 2"/>
          <p:cNvSpPr>
            <a:spLocks noGrp="1" noChangeArrowheads="1"/>
          </p:cNvSpPr>
          <p:nvPr>
            <p:ph type="title"/>
          </p:nvPr>
        </p:nvSpPr>
        <p:spPr>
          <a:xfrm>
            <a:off x="457200" y="533400"/>
            <a:ext cx="8229600" cy="1219200"/>
          </a:xfrm>
        </p:spPr>
        <p:txBody>
          <a:bodyPr>
            <a:noAutofit/>
          </a:bodyPr>
          <a:lstStyle/>
          <a:p>
            <a:pPr algn="ctr" eaLnBrk="1" fontAlgn="auto" hangingPunct="1">
              <a:spcAft>
                <a:spcPts val="0"/>
              </a:spcAft>
              <a:defRPr/>
            </a:pPr>
            <a:r>
              <a:rPr lang="es-ES" sz="3600" b="1" dirty="0" smtClean="0">
                <a:solidFill>
                  <a:srgbClr val="FF9900"/>
                </a:solidFill>
              </a:rPr>
              <a:t>Complementos a Dispositivos de registro</a:t>
            </a:r>
            <a:br>
              <a:rPr lang="es-ES" sz="3600" b="1" dirty="0" smtClean="0">
                <a:solidFill>
                  <a:srgbClr val="FF9900"/>
                </a:solidFill>
              </a:rPr>
            </a:br>
            <a:r>
              <a:rPr lang="es-ES" sz="3600" b="1" dirty="0" smtClean="0">
                <a:solidFill>
                  <a:srgbClr val="FF9900"/>
                </a:solidFill>
              </a:rPr>
              <a:t>(Ahora su funcionalidad la realiza el DVR)</a:t>
            </a:r>
          </a:p>
        </p:txBody>
      </p:sp>
      <p:sp>
        <p:nvSpPr>
          <p:cNvPr id="51203" name="Rectangle 3"/>
          <p:cNvSpPr>
            <a:spLocks noGrp="1" noChangeArrowheads="1"/>
          </p:cNvSpPr>
          <p:nvPr>
            <p:ph idx="1"/>
          </p:nvPr>
        </p:nvSpPr>
        <p:spPr>
          <a:xfrm>
            <a:off x="255588" y="1752600"/>
            <a:ext cx="8431212" cy="4162425"/>
          </a:xfrm>
        </p:spPr>
        <p:txBody>
          <a:bodyPr>
            <a:normAutofit lnSpcReduction="10000"/>
          </a:bodyPr>
          <a:lstStyle/>
          <a:p>
            <a:pPr marL="274320" indent="-274320" algn="just" eaLnBrk="1" fontAlgn="auto" hangingPunct="1">
              <a:lnSpc>
                <a:spcPct val="90000"/>
              </a:lnSpc>
              <a:spcAft>
                <a:spcPts val="0"/>
              </a:spcAft>
              <a:buClr>
                <a:schemeClr val="accent3"/>
              </a:buClr>
              <a:buFont typeface="Wingdings 2"/>
              <a:buChar char=""/>
              <a:defRPr/>
            </a:pPr>
            <a:r>
              <a:rPr lang="es-ES" sz="2200" smtClean="0">
                <a:solidFill>
                  <a:srgbClr val="FF9900"/>
                </a:solidFill>
              </a:rPr>
              <a:t>Quads</a:t>
            </a:r>
            <a:r>
              <a:rPr lang="es-ES" sz="2000" smtClean="0">
                <a:solidFill>
                  <a:srgbClr val="FF9900"/>
                </a:solidFill>
              </a:rPr>
              <a:t> </a:t>
            </a:r>
            <a:r>
              <a:rPr lang="es-ES" sz="2000" smtClean="0"/>
              <a:t>Comprime imágenes de 4 cámaras independientes y simultáneamente las muestra en un monitor.</a:t>
            </a:r>
          </a:p>
          <a:p>
            <a:pPr marL="274320" indent="-274320" algn="just" eaLnBrk="1" fontAlgn="auto" hangingPunct="1">
              <a:lnSpc>
                <a:spcPct val="90000"/>
              </a:lnSpc>
              <a:spcAft>
                <a:spcPts val="0"/>
              </a:spcAft>
              <a:buClr>
                <a:schemeClr val="accent3"/>
              </a:buClr>
              <a:buFont typeface="Wingdings 2"/>
              <a:buChar char=""/>
              <a:defRPr/>
            </a:pPr>
            <a:endParaRPr lang="es-ES" sz="2000" smtClean="0"/>
          </a:p>
          <a:p>
            <a:pPr marL="274320" indent="-274320" algn="just" eaLnBrk="1" fontAlgn="auto" hangingPunct="1">
              <a:lnSpc>
                <a:spcPct val="90000"/>
              </a:lnSpc>
              <a:spcAft>
                <a:spcPts val="0"/>
              </a:spcAft>
              <a:buClr>
                <a:schemeClr val="accent3"/>
              </a:buClr>
              <a:buFont typeface="Wingdings 2"/>
              <a:buChar char=""/>
              <a:defRPr/>
            </a:pPr>
            <a:r>
              <a:rPr lang="es-ES" sz="2200" smtClean="0">
                <a:solidFill>
                  <a:srgbClr val="FF9900"/>
                </a:solidFill>
              </a:rPr>
              <a:t>Multiplexor</a:t>
            </a:r>
            <a:r>
              <a:rPr lang="es-ES" sz="2000" smtClean="0">
                <a:solidFill>
                  <a:srgbClr val="FF9900"/>
                </a:solidFill>
              </a:rPr>
              <a:t> </a:t>
            </a:r>
            <a:r>
              <a:rPr lang="es-ES" sz="2000" smtClean="0"/>
              <a:t>Permite grabar en una cinta de video las señales de varias cámaras que son sincronizadas y marcadas con un código permitiendo que la imagen de cada cámara pueda ser reproducida en forma independiente del número de cámaras grabadas.</a:t>
            </a:r>
          </a:p>
          <a:p>
            <a:pPr marL="640080" lvl="1" indent="-246888" algn="just" eaLnBrk="1" fontAlgn="auto" hangingPunct="1">
              <a:lnSpc>
                <a:spcPct val="90000"/>
              </a:lnSpc>
              <a:spcAft>
                <a:spcPts val="0"/>
              </a:spcAft>
              <a:buFont typeface="Wingdings 2"/>
              <a:buChar char=""/>
              <a:defRPr/>
            </a:pPr>
            <a:r>
              <a:rPr lang="es-ES" sz="2000" smtClean="0"/>
              <a:t>Simplex: Graba o visualiza arreglos en el monitor. </a:t>
            </a:r>
          </a:p>
          <a:p>
            <a:pPr marL="640080" lvl="1" indent="-246888" algn="just" eaLnBrk="1" fontAlgn="auto" hangingPunct="1">
              <a:lnSpc>
                <a:spcPct val="90000"/>
              </a:lnSpc>
              <a:spcAft>
                <a:spcPts val="0"/>
              </a:spcAft>
              <a:buFont typeface="Wingdings 2"/>
              <a:buChar char=""/>
              <a:defRPr/>
            </a:pPr>
            <a:r>
              <a:rPr lang="es-ES" sz="2000" smtClean="0"/>
              <a:t>Duplex: Graba y visualiza arreglos en el monitor.</a:t>
            </a:r>
          </a:p>
          <a:p>
            <a:pPr marL="640080" lvl="1" indent="-246888" algn="just" eaLnBrk="1" fontAlgn="auto" hangingPunct="1">
              <a:lnSpc>
                <a:spcPct val="90000"/>
              </a:lnSpc>
              <a:spcAft>
                <a:spcPts val="0"/>
              </a:spcAft>
              <a:buFont typeface="Wingdings 2"/>
              <a:buChar char=""/>
              <a:defRPr/>
            </a:pPr>
            <a:r>
              <a:rPr lang="es-ES" sz="2000" smtClean="0"/>
              <a:t>Full Duplex: Graba, visualiza y reproduce ya que puede manejar dos VCR’s.   </a:t>
            </a:r>
          </a:p>
          <a:p>
            <a:pPr marL="640080" lvl="1" indent="-246888" algn="just" eaLnBrk="1" fontAlgn="auto" hangingPunct="1">
              <a:lnSpc>
                <a:spcPct val="90000"/>
              </a:lnSpc>
              <a:spcAft>
                <a:spcPts val="0"/>
              </a:spcAft>
              <a:buFontTx/>
              <a:buNone/>
              <a:defRPr/>
            </a:pPr>
            <a:endParaRPr lang="es-ES" sz="1000" smtClean="0">
              <a:solidFill>
                <a:srgbClr val="FF9900"/>
              </a:solidFill>
            </a:endParaRPr>
          </a:p>
          <a:p>
            <a:pPr marL="274320" indent="-274320" algn="just" eaLnBrk="1" fontAlgn="auto" hangingPunct="1">
              <a:lnSpc>
                <a:spcPct val="90000"/>
              </a:lnSpc>
              <a:spcAft>
                <a:spcPts val="0"/>
              </a:spcAft>
              <a:buClr>
                <a:schemeClr val="accent3"/>
              </a:buClr>
              <a:buFont typeface="Wingdings 2"/>
              <a:buChar char=""/>
              <a:defRPr/>
            </a:pPr>
            <a:r>
              <a:rPr lang="es-ES" sz="2200" smtClean="0">
                <a:solidFill>
                  <a:srgbClr val="FF9900"/>
                </a:solidFill>
              </a:rPr>
              <a:t>Matrices</a:t>
            </a:r>
            <a:r>
              <a:rPr lang="es-ES" sz="2000" smtClean="0">
                <a:solidFill>
                  <a:srgbClr val="FF9900"/>
                </a:solidFill>
              </a:rPr>
              <a:t> </a:t>
            </a:r>
            <a:r>
              <a:rPr lang="es-ES" sz="2000" smtClean="0"/>
              <a:t>Es un sistema de Administración que le permite al usuario switchear cualquier señal de video del sistema al monitor que se desee.</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dirty="0">
                <a:solidFill>
                  <a:srgbClr val="FF9900"/>
                </a:solidFill>
              </a:rPr>
              <a:t>	</a:t>
            </a:r>
            <a:r>
              <a:rPr lang="es-MX" sz="4000" b="1" dirty="0" smtClean="0">
                <a:solidFill>
                  <a:srgbClr val="FF9900"/>
                </a:solidFill>
              </a:rPr>
              <a:t>Resumen de Funcionalidad de los DVR</a:t>
            </a:r>
            <a:endParaRPr lang="es-MX" sz="4000" b="1" dirty="0">
              <a:solidFill>
                <a:srgbClr val="FF9900"/>
              </a:solidFill>
            </a:endParaRPr>
          </a:p>
          <a:p>
            <a:pPr marL="990600" lvl="1" indent="-533400" algn="ctr" eaLnBrk="1" hangingPunct="1">
              <a:spcBef>
                <a:spcPct val="20000"/>
              </a:spcBef>
            </a:pPr>
            <a:endParaRPr lang="es-MX" sz="4000" b="1" dirty="0">
              <a:solidFill>
                <a:srgbClr val="FF9900"/>
              </a:solidFill>
            </a:endParaRPr>
          </a:p>
          <a:p>
            <a:pPr marL="990600" lvl="1" indent="-533400" algn="ctr" eaLnBrk="1" hangingPunct="1">
              <a:spcBef>
                <a:spcPct val="20000"/>
              </a:spcBef>
            </a:pPr>
            <a:r>
              <a:rPr lang="es-MX" sz="4000" b="1" dirty="0">
                <a:solidFill>
                  <a:srgbClr val="FF9900"/>
                </a:solidFill>
              </a:rPr>
              <a:t>	</a:t>
            </a:r>
            <a:endParaRPr lang="es-MX" sz="3200" dirty="0"/>
          </a:p>
          <a:p>
            <a:pPr marL="990600" lvl="1" indent="-533400" eaLnBrk="1" hangingPunct="1">
              <a:spcBef>
                <a:spcPct val="20000"/>
              </a:spcBef>
            </a:pPr>
            <a:endParaRPr lang="es-MX" sz="3600" dirty="0"/>
          </a:p>
          <a:p>
            <a:pPr marL="609600" indent="-609600" eaLnBrk="1" hangingPunct="1">
              <a:spcBef>
                <a:spcPct val="20000"/>
              </a:spcBef>
            </a:pPr>
            <a:endParaRPr lang="es-ES" sz="4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normAutofit fontScale="90000"/>
          </a:bodyPr>
          <a:lstStyle/>
          <a:p>
            <a:r>
              <a:rPr lang="es-ES_tradnl" sz="4400" dirty="0" smtClean="0"/>
              <a:t>Acciones que pueden ser desencadenadas por eventos</a:t>
            </a:r>
            <a:endParaRPr lang="es-ES" sz="4400" dirty="0"/>
          </a:p>
        </p:txBody>
      </p:sp>
      <p:sp>
        <p:nvSpPr>
          <p:cNvPr id="3" name="Content Placeholder 2"/>
          <p:cNvSpPr>
            <a:spLocks noGrp="1"/>
          </p:cNvSpPr>
          <p:nvPr>
            <p:ph idx="1"/>
          </p:nvPr>
        </p:nvSpPr>
        <p:spPr>
          <a:xfrm>
            <a:off x="457200" y="2316163"/>
            <a:ext cx="8229600" cy="4389437"/>
          </a:xfrm>
        </p:spPr>
        <p:txBody>
          <a:bodyPr/>
          <a:lstStyle/>
          <a:p>
            <a:r>
              <a:rPr lang="es-ES_tradnl" dirty="0" smtClean="0"/>
              <a:t>Grabación.</a:t>
            </a:r>
          </a:p>
          <a:p>
            <a:r>
              <a:rPr lang="es-ES_tradnl" dirty="0" smtClean="0"/>
              <a:t>Movimiento de la cámara PTZ</a:t>
            </a:r>
          </a:p>
          <a:p>
            <a:r>
              <a:rPr lang="es-ES_tradnl" dirty="0" smtClean="0"/>
              <a:t>Envío de email, con o sin captura de </a:t>
            </a:r>
            <a:r>
              <a:rPr lang="es-ES_tradnl" dirty="0" err="1" smtClean="0"/>
              <a:t>Snapshot</a:t>
            </a:r>
            <a:r>
              <a:rPr lang="es-ES_tradnl" dirty="0" smtClean="0"/>
              <a:t> o vídeo.</a:t>
            </a:r>
          </a:p>
          <a:p>
            <a:r>
              <a:rPr lang="es-ES_tradnl" dirty="0" smtClean="0"/>
              <a:t>Captura de </a:t>
            </a:r>
            <a:r>
              <a:rPr lang="es-ES_tradnl" dirty="0" err="1" smtClean="0"/>
              <a:t>Snapshot</a:t>
            </a:r>
            <a:endParaRPr lang="es-ES_tradnl" dirty="0" smtClean="0"/>
          </a:p>
          <a:p>
            <a:r>
              <a:rPr lang="es-ES_tradnl" dirty="0" smtClean="0"/>
              <a:t>Subida de vídeo por FTP</a:t>
            </a:r>
          </a:p>
          <a:p>
            <a:r>
              <a:rPr lang="es-ES_tradnl" dirty="0" smtClean="0"/>
              <a:t>Pitido del DVR</a:t>
            </a:r>
            <a:endParaRPr lang="es-ES" dirty="0" smtClean="0"/>
          </a:p>
          <a:p>
            <a:r>
              <a:rPr lang="es-ES_tradnl" dirty="0" smtClean="0"/>
              <a:t>Salida de alarma por relé</a:t>
            </a:r>
          </a:p>
          <a:p>
            <a:r>
              <a:rPr lang="es-ES_tradnl" dirty="0" smtClean="0"/>
              <a:t>Borrado o </a:t>
            </a:r>
            <a:r>
              <a:rPr lang="es-ES_tradnl" dirty="0" err="1" smtClean="0"/>
              <a:t>sobreescritura</a:t>
            </a:r>
            <a:r>
              <a:rPr lang="es-ES_tradnl" dirty="0" smtClean="0"/>
              <a:t> del disco duro</a:t>
            </a:r>
          </a:p>
          <a:p>
            <a:r>
              <a:rPr lang="es-ES_tradnl" dirty="0" smtClean="0"/>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sz="4400" dirty="0" smtClean="0"/>
              <a:t>Eventos que pueden desencadenar una acción</a:t>
            </a:r>
            <a:endParaRPr lang="es-ES" sz="4400" dirty="0"/>
          </a:p>
        </p:txBody>
      </p:sp>
      <p:sp>
        <p:nvSpPr>
          <p:cNvPr id="3" name="Content Placeholder 2"/>
          <p:cNvSpPr>
            <a:spLocks noGrp="1"/>
          </p:cNvSpPr>
          <p:nvPr>
            <p:ph idx="1"/>
          </p:nvPr>
        </p:nvSpPr>
        <p:spPr/>
        <p:txBody>
          <a:bodyPr>
            <a:normAutofit lnSpcReduction="10000"/>
          </a:bodyPr>
          <a:lstStyle/>
          <a:p>
            <a:r>
              <a:rPr lang="es-ES_tradnl" dirty="0" smtClean="0"/>
              <a:t>Detección de Movimiento</a:t>
            </a:r>
          </a:p>
          <a:p>
            <a:r>
              <a:rPr lang="es-ES_tradnl" dirty="0" smtClean="0"/>
              <a:t>Detección de deslumbramiento</a:t>
            </a:r>
          </a:p>
          <a:p>
            <a:r>
              <a:rPr lang="es-ES_tradnl" dirty="0" smtClean="0"/>
              <a:t>Detección de negros u obturación</a:t>
            </a:r>
          </a:p>
          <a:p>
            <a:r>
              <a:rPr lang="es-ES_tradnl" dirty="0" smtClean="0"/>
              <a:t>Pérdida de video</a:t>
            </a:r>
          </a:p>
          <a:p>
            <a:r>
              <a:rPr lang="es-ES_tradnl" dirty="0" smtClean="0"/>
              <a:t>Entrada de sensor</a:t>
            </a:r>
          </a:p>
          <a:p>
            <a:r>
              <a:rPr lang="es-ES_tradnl" dirty="0" smtClean="0"/>
              <a:t>Tiempo determinado</a:t>
            </a:r>
          </a:p>
          <a:p>
            <a:r>
              <a:rPr lang="es-ES_tradnl" dirty="0" smtClean="0"/>
              <a:t>Disco duro lleno</a:t>
            </a:r>
          </a:p>
          <a:p>
            <a:r>
              <a:rPr lang="es-ES_tradnl" dirty="0" smtClean="0"/>
              <a:t>Pérdida de contacto con disco duro</a:t>
            </a:r>
          </a:p>
          <a:p>
            <a:r>
              <a:rPr lang="es-ES_tradnl" dirty="0" smtClean="0"/>
              <a:t>Pérdida de conexión de red</a:t>
            </a:r>
          </a:p>
          <a:p>
            <a:r>
              <a:rPr lang="es-ES_tradnl" dirty="0" smtClean="0"/>
              <a:t>Conexión de administrador o usuarios, local o remota</a:t>
            </a:r>
            <a:endParaRPr lang="es-E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68312" y="3009264"/>
            <a:ext cx="3311588" cy="2808325"/>
          </a:xfrm>
          <a:custGeom>
            <a:avLst/>
            <a:gdLst>
              <a:gd name="connsiteX0" fmla="*/ 0 w 3311588"/>
              <a:gd name="connsiteY0" fmla="*/ 106426 h 2808325"/>
              <a:gd name="connsiteX1" fmla="*/ 106349 w 3311588"/>
              <a:gd name="connsiteY1" fmla="*/ 0 h 2808325"/>
              <a:gd name="connsiteX2" fmla="*/ 106349 w 3311588"/>
              <a:gd name="connsiteY2" fmla="*/ 0 h 2808325"/>
              <a:gd name="connsiteX3" fmla="*/ 106349 w 3311588"/>
              <a:gd name="connsiteY3" fmla="*/ 0 h 2808325"/>
              <a:gd name="connsiteX4" fmla="*/ 3205162 w 3311588"/>
              <a:gd name="connsiteY4" fmla="*/ 0 h 2808325"/>
              <a:gd name="connsiteX5" fmla="*/ 3205162 w 3311588"/>
              <a:gd name="connsiteY5" fmla="*/ 0 h 2808325"/>
              <a:gd name="connsiteX6" fmla="*/ 3311588 w 3311588"/>
              <a:gd name="connsiteY6" fmla="*/ 106426 h 2808325"/>
              <a:gd name="connsiteX7" fmla="*/ 3311588 w 3311588"/>
              <a:gd name="connsiteY7" fmla="*/ 106426 h 2808325"/>
              <a:gd name="connsiteX8" fmla="*/ 3311588 w 3311588"/>
              <a:gd name="connsiteY8" fmla="*/ 106426 h 2808325"/>
              <a:gd name="connsiteX9" fmla="*/ 3311588 w 3311588"/>
              <a:gd name="connsiteY9" fmla="*/ 2701975 h 2808325"/>
              <a:gd name="connsiteX10" fmla="*/ 3311588 w 3311588"/>
              <a:gd name="connsiteY10" fmla="*/ 2701975 h 2808325"/>
              <a:gd name="connsiteX11" fmla="*/ 3205162 w 3311588"/>
              <a:gd name="connsiteY11" fmla="*/ 2808325 h 2808325"/>
              <a:gd name="connsiteX12" fmla="*/ 3205162 w 3311588"/>
              <a:gd name="connsiteY12" fmla="*/ 2808325 h 2808325"/>
              <a:gd name="connsiteX13" fmla="*/ 3205162 w 3311588"/>
              <a:gd name="connsiteY13" fmla="*/ 2808325 h 2808325"/>
              <a:gd name="connsiteX14" fmla="*/ 106349 w 3311588"/>
              <a:gd name="connsiteY14" fmla="*/ 2808325 h 2808325"/>
              <a:gd name="connsiteX15" fmla="*/ 106349 w 3311588"/>
              <a:gd name="connsiteY15" fmla="*/ 2808325 h 2808325"/>
              <a:gd name="connsiteX16" fmla="*/ 0 w 3311588"/>
              <a:gd name="connsiteY16" fmla="*/ 2701975 h 2808325"/>
              <a:gd name="connsiteX17" fmla="*/ 0 w 3311588"/>
              <a:gd name="connsiteY17" fmla="*/ 2701975 h 2808325"/>
              <a:gd name="connsiteX18" fmla="*/ 0 w 3311588"/>
              <a:gd name="connsiteY18" fmla="*/ 106426 h 28083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311588" h="2808325">
                <a:moveTo>
                  <a:pt x="0" y="106426"/>
                </a:moveTo>
                <a:cubicBezTo>
                  <a:pt x="0" y="47625"/>
                  <a:pt x="47612" y="0"/>
                  <a:pt x="106349" y="0"/>
                </a:cubicBezTo>
                <a:cubicBezTo>
                  <a:pt x="106349" y="0"/>
                  <a:pt x="106349" y="0"/>
                  <a:pt x="106349" y="0"/>
                </a:cubicBezTo>
                <a:lnTo>
                  <a:pt x="106349" y="0"/>
                </a:lnTo>
                <a:lnTo>
                  <a:pt x="3205162" y="0"/>
                </a:lnTo>
                <a:lnTo>
                  <a:pt x="3205162" y="0"/>
                </a:lnTo>
                <a:cubicBezTo>
                  <a:pt x="3263963" y="0"/>
                  <a:pt x="3311588" y="47625"/>
                  <a:pt x="3311588" y="106426"/>
                </a:cubicBezTo>
                <a:cubicBezTo>
                  <a:pt x="3311588" y="106426"/>
                  <a:pt x="3311588" y="106426"/>
                  <a:pt x="3311588" y="106426"/>
                </a:cubicBezTo>
                <a:lnTo>
                  <a:pt x="3311588" y="106426"/>
                </a:lnTo>
                <a:lnTo>
                  <a:pt x="3311588" y="2701975"/>
                </a:lnTo>
                <a:lnTo>
                  <a:pt x="3311588" y="2701975"/>
                </a:lnTo>
                <a:cubicBezTo>
                  <a:pt x="3311588" y="2760713"/>
                  <a:pt x="3263963" y="2808325"/>
                  <a:pt x="3205162" y="2808325"/>
                </a:cubicBezTo>
                <a:cubicBezTo>
                  <a:pt x="3205162" y="2808325"/>
                  <a:pt x="3205162" y="2808325"/>
                  <a:pt x="3205162" y="2808325"/>
                </a:cubicBezTo>
                <a:lnTo>
                  <a:pt x="3205162" y="2808325"/>
                </a:lnTo>
                <a:lnTo>
                  <a:pt x="106349" y="2808325"/>
                </a:lnTo>
                <a:lnTo>
                  <a:pt x="106349" y="2808325"/>
                </a:lnTo>
                <a:cubicBezTo>
                  <a:pt x="47612" y="2808325"/>
                  <a:pt x="0" y="2760713"/>
                  <a:pt x="0" y="2701975"/>
                </a:cubicBezTo>
                <a:cubicBezTo>
                  <a:pt x="0" y="2701975"/>
                  <a:pt x="0" y="2701975"/>
                  <a:pt x="0" y="2701975"/>
                </a:cubicBezTo>
                <a:lnTo>
                  <a:pt x="0" y="10642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61962" y="3002914"/>
            <a:ext cx="3324288" cy="2821025"/>
          </a:xfrm>
          <a:custGeom>
            <a:avLst/>
            <a:gdLst>
              <a:gd name="connsiteX0" fmla="*/ 6350 w 3324288"/>
              <a:gd name="connsiteY0" fmla="*/ 112776 h 2821025"/>
              <a:gd name="connsiteX1" fmla="*/ 112699 w 3324288"/>
              <a:gd name="connsiteY1" fmla="*/ 6350 h 2821025"/>
              <a:gd name="connsiteX2" fmla="*/ 112699 w 3324288"/>
              <a:gd name="connsiteY2" fmla="*/ 6350 h 2821025"/>
              <a:gd name="connsiteX3" fmla="*/ 112699 w 3324288"/>
              <a:gd name="connsiteY3" fmla="*/ 6350 h 2821025"/>
              <a:gd name="connsiteX4" fmla="*/ 3211512 w 3324288"/>
              <a:gd name="connsiteY4" fmla="*/ 6350 h 2821025"/>
              <a:gd name="connsiteX5" fmla="*/ 3211512 w 3324288"/>
              <a:gd name="connsiteY5" fmla="*/ 6350 h 2821025"/>
              <a:gd name="connsiteX6" fmla="*/ 3317938 w 3324288"/>
              <a:gd name="connsiteY6" fmla="*/ 112776 h 2821025"/>
              <a:gd name="connsiteX7" fmla="*/ 3317938 w 3324288"/>
              <a:gd name="connsiteY7" fmla="*/ 112776 h 2821025"/>
              <a:gd name="connsiteX8" fmla="*/ 3317938 w 3324288"/>
              <a:gd name="connsiteY8" fmla="*/ 112776 h 2821025"/>
              <a:gd name="connsiteX9" fmla="*/ 3317938 w 3324288"/>
              <a:gd name="connsiteY9" fmla="*/ 2708325 h 2821025"/>
              <a:gd name="connsiteX10" fmla="*/ 3317938 w 3324288"/>
              <a:gd name="connsiteY10" fmla="*/ 2708325 h 2821025"/>
              <a:gd name="connsiteX11" fmla="*/ 3211512 w 3324288"/>
              <a:gd name="connsiteY11" fmla="*/ 2814675 h 2821025"/>
              <a:gd name="connsiteX12" fmla="*/ 3211512 w 3324288"/>
              <a:gd name="connsiteY12" fmla="*/ 2814675 h 2821025"/>
              <a:gd name="connsiteX13" fmla="*/ 3211512 w 3324288"/>
              <a:gd name="connsiteY13" fmla="*/ 2814675 h 2821025"/>
              <a:gd name="connsiteX14" fmla="*/ 112699 w 3324288"/>
              <a:gd name="connsiteY14" fmla="*/ 2814675 h 2821025"/>
              <a:gd name="connsiteX15" fmla="*/ 112699 w 3324288"/>
              <a:gd name="connsiteY15" fmla="*/ 2814675 h 2821025"/>
              <a:gd name="connsiteX16" fmla="*/ 6350 w 3324288"/>
              <a:gd name="connsiteY16" fmla="*/ 2708325 h 2821025"/>
              <a:gd name="connsiteX17" fmla="*/ 6350 w 3324288"/>
              <a:gd name="connsiteY17" fmla="*/ 2708325 h 2821025"/>
              <a:gd name="connsiteX18" fmla="*/ 6350 w 3324288"/>
              <a:gd name="connsiteY18" fmla="*/ 112776 h 28210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324288" h="2821025">
                <a:moveTo>
                  <a:pt x="6350" y="112776"/>
                </a:moveTo>
                <a:cubicBezTo>
                  <a:pt x="6350" y="53975"/>
                  <a:pt x="53962" y="6350"/>
                  <a:pt x="112699" y="6350"/>
                </a:cubicBezTo>
                <a:cubicBezTo>
                  <a:pt x="112699" y="6350"/>
                  <a:pt x="112699" y="6350"/>
                  <a:pt x="112699" y="6350"/>
                </a:cubicBezTo>
                <a:lnTo>
                  <a:pt x="112699" y="6350"/>
                </a:lnTo>
                <a:lnTo>
                  <a:pt x="3211512" y="6350"/>
                </a:lnTo>
                <a:lnTo>
                  <a:pt x="3211512" y="6350"/>
                </a:lnTo>
                <a:cubicBezTo>
                  <a:pt x="3270313" y="6350"/>
                  <a:pt x="3317938" y="53975"/>
                  <a:pt x="3317938" y="112776"/>
                </a:cubicBezTo>
                <a:cubicBezTo>
                  <a:pt x="3317938" y="112776"/>
                  <a:pt x="3317938" y="112776"/>
                  <a:pt x="3317938" y="112776"/>
                </a:cubicBezTo>
                <a:lnTo>
                  <a:pt x="3317938" y="112776"/>
                </a:lnTo>
                <a:lnTo>
                  <a:pt x="3317938" y="2708325"/>
                </a:lnTo>
                <a:lnTo>
                  <a:pt x="3317938" y="2708325"/>
                </a:lnTo>
                <a:cubicBezTo>
                  <a:pt x="3317938" y="2767063"/>
                  <a:pt x="3270313" y="2814675"/>
                  <a:pt x="3211512" y="2814675"/>
                </a:cubicBezTo>
                <a:cubicBezTo>
                  <a:pt x="3211512" y="2814675"/>
                  <a:pt x="3211512" y="2814675"/>
                  <a:pt x="3211512" y="2814675"/>
                </a:cubicBezTo>
                <a:lnTo>
                  <a:pt x="3211512" y="2814675"/>
                </a:lnTo>
                <a:lnTo>
                  <a:pt x="112699" y="2814675"/>
                </a:lnTo>
                <a:lnTo>
                  <a:pt x="112699" y="2814675"/>
                </a:lnTo>
                <a:cubicBezTo>
                  <a:pt x="53962" y="2814675"/>
                  <a:pt x="6350" y="2767063"/>
                  <a:pt x="6350" y="2708325"/>
                </a:cubicBezTo>
                <a:cubicBezTo>
                  <a:pt x="6350" y="2708325"/>
                  <a:pt x="6350" y="2708325"/>
                  <a:pt x="6350" y="2708325"/>
                </a:cubicBezTo>
                <a:lnTo>
                  <a:pt x="6350" y="112776"/>
                </a:lnTo>
              </a:path>
            </a:pathLst>
          </a:custGeom>
          <a:solidFill>
            <a:srgbClr val="000000">
              <a:alpha val="0"/>
            </a:srgbClr>
          </a:solidFill>
          <a:ln w="12700">
            <a:solidFill>
              <a:srgbClr val="96969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219700" y="2937129"/>
            <a:ext cx="3311525" cy="2952686"/>
          </a:xfrm>
          <a:custGeom>
            <a:avLst/>
            <a:gdLst>
              <a:gd name="connsiteX0" fmla="*/ 0 w 3311525"/>
              <a:gd name="connsiteY0" fmla="*/ 111760 h 2952686"/>
              <a:gd name="connsiteX1" fmla="*/ 111759 w 3311525"/>
              <a:gd name="connsiteY1" fmla="*/ 0 h 2952686"/>
              <a:gd name="connsiteX2" fmla="*/ 111759 w 3311525"/>
              <a:gd name="connsiteY2" fmla="*/ 0 h 2952686"/>
              <a:gd name="connsiteX3" fmla="*/ 111759 w 3311525"/>
              <a:gd name="connsiteY3" fmla="*/ 0 h 2952686"/>
              <a:gd name="connsiteX4" fmla="*/ 3199765 w 3311525"/>
              <a:gd name="connsiteY4" fmla="*/ 0 h 2952686"/>
              <a:gd name="connsiteX5" fmla="*/ 3199765 w 3311525"/>
              <a:gd name="connsiteY5" fmla="*/ 0 h 2952686"/>
              <a:gd name="connsiteX6" fmla="*/ 3311525 w 3311525"/>
              <a:gd name="connsiteY6" fmla="*/ 111760 h 2952686"/>
              <a:gd name="connsiteX7" fmla="*/ 3311525 w 3311525"/>
              <a:gd name="connsiteY7" fmla="*/ 111760 h 2952686"/>
              <a:gd name="connsiteX8" fmla="*/ 3311525 w 3311525"/>
              <a:gd name="connsiteY8" fmla="*/ 111760 h 2952686"/>
              <a:gd name="connsiteX9" fmla="*/ 3311525 w 3311525"/>
              <a:gd name="connsiteY9" fmla="*/ 2840875 h 2952686"/>
              <a:gd name="connsiteX10" fmla="*/ 3311525 w 3311525"/>
              <a:gd name="connsiteY10" fmla="*/ 2840875 h 2952686"/>
              <a:gd name="connsiteX11" fmla="*/ 3199765 w 3311525"/>
              <a:gd name="connsiteY11" fmla="*/ 2952686 h 2952686"/>
              <a:gd name="connsiteX12" fmla="*/ 3199765 w 3311525"/>
              <a:gd name="connsiteY12" fmla="*/ 2952686 h 2952686"/>
              <a:gd name="connsiteX13" fmla="*/ 3199765 w 3311525"/>
              <a:gd name="connsiteY13" fmla="*/ 2952686 h 2952686"/>
              <a:gd name="connsiteX14" fmla="*/ 111759 w 3311525"/>
              <a:gd name="connsiteY14" fmla="*/ 2952686 h 2952686"/>
              <a:gd name="connsiteX15" fmla="*/ 111759 w 3311525"/>
              <a:gd name="connsiteY15" fmla="*/ 2952686 h 2952686"/>
              <a:gd name="connsiteX16" fmla="*/ 0 w 3311525"/>
              <a:gd name="connsiteY16" fmla="*/ 2840875 h 2952686"/>
              <a:gd name="connsiteX17" fmla="*/ 0 w 3311525"/>
              <a:gd name="connsiteY17" fmla="*/ 2840875 h 2952686"/>
              <a:gd name="connsiteX18" fmla="*/ 0 w 3311525"/>
              <a:gd name="connsiteY18" fmla="*/ 111760 h 2952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311525" h="2952686">
                <a:moveTo>
                  <a:pt x="0" y="111760"/>
                </a:moveTo>
                <a:cubicBezTo>
                  <a:pt x="0" y="50038"/>
                  <a:pt x="50038" y="0"/>
                  <a:pt x="111759" y="0"/>
                </a:cubicBezTo>
                <a:cubicBezTo>
                  <a:pt x="111759" y="0"/>
                  <a:pt x="111759" y="0"/>
                  <a:pt x="111759" y="0"/>
                </a:cubicBezTo>
                <a:lnTo>
                  <a:pt x="111759" y="0"/>
                </a:lnTo>
                <a:lnTo>
                  <a:pt x="3199765" y="0"/>
                </a:lnTo>
                <a:lnTo>
                  <a:pt x="3199765" y="0"/>
                </a:lnTo>
                <a:cubicBezTo>
                  <a:pt x="3261486" y="0"/>
                  <a:pt x="3311525" y="50038"/>
                  <a:pt x="3311525" y="111760"/>
                </a:cubicBezTo>
                <a:cubicBezTo>
                  <a:pt x="3311525" y="111760"/>
                  <a:pt x="3311525" y="111760"/>
                  <a:pt x="3311525" y="111760"/>
                </a:cubicBezTo>
                <a:lnTo>
                  <a:pt x="3311525" y="111760"/>
                </a:lnTo>
                <a:lnTo>
                  <a:pt x="3311525" y="2840875"/>
                </a:lnTo>
                <a:lnTo>
                  <a:pt x="3311525" y="2840875"/>
                </a:lnTo>
                <a:cubicBezTo>
                  <a:pt x="3311525" y="2902623"/>
                  <a:pt x="3261486" y="2952686"/>
                  <a:pt x="3199765" y="2952686"/>
                </a:cubicBezTo>
                <a:cubicBezTo>
                  <a:pt x="3199765" y="2952686"/>
                  <a:pt x="3199765" y="2952686"/>
                  <a:pt x="3199765" y="2952686"/>
                </a:cubicBezTo>
                <a:lnTo>
                  <a:pt x="3199765" y="2952686"/>
                </a:lnTo>
                <a:lnTo>
                  <a:pt x="111759" y="2952686"/>
                </a:lnTo>
                <a:lnTo>
                  <a:pt x="111759" y="2952686"/>
                </a:lnTo>
                <a:cubicBezTo>
                  <a:pt x="50038" y="2952686"/>
                  <a:pt x="0" y="2902623"/>
                  <a:pt x="0" y="2840875"/>
                </a:cubicBezTo>
                <a:cubicBezTo>
                  <a:pt x="0" y="2840875"/>
                  <a:pt x="0" y="2840875"/>
                  <a:pt x="0" y="2840875"/>
                </a:cubicBezTo>
                <a:lnTo>
                  <a:pt x="0" y="11176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213350" y="2930779"/>
            <a:ext cx="3324225" cy="2965386"/>
          </a:xfrm>
          <a:custGeom>
            <a:avLst/>
            <a:gdLst>
              <a:gd name="connsiteX0" fmla="*/ 6350 w 3324225"/>
              <a:gd name="connsiteY0" fmla="*/ 118110 h 2965386"/>
              <a:gd name="connsiteX1" fmla="*/ 118109 w 3324225"/>
              <a:gd name="connsiteY1" fmla="*/ 6350 h 2965386"/>
              <a:gd name="connsiteX2" fmla="*/ 118109 w 3324225"/>
              <a:gd name="connsiteY2" fmla="*/ 6350 h 2965386"/>
              <a:gd name="connsiteX3" fmla="*/ 118109 w 3324225"/>
              <a:gd name="connsiteY3" fmla="*/ 6350 h 2965386"/>
              <a:gd name="connsiteX4" fmla="*/ 3206115 w 3324225"/>
              <a:gd name="connsiteY4" fmla="*/ 6350 h 2965386"/>
              <a:gd name="connsiteX5" fmla="*/ 3206115 w 3324225"/>
              <a:gd name="connsiteY5" fmla="*/ 6350 h 2965386"/>
              <a:gd name="connsiteX6" fmla="*/ 3317875 w 3324225"/>
              <a:gd name="connsiteY6" fmla="*/ 118110 h 2965386"/>
              <a:gd name="connsiteX7" fmla="*/ 3317875 w 3324225"/>
              <a:gd name="connsiteY7" fmla="*/ 118110 h 2965386"/>
              <a:gd name="connsiteX8" fmla="*/ 3317875 w 3324225"/>
              <a:gd name="connsiteY8" fmla="*/ 118110 h 2965386"/>
              <a:gd name="connsiteX9" fmla="*/ 3317875 w 3324225"/>
              <a:gd name="connsiteY9" fmla="*/ 2847225 h 2965386"/>
              <a:gd name="connsiteX10" fmla="*/ 3317875 w 3324225"/>
              <a:gd name="connsiteY10" fmla="*/ 2847225 h 2965386"/>
              <a:gd name="connsiteX11" fmla="*/ 3206115 w 3324225"/>
              <a:gd name="connsiteY11" fmla="*/ 2959036 h 2965386"/>
              <a:gd name="connsiteX12" fmla="*/ 3206115 w 3324225"/>
              <a:gd name="connsiteY12" fmla="*/ 2959036 h 2965386"/>
              <a:gd name="connsiteX13" fmla="*/ 3206115 w 3324225"/>
              <a:gd name="connsiteY13" fmla="*/ 2959036 h 2965386"/>
              <a:gd name="connsiteX14" fmla="*/ 118109 w 3324225"/>
              <a:gd name="connsiteY14" fmla="*/ 2959036 h 2965386"/>
              <a:gd name="connsiteX15" fmla="*/ 118109 w 3324225"/>
              <a:gd name="connsiteY15" fmla="*/ 2959036 h 2965386"/>
              <a:gd name="connsiteX16" fmla="*/ 6350 w 3324225"/>
              <a:gd name="connsiteY16" fmla="*/ 2847225 h 2965386"/>
              <a:gd name="connsiteX17" fmla="*/ 6350 w 3324225"/>
              <a:gd name="connsiteY17" fmla="*/ 2847225 h 2965386"/>
              <a:gd name="connsiteX18" fmla="*/ 6350 w 3324225"/>
              <a:gd name="connsiteY18" fmla="*/ 118110 h 29653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324225" h="2965386">
                <a:moveTo>
                  <a:pt x="6350" y="118110"/>
                </a:moveTo>
                <a:cubicBezTo>
                  <a:pt x="6350" y="56388"/>
                  <a:pt x="56388" y="6350"/>
                  <a:pt x="118109" y="6350"/>
                </a:cubicBezTo>
                <a:cubicBezTo>
                  <a:pt x="118109" y="6350"/>
                  <a:pt x="118109" y="6350"/>
                  <a:pt x="118109" y="6350"/>
                </a:cubicBezTo>
                <a:lnTo>
                  <a:pt x="118109" y="6350"/>
                </a:lnTo>
                <a:lnTo>
                  <a:pt x="3206115" y="6350"/>
                </a:lnTo>
                <a:lnTo>
                  <a:pt x="3206115" y="6350"/>
                </a:lnTo>
                <a:cubicBezTo>
                  <a:pt x="3267836" y="6350"/>
                  <a:pt x="3317875" y="56388"/>
                  <a:pt x="3317875" y="118110"/>
                </a:cubicBezTo>
                <a:cubicBezTo>
                  <a:pt x="3317875" y="118110"/>
                  <a:pt x="3317875" y="118110"/>
                  <a:pt x="3317875" y="118110"/>
                </a:cubicBezTo>
                <a:lnTo>
                  <a:pt x="3317875" y="118110"/>
                </a:lnTo>
                <a:lnTo>
                  <a:pt x="3317875" y="2847225"/>
                </a:lnTo>
                <a:lnTo>
                  <a:pt x="3317875" y="2847225"/>
                </a:lnTo>
                <a:cubicBezTo>
                  <a:pt x="3317875" y="2908973"/>
                  <a:pt x="3267836" y="2959036"/>
                  <a:pt x="3206115" y="2959036"/>
                </a:cubicBezTo>
                <a:cubicBezTo>
                  <a:pt x="3206115" y="2959036"/>
                  <a:pt x="3206115" y="2959036"/>
                  <a:pt x="3206115" y="2959036"/>
                </a:cubicBezTo>
                <a:lnTo>
                  <a:pt x="3206115" y="2959036"/>
                </a:lnTo>
                <a:lnTo>
                  <a:pt x="118109" y="2959036"/>
                </a:lnTo>
                <a:lnTo>
                  <a:pt x="118109" y="2959036"/>
                </a:lnTo>
                <a:cubicBezTo>
                  <a:pt x="56388" y="2959036"/>
                  <a:pt x="6350" y="2908973"/>
                  <a:pt x="6350" y="2847225"/>
                </a:cubicBezTo>
                <a:cubicBezTo>
                  <a:pt x="6350" y="2847225"/>
                  <a:pt x="6350" y="2847225"/>
                  <a:pt x="6350" y="2847225"/>
                </a:cubicBezTo>
                <a:lnTo>
                  <a:pt x="6350" y="118110"/>
                </a:lnTo>
              </a:path>
            </a:pathLst>
          </a:custGeom>
          <a:solidFill>
            <a:srgbClr val="000000">
              <a:alpha val="0"/>
            </a:srgbClr>
          </a:solidFill>
          <a:ln w="12700">
            <a:solidFill>
              <a:srgbClr val="96969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307266" y="2989770"/>
            <a:ext cx="3238500" cy="2433574"/>
          </a:xfrm>
          <a:custGeom>
            <a:avLst/>
            <a:gdLst>
              <a:gd name="connsiteX0" fmla="*/ 14287 w 3238500"/>
              <a:gd name="connsiteY0" fmla="*/ 2419286 h 2433574"/>
              <a:gd name="connsiteX1" fmla="*/ 3224212 w 3238500"/>
              <a:gd name="connsiteY1" fmla="*/ 2419286 h 2433574"/>
              <a:gd name="connsiteX2" fmla="*/ 3224212 w 3238500"/>
              <a:gd name="connsiteY2" fmla="*/ 14287 h 2433574"/>
              <a:gd name="connsiteX3" fmla="*/ 14287 w 3238500"/>
              <a:gd name="connsiteY3" fmla="*/ 14287 h 2433574"/>
              <a:gd name="connsiteX4" fmla="*/ 14287 w 3238500"/>
              <a:gd name="connsiteY4" fmla="*/ 2419286 h 24335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38500" h="2433574">
                <a:moveTo>
                  <a:pt x="14287" y="2419286"/>
                </a:moveTo>
                <a:lnTo>
                  <a:pt x="3224212" y="2419286"/>
                </a:lnTo>
                <a:lnTo>
                  <a:pt x="3224212" y="14287"/>
                </a:lnTo>
                <a:lnTo>
                  <a:pt x="14287" y="14287"/>
                </a:lnTo>
                <a:lnTo>
                  <a:pt x="14287" y="2419286"/>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381000" y="673100"/>
            <a:ext cx="304800" cy="292100"/>
          </a:xfrm>
          <a:prstGeom prst="rect">
            <a:avLst/>
          </a:prstGeom>
          <a:noFill/>
        </p:spPr>
      </p:pic>
      <p:pic>
        <p:nvPicPr>
          <p:cNvPr id="9" name="Picture 3"/>
          <p:cNvPicPr>
            <a:picLocks noChangeAspect="1" noChangeArrowheads="1"/>
          </p:cNvPicPr>
          <p:nvPr/>
        </p:nvPicPr>
        <p:blipFill>
          <a:blip r:embed="rId3" cstate="print"/>
          <a:srcRect/>
          <a:stretch>
            <a:fillRect/>
          </a:stretch>
        </p:blipFill>
        <p:spPr bwMode="auto">
          <a:xfrm>
            <a:off x="469900" y="2946400"/>
            <a:ext cx="8102600" cy="2984500"/>
          </a:xfrm>
          <a:prstGeom prst="rect">
            <a:avLst/>
          </a:prstGeom>
          <a:noFill/>
        </p:spPr>
      </p:pic>
      <p:sp>
        <p:nvSpPr>
          <p:cNvPr id="2" name="TextBox 1"/>
          <p:cNvSpPr txBox="1"/>
          <p:nvPr/>
        </p:nvSpPr>
        <p:spPr>
          <a:xfrm>
            <a:off x="673100" y="736600"/>
            <a:ext cx="7340600" cy="1701800"/>
          </a:xfrm>
          <a:prstGeom prst="rect">
            <a:avLst/>
          </a:prstGeom>
          <a:noFill/>
        </p:spPr>
        <p:txBody>
          <a:bodyPr wrap="none" lIns="0" tIns="0" rIns="0" rtlCol="0">
            <a:spAutoFit/>
          </a:bodyPr>
          <a:lstStyle/>
          <a:p>
            <a:pPr>
              <a:lnSpc>
                <a:spcPts val="2400"/>
              </a:lnSpc>
              <a:tabLst>
                <a:tab pos="1066800" algn="l"/>
              </a:tabLst>
            </a:pPr>
            <a:r>
              <a:rPr lang="en-US" altLang="zh-CN" dirty="0" smtClean="0"/>
              <a:t>	</a:t>
            </a:r>
            <a:r>
              <a:rPr lang="en-US" altLang="zh-CN" sz="2400" dirty="0" smtClean="0">
                <a:solidFill>
                  <a:srgbClr val="000000"/>
                </a:solidFill>
                <a:latin typeface="Calibri" pitchFamily="18" charset="0"/>
                <a:cs typeface="Calibri" pitchFamily="18" charset="0"/>
              </a:rPr>
              <a:t>Grabación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&amp;</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Monitoreo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Remoto</a:t>
            </a:r>
          </a:p>
          <a:p>
            <a:pPr>
              <a:lnSpc>
                <a:spcPts val="1000"/>
              </a:lnSpc>
            </a:pPr>
            <a:endParaRPr lang="en-US" altLang="zh-CN" dirty="0" smtClean="0"/>
          </a:p>
          <a:p>
            <a:pPr>
              <a:lnSpc>
                <a:spcPts val="2800"/>
              </a:lnSpc>
              <a:tabLst>
                <a:tab pos="1066800" algn="l"/>
              </a:tabLst>
            </a:pPr>
            <a:r>
              <a:rPr lang="en-US" altLang="zh-CN" sz="2004" dirty="0" smtClean="0">
                <a:solidFill>
                  <a:srgbClr val="000000"/>
                </a:solidFill>
                <a:latin typeface="Calibri" pitchFamily="18" charset="0"/>
                <a:cs typeface="Calibri" pitchFamily="18" charset="0"/>
              </a:rPr>
              <a:t>Algunos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DVR`s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vienen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Construidos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sobre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Web</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Server,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lo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que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permite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el</a:t>
            </a:r>
          </a:p>
          <a:p>
            <a:pPr>
              <a:lnSpc>
                <a:spcPts val="2400"/>
              </a:lnSpc>
              <a:tabLst>
                <a:tab pos="1066800" algn="l"/>
              </a:tabLst>
            </a:pPr>
            <a:r>
              <a:rPr lang="en-US" altLang="zh-CN" sz="2004" dirty="0" smtClean="0">
                <a:solidFill>
                  <a:srgbClr val="000000"/>
                </a:solidFill>
                <a:latin typeface="Calibri" pitchFamily="18" charset="0"/>
                <a:cs typeface="Calibri" pitchFamily="18" charset="0"/>
              </a:rPr>
              <a:t>Monitoreo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remoto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sobre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Internet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través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uso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explorador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p>
          <a:p>
            <a:pPr>
              <a:lnSpc>
                <a:spcPts val="2400"/>
              </a:lnSpc>
              <a:tabLst>
                <a:tab pos="1066800" algn="l"/>
              </a:tabLst>
            </a:pPr>
            <a:r>
              <a:rPr lang="en-US" altLang="zh-CN" sz="2004" dirty="0" smtClean="0">
                <a:solidFill>
                  <a:srgbClr val="000000"/>
                </a:solidFill>
                <a:latin typeface="Calibri" pitchFamily="18" charset="0"/>
                <a:cs typeface="Calibri" pitchFamily="18" charset="0"/>
              </a:rPr>
              <a:t>internet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tal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como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INTERNET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EXPLORER.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Otros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requieren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software</a:t>
            </a:r>
          </a:p>
          <a:p>
            <a:pPr>
              <a:lnSpc>
                <a:spcPts val="2400"/>
              </a:lnSpc>
              <a:tabLst>
                <a:tab pos="1066800" algn="l"/>
              </a:tabLst>
            </a:pPr>
            <a:r>
              <a:rPr lang="en-US" altLang="zh-CN" sz="2006" dirty="0" smtClean="0">
                <a:solidFill>
                  <a:srgbClr val="000000"/>
                </a:solidFill>
                <a:latin typeface="Calibri" pitchFamily="18" charset="0"/>
                <a:cs typeface="Calibri" pitchFamily="18" charset="0"/>
              </a:rPr>
              <a:t>propietario,</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para</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lograr</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la</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conexión</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remota</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de</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video</a:t>
            </a:r>
          </a:p>
        </p:txBody>
      </p:sp>
      <p:sp>
        <p:nvSpPr>
          <p:cNvPr id="10" name="TextBox 1"/>
          <p:cNvSpPr txBox="1"/>
          <p:nvPr/>
        </p:nvSpPr>
        <p:spPr>
          <a:xfrm>
            <a:off x="5549900" y="5524500"/>
            <a:ext cx="2374900" cy="228600"/>
          </a:xfrm>
          <a:prstGeom prst="rect">
            <a:avLst/>
          </a:prstGeom>
          <a:noFill/>
        </p:spPr>
        <p:txBody>
          <a:bodyPr wrap="none" lIns="0" tIns="0" rIns="0" rtlCol="0">
            <a:spAutoFit/>
          </a:bodyPr>
          <a:lstStyle/>
          <a:p>
            <a:pPr>
              <a:lnSpc>
                <a:spcPts val="1800"/>
              </a:lnSpc>
              <a:tabLst/>
            </a:pPr>
            <a:r>
              <a:rPr lang="en-US" altLang="zh-CN" sz="1800" b="1" dirty="0" smtClean="0">
                <a:solidFill>
                  <a:srgbClr val="000000"/>
                </a:solidFill>
                <a:latin typeface="Calibri" pitchFamily="18" charset="0"/>
                <a:cs typeface="Calibri" pitchFamily="18" charset="0"/>
              </a:rPr>
              <a:t>SOFTWARE</a:t>
            </a:r>
            <a:r>
              <a:rPr lang="en-US" altLang="zh-CN" sz="1800" dirty="0" smtClean="0">
                <a:latin typeface="Times New Roman" pitchFamily="18" charset="0"/>
                <a:cs typeface="Times New Roman" pitchFamily="18" charset="0"/>
              </a:rPr>
              <a:t> </a:t>
            </a:r>
            <a:r>
              <a:rPr lang="en-US" altLang="zh-CN" sz="1800" b="1" dirty="0" smtClean="0">
                <a:solidFill>
                  <a:srgbClr val="000000"/>
                </a:solidFill>
                <a:latin typeface="Calibri" pitchFamily="18" charset="0"/>
                <a:cs typeface="Calibri" pitchFamily="18" charset="0"/>
              </a:rPr>
              <a:t>PROPIETARIO</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2425700" y="546100"/>
            <a:ext cx="330200" cy="330200"/>
          </a:xfrm>
          <a:prstGeom prst="rect">
            <a:avLst/>
          </a:prstGeom>
          <a:noFill/>
        </p:spPr>
      </p:pic>
      <p:sp>
        <p:nvSpPr>
          <p:cNvPr id="2" name="TextBox 1"/>
          <p:cNvSpPr txBox="1"/>
          <p:nvPr/>
        </p:nvSpPr>
        <p:spPr>
          <a:xfrm>
            <a:off x="2882900" y="495300"/>
            <a:ext cx="2692400" cy="431800"/>
          </a:xfrm>
          <a:prstGeom prst="rect">
            <a:avLst/>
          </a:prstGeom>
          <a:noFill/>
        </p:spPr>
        <p:txBody>
          <a:bodyPr wrap="none" lIns="0" tIns="0" rIns="0" rtlCol="0">
            <a:spAutoFit/>
          </a:bodyPr>
          <a:lstStyle/>
          <a:p>
            <a:pPr>
              <a:lnSpc>
                <a:spcPts val="3400"/>
              </a:lnSpc>
              <a:tabLst/>
            </a:pPr>
            <a:r>
              <a:rPr lang="en-US" altLang="zh-CN" sz="3000" b="1" dirty="0" smtClean="0">
                <a:solidFill>
                  <a:srgbClr val="000000"/>
                </a:solidFill>
                <a:latin typeface="Trebuchet MS" pitchFamily="18" charset="0"/>
                <a:cs typeface="Trebuchet MS" pitchFamily="18" charset="0"/>
              </a:rPr>
              <a:t>Acceso</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Remoto</a:t>
            </a:r>
          </a:p>
        </p:txBody>
      </p:sp>
      <p:sp>
        <p:nvSpPr>
          <p:cNvPr id="3" name="TextBox 1"/>
          <p:cNvSpPr txBox="1"/>
          <p:nvPr/>
        </p:nvSpPr>
        <p:spPr>
          <a:xfrm>
            <a:off x="698500" y="1320800"/>
            <a:ext cx="6337300" cy="863600"/>
          </a:xfrm>
          <a:prstGeom prst="rect">
            <a:avLst/>
          </a:prstGeom>
          <a:noFill/>
        </p:spPr>
        <p:txBody>
          <a:bodyPr wrap="none" lIns="0" tIns="0" rIns="0" rtlCol="0">
            <a:spAutoFit/>
          </a:bodyPr>
          <a:lstStyle/>
          <a:p>
            <a:pPr>
              <a:lnSpc>
                <a:spcPts val="2000"/>
              </a:lnSpc>
              <a:tabLst>
                <a:tab pos="457200" algn="l"/>
              </a:tabLst>
            </a:pPr>
            <a:r>
              <a:rPr lang="en-US" altLang="zh-CN" sz="2004" dirty="0" smtClean="0">
                <a:solidFill>
                  <a:srgbClr val="000000"/>
                </a:solidFill>
                <a:latin typeface="Calibri" pitchFamily="18" charset="0"/>
                <a:cs typeface="Calibri" pitchFamily="18" charset="0"/>
              </a:rPr>
              <a:t>¿Que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tareas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pueden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ser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ejecutadas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remotamente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su</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DVR?</a:t>
            </a:r>
          </a:p>
          <a:p>
            <a:pPr>
              <a:lnSpc>
                <a:spcPts val="2400"/>
              </a:lnSpc>
              <a:tabLst>
                <a:tab pos="457200" algn="l"/>
              </a:tabLst>
            </a:pPr>
            <a:r>
              <a:rPr lang="en-US" altLang="zh-CN" dirty="0" smtClean="0"/>
              <a:t>	</a:t>
            </a:r>
            <a:r>
              <a:rPr lang="en-US" altLang="zh-CN" sz="2004" dirty="0" smtClean="0">
                <a:solidFill>
                  <a:srgbClr val="000000"/>
                </a:solidFill>
                <a:latin typeface="Calibri" pitchFamily="18" charset="0"/>
                <a:cs typeface="Calibri" pitchFamily="18" charset="0"/>
              </a:rPr>
              <a:t>•Monitoreo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vivo,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reproducción,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búsqueda,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download</a:t>
            </a:r>
          </a:p>
          <a:p>
            <a:pPr>
              <a:lnSpc>
                <a:spcPts val="2400"/>
              </a:lnSpc>
              <a:tabLst>
                <a:tab pos="457200" algn="l"/>
              </a:tabLst>
            </a:pPr>
            <a:r>
              <a:rPr lang="en-US" altLang="zh-CN" dirty="0" smtClean="0"/>
              <a:t>	</a:t>
            </a:r>
            <a:r>
              <a:rPr lang="en-US" altLang="zh-CN" sz="2006" dirty="0" smtClean="0">
                <a:solidFill>
                  <a:srgbClr val="000000"/>
                </a:solidFill>
                <a:latin typeface="Calibri" pitchFamily="18" charset="0"/>
                <a:cs typeface="Calibri" pitchFamily="18" charset="0"/>
              </a:rPr>
              <a:t>•Puede</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bajar</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“Fragmentos”</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de</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evidencia</a:t>
            </a:r>
          </a:p>
        </p:txBody>
      </p:sp>
      <p:sp>
        <p:nvSpPr>
          <p:cNvPr id="5" name="TextBox 1"/>
          <p:cNvSpPr txBox="1"/>
          <p:nvPr/>
        </p:nvSpPr>
        <p:spPr>
          <a:xfrm>
            <a:off x="1155700" y="2222500"/>
            <a:ext cx="5295900" cy="558800"/>
          </a:xfrm>
          <a:prstGeom prst="rect">
            <a:avLst/>
          </a:prstGeom>
          <a:noFill/>
        </p:spPr>
        <p:txBody>
          <a:bodyPr wrap="none" lIns="0" tIns="0" rIns="0" rtlCol="0">
            <a:spAutoFit/>
          </a:bodyPr>
          <a:lstStyle/>
          <a:p>
            <a:pPr>
              <a:lnSpc>
                <a:spcPts val="2000"/>
              </a:lnSpc>
              <a:tabLst/>
            </a:pPr>
            <a:r>
              <a:rPr lang="en-US" altLang="zh-CN" sz="2004" dirty="0" smtClean="0">
                <a:solidFill>
                  <a:srgbClr val="000000"/>
                </a:solidFill>
                <a:latin typeface="Calibri" pitchFamily="18" charset="0"/>
                <a:cs typeface="Calibri" pitchFamily="18" charset="0"/>
              </a:rPr>
              <a:t>•Esta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unidad</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puede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controlar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Domos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remotamente</a:t>
            </a:r>
          </a:p>
          <a:p>
            <a:pPr>
              <a:lnSpc>
                <a:spcPts val="2400"/>
              </a:lnSpc>
              <a:tabLst/>
            </a:pPr>
            <a:r>
              <a:rPr lang="en-US" altLang="zh-CN" sz="2004" dirty="0" smtClean="0">
                <a:solidFill>
                  <a:srgbClr val="000000"/>
                </a:solidFill>
                <a:latin typeface="Calibri" pitchFamily="18" charset="0"/>
                <a:cs typeface="Calibri" pitchFamily="18" charset="0"/>
              </a:rPr>
              <a:t>•Puede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Programar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las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características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su</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DVR</a:t>
            </a:r>
          </a:p>
        </p:txBody>
      </p:sp>
      <p:sp>
        <p:nvSpPr>
          <p:cNvPr id="7" name="TextBox 1"/>
          <p:cNvSpPr txBox="1"/>
          <p:nvPr/>
        </p:nvSpPr>
        <p:spPr>
          <a:xfrm>
            <a:off x="698500" y="3733800"/>
            <a:ext cx="4703019" cy="302647"/>
          </a:xfrm>
          <a:prstGeom prst="rect">
            <a:avLst/>
          </a:prstGeom>
          <a:noFill/>
        </p:spPr>
        <p:txBody>
          <a:bodyPr wrap="none" lIns="0" tIns="0" rIns="0" rtlCol="0">
            <a:spAutoFit/>
          </a:bodyPr>
          <a:lstStyle/>
          <a:p>
            <a:pPr>
              <a:lnSpc>
                <a:spcPts val="2000"/>
              </a:lnSpc>
              <a:tabLst/>
            </a:pPr>
            <a:r>
              <a:rPr lang="en-US" altLang="zh-CN" sz="2004" dirty="0" err="1" smtClean="0">
                <a:solidFill>
                  <a:srgbClr val="000000"/>
                </a:solidFill>
                <a:latin typeface="Calibri" pitchFamily="18" charset="0"/>
                <a:cs typeface="Calibri" pitchFamily="18" charset="0"/>
              </a:rPr>
              <a:t>Qué</a:t>
            </a:r>
            <a:r>
              <a:rPr lang="en-US" altLang="zh-CN" sz="2004" dirty="0" smtClean="0">
                <a:solidFill>
                  <a:srgbClr val="000000"/>
                </a:solidFill>
                <a:latin typeface="Calibri" pitchFamily="18" charset="0"/>
                <a:cs typeface="Calibri" pitchFamily="18" charset="0"/>
              </a:rPr>
              <a:t> </a:t>
            </a:r>
            <a:r>
              <a:rPr lang="en-US" altLang="zh-CN" sz="2004" dirty="0" err="1" smtClean="0">
                <a:solidFill>
                  <a:srgbClr val="000000"/>
                </a:solidFill>
                <a:latin typeface="Calibri" pitchFamily="18" charset="0"/>
                <a:cs typeface="Calibri" pitchFamily="18" charset="0"/>
              </a:rPr>
              <a:t>protocolo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comunicación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puede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usar?</a:t>
            </a:r>
          </a:p>
        </p:txBody>
      </p:sp>
      <p:sp>
        <p:nvSpPr>
          <p:cNvPr id="8" name="TextBox 1"/>
          <p:cNvSpPr txBox="1"/>
          <p:nvPr/>
        </p:nvSpPr>
        <p:spPr>
          <a:xfrm>
            <a:off x="1155700" y="4038600"/>
            <a:ext cx="508000" cy="254000"/>
          </a:xfrm>
          <a:prstGeom prst="rect">
            <a:avLst/>
          </a:prstGeom>
          <a:noFill/>
        </p:spPr>
        <p:txBody>
          <a:bodyPr wrap="none" lIns="0" tIns="0" rIns="0" rtlCol="0">
            <a:spAutoFit/>
          </a:bodyPr>
          <a:lstStyle/>
          <a:p>
            <a:pPr>
              <a:lnSpc>
                <a:spcPts val="2000"/>
              </a:lnSpc>
              <a:tabLst/>
            </a:pPr>
            <a:r>
              <a:rPr lang="en-US" altLang="zh-CN" sz="2004" dirty="0" smtClean="0">
                <a:solidFill>
                  <a:srgbClr val="000000"/>
                </a:solidFill>
                <a:latin typeface="Calibri" pitchFamily="18" charset="0"/>
                <a:cs typeface="Calibri" pitchFamily="18" charset="0"/>
              </a:rPr>
              <a:t>•TCP</a:t>
            </a:r>
          </a:p>
        </p:txBody>
      </p:sp>
      <p:sp>
        <p:nvSpPr>
          <p:cNvPr id="9" name="TextBox 1"/>
          <p:cNvSpPr txBox="1"/>
          <p:nvPr/>
        </p:nvSpPr>
        <p:spPr>
          <a:xfrm>
            <a:off x="1155700" y="4343400"/>
            <a:ext cx="571500" cy="254000"/>
          </a:xfrm>
          <a:prstGeom prst="rect">
            <a:avLst/>
          </a:prstGeom>
          <a:noFill/>
        </p:spPr>
        <p:txBody>
          <a:bodyPr wrap="none" lIns="0" tIns="0" rIns="0" rtlCol="0">
            <a:spAutoFit/>
          </a:bodyPr>
          <a:lstStyle/>
          <a:p>
            <a:pPr>
              <a:lnSpc>
                <a:spcPts val="2000"/>
              </a:lnSpc>
              <a:tabLst/>
            </a:pPr>
            <a:r>
              <a:rPr lang="en-US" altLang="zh-CN" sz="2004" dirty="0" smtClean="0">
                <a:solidFill>
                  <a:srgbClr val="000000"/>
                </a:solidFill>
                <a:latin typeface="Calibri" pitchFamily="18" charset="0"/>
                <a:cs typeface="Calibri" pitchFamily="18" charset="0"/>
              </a:rPr>
              <a:t>•UDP</a:t>
            </a:r>
          </a:p>
        </p:txBody>
      </p:sp>
      <p:sp>
        <p:nvSpPr>
          <p:cNvPr id="10" name="TextBox 1"/>
          <p:cNvSpPr txBox="1"/>
          <p:nvPr/>
        </p:nvSpPr>
        <p:spPr>
          <a:xfrm>
            <a:off x="698500" y="4965700"/>
            <a:ext cx="6603283" cy="610424"/>
          </a:xfrm>
          <a:prstGeom prst="rect">
            <a:avLst/>
          </a:prstGeom>
          <a:noFill/>
        </p:spPr>
        <p:txBody>
          <a:bodyPr wrap="none" lIns="0" tIns="0" rIns="0" rtlCol="0">
            <a:spAutoFit/>
          </a:bodyPr>
          <a:lstStyle/>
          <a:p>
            <a:pPr>
              <a:lnSpc>
                <a:spcPts val="2000"/>
              </a:lnSpc>
              <a:tabLst/>
            </a:pPr>
            <a:r>
              <a:rPr lang="en-US" altLang="zh-CN" sz="2004" dirty="0" err="1" smtClean="0">
                <a:solidFill>
                  <a:srgbClr val="000000"/>
                </a:solidFill>
                <a:latin typeface="Calibri" pitchFamily="18" charset="0"/>
                <a:cs typeface="Calibri" pitchFamily="18" charset="0"/>
              </a:rPr>
              <a:t>Algunos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DVRs</a:t>
            </a:r>
            <a:r>
              <a:rPr lang="en-US" altLang="zh-CN" sz="2004" dirty="0" smtClean="0">
                <a:latin typeface="Times New Roman" pitchFamily="18" charset="0"/>
                <a:cs typeface="Times New Roman" pitchFamily="18" charset="0"/>
              </a:rPr>
              <a:t> </a:t>
            </a:r>
            <a:r>
              <a:rPr lang="en-US" altLang="zh-CN" sz="2004" dirty="0" err="1" smtClean="0">
                <a:solidFill>
                  <a:schemeClr val="bg1"/>
                </a:solidFill>
                <a:latin typeface="Calibri" pitchFamily="18" charset="0"/>
                <a:cs typeface="Calibri" pitchFamily="18" charset="0"/>
              </a:rPr>
              <a:t>Transmiten</a:t>
            </a:r>
            <a:r>
              <a:rPr lang="en-US" altLang="zh-CN" sz="2004" dirty="0" smtClean="0">
                <a:solidFill>
                  <a:schemeClr val="bg1"/>
                </a:solidFill>
                <a:latin typeface="Times New Roman" pitchFamily="18" charset="0"/>
                <a:cs typeface="Times New Roman" pitchFamily="18" charset="0"/>
              </a:rPr>
              <a:t> a </a:t>
            </a:r>
            <a:r>
              <a:rPr lang="en-US" altLang="zh-CN" sz="2004" dirty="0" err="1" smtClean="0">
                <a:solidFill>
                  <a:schemeClr val="bg1"/>
                </a:solidFill>
                <a:latin typeface="Times New Roman" pitchFamily="18" charset="0"/>
                <a:cs typeface="Times New Roman" pitchFamily="18" charset="0"/>
              </a:rPr>
              <a:t>distinta</a:t>
            </a:r>
            <a:r>
              <a:rPr lang="en-US" altLang="zh-CN" sz="2004" dirty="0" smtClean="0">
                <a:solidFill>
                  <a:schemeClr val="bg1"/>
                </a:solidFill>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velocidad</a:t>
            </a:r>
            <a:r>
              <a:rPr lang="en-US" altLang="zh-CN" sz="2004" dirty="0" smtClean="0">
                <a:solidFill>
                  <a:srgbClr val="000000"/>
                </a:solidFill>
                <a:latin typeface="Calibri" pitchFamily="18" charset="0"/>
                <a:cs typeface="Calibri" pitchFamily="18" charset="0"/>
              </a:rPr>
              <a:t> de la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que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graban</a:t>
            </a:r>
          </a:p>
          <a:p>
            <a:pPr>
              <a:lnSpc>
                <a:spcPts val="2400"/>
              </a:lnSpc>
              <a:tabLst/>
            </a:pPr>
            <a:r>
              <a:rPr lang="en-US" altLang="zh-CN" sz="2004" dirty="0" smtClean="0">
                <a:solidFill>
                  <a:srgbClr val="000000"/>
                </a:solidFill>
                <a:latin typeface="Calibri" pitchFamily="18" charset="0"/>
                <a:cs typeface="Calibri" pitchFamily="18" charset="0"/>
              </a:rPr>
              <a:t>Limitante: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Ancho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Banda o disco </a:t>
            </a:r>
            <a:r>
              <a:rPr lang="en-US" altLang="zh-CN" sz="2004" dirty="0" err="1" smtClean="0">
                <a:solidFill>
                  <a:srgbClr val="000000"/>
                </a:solidFill>
                <a:latin typeface="Calibri" pitchFamily="18" charset="0"/>
                <a:cs typeface="Calibri" pitchFamily="18" charset="0"/>
              </a:rPr>
              <a:t>duro</a:t>
            </a:r>
            <a:endParaRPr lang="en-US" altLang="zh-CN" sz="2004" dirty="0" smtClean="0">
              <a:solidFill>
                <a:srgbClr val="000000"/>
              </a:solidFill>
              <a:latin typeface="Calibri" pitchFamily="18" charset="0"/>
              <a:cs typeface="Calibri"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3644900" y="647700"/>
            <a:ext cx="330200" cy="330200"/>
          </a:xfrm>
          <a:prstGeom prst="rect">
            <a:avLst/>
          </a:prstGeom>
          <a:noFill/>
        </p:spPr>
      </p:pic>
      <p:pic>
        <p:nvPicPr>
          <p:cNvPr id="3" name="Picture 3"/>
          <p:cNvPicPr>
            <a:picLocks noChangeAspect="1" noChangeArrowheads="1"/>
          </p:cNvPicPr>
          <p:nvPr/>
        </p:nvPicPr>
        <p:blipFill>
          <a:blip r:embed="rId3" cstate="print"/>
          <a:srcRect/>
          <a:stretch>
            <a:fillRect/>
          </a:stretch>
        </p:blipFill>
        <p:spPr bwMode="auto">
          <a:xfrm>
            <a:off x="1676400" y="990600"/>
            <a:ext cx="6108700" cy="4724400"/>
          </a:xfrm>
          <a:prstGeom prst="rect">
            <a:avLst/>
          </a:prstGeom>
          <a:noFill/>
        </p:spPr>
      </p:pic>
      <p:sp>
        <p:nvSpPr>
          <p:cNvPr id="2" name="TextBox 1"/>
          <p:cNvSpPr txBox="1"/>
          <p:nvPr/>
        </p:nvSpPr>
        <p:spPr>
          <a:xfrm>
            <a:off x="4102100" y="596900"/>
            <a:ext cx="1079500" cy="431800"/>
          </a:xfrm>
          <a:prstGeom prst="rect">
            <a:avLst/>
          </a:prstGeom>
          <a:noFill/>
        </p:spPr>
        <p:txBody>
          <a:bodyPr wrap="none" lIns="0" tIns="0" rIns="0" rtlCol="0">
            <a:spAutoFit/>
          </a:bodyPr>
          <a:lstStyle/>
          <a:p>
            <a:pPr>
              <a:lnSpc>
                <a:spcPts val="3400"/>
              </a:lnSpc>
              <a:tabLst/>
            </a:pPr>
            <a:r>
              <a:rPr lang="en-US" altLang="zh-CN" sz="3002" b="1" dirty="0" smtClean="0">
                <a:solidFill>
                  <a:srgbClr val="000000"/>
                </a:solidFill>
                <a:latin typeface="Trebuchet MS" pitchFamily="18" charset="0"/>
                <a:cs typeface="Trebuchet MS" pitchFamily="18" charset="0"/>
              </a:rPr>
              <a:t>D-DNS</a:t>
            </a:r>
          </a:p>
        </p:txBody>
      </p:sp>
      <p:sp>
        <p:nvSpPr>
          <p:cNvPr id="5" name="TextBox 1"/>
          <p:cNvSpPr txBox="1"/>
          <p:nvPr/>
        </p:nvSpPr>
        <p:spPr>
          <a:xfrm>
            <a:off x="381000" y="5638800"/>
            <a:ext cx="8534400" cy="971228"/>
          </a:xfrm>
          <a:prstGeom prst="rect">
            <a:avLst/>
          </a:prstGeom>
          <a:noFill/>
        </p:spPr>
        <p:txBody>
          <a:bodyPr wrap="square" lIns="0" tIns="0" rIns="0" rtlCol="0">
            <a:spAutoFit/>
          </a:bodyPr>
          <a:lstStyle/>
          <a:p>
            <a:pPr>
              <a:lnSpc>
                <a:spcPts val="1800"/>
              </a:lnSpc>
              <a:tabLst/>
            </a:pPr>
            <a:r>
              <a:rPr lang="en-US" altLang="zh-CN" sz="1802" b="1" dirty="0" smtClean="0">
                <a:solidFill>
                  <a:srgbClr val="000000"/>
                </a:solidFill>
                <a:latin typeface="Calibri" pitchFamily="18" charset="0"/>
                <a:cs typeface="Calibri" pitchFamily="18" charset="0"/>
              </a:rPr>
              <a:t>DDNS</a:t>
            </a:r>
            <a:r>
              <a:rPr lang="en-US" altLang="zh-CN" sz="1802" dirty="0" smtClean="0">
                <a:latin typeface="Times New Roman" pitchFamily="18" charset="0"/>
                <a:cs typeface="Times New Roman" pitchFamily="18" charset="0"/>
              </a:rPr>
              <a:t> </a:t>
            </a:r>
            <a:r>
              <a:rPr lang="es-ES" altLang="zh-CN" sz="1802" b="1" dirty="0" smtClean="0">
                <a:solidFill>
                  <a:srgbClr val="000000"/>
                </a:solidFill>
                <a:latin typeface="Calibri" pitchFamily="18" charset="0"/>
                <a:cs typeface="Calibri" pitchFamily="18" charset="0"/>
              </a:rPr>
              <a:t>facilita</a:t>
            </a:r>
            <a:r>
              <a:rPr lang="es-ES" altLang="zh-CN" sz="1802" dirty="0" smtClean="0">
                <a:latin typeface="Times New Roman" pitchFamily="18" charset="0"/>
                <a:cs typeface="Times New Roman" pitchFamily="18" charset="0"/>
              </a:rPr>
              <a:t> </a:t>
            </a:r>
            <a:r>
              <a:rPr lang="es-ES" altLang="zh-CN" sz="1802" b="1" dirty="0" smtClean="0">
                <a:solidFill>
                  <a:srgbClr val="000000"/>
                </a:solidFill>
                <a:latin typeface="Calibri" pitchFamily="18" charset="0"/>
                <a:cs typeface="Calibri" pitchFamily="18" charset="0"/>
              </a:rPr>
              <a:t>el</a:t>
            </a:r>
            <a:r>
              <a:rPr lang="es-ES" altLang="zh-CN" sz="1802" dirty="0" smtClean="0">
                <a:latin typeface="Times New Roman" pitchFamily="18" charset="0"/>
                <a:cs typeface="Times New Roman" pitchFamily="18" charset="0"/>
              </a:rPr>
              <a:t> </a:t>
            </a:r>
            <a:r>
              <a:rPr lang="es-ES" altLang="zh-CN" sz="1802" b="1" dirty="0" smtClean="0">
                <a:solidFill>
                  <a:srgbClr val="000000"/>
                </a:solidFill>
                <a:latin typeface="Calibri" pitchFamily="18" charset="0"/>
                <a:cs typeface="Calibri" pitchFamily="18" charset="0"/>
              </a:rPr>
              <a:t>acceso</a:t>
            </a:r>
            <a:r>
              <a:rPr lang="es-ES" altLang="zh-CN" sz="1802" dirty="0" smtClean="0">
                <a:latin typeface="Times New Roman" pitchFamily="18" charset="0"/>
                <a:cs typeface="Times New Roman" pitchFamily="18" charset="0"/>
              </a:rPr>
              <a:t> </a:t>
            </a:r>
            <a:r>
              <a:rPr lang="es-ES" altLang="zh-CN" sz="1802" b="1" dirty="0" smtClean="0">
                <a:solidFill>
                  <a:srgbClr val="000000"/>
                </a:solidFill>
                <a:latin typeface="Calibri" pitchFamily="18" charset="0"/>
                <a:cs typeface="Calibri" pitchFamily="18" charset="0"/>
              </a:rPr>
              <a:t>remo</a:t>
            </a:r>
            <a:r>
              <a:rPr lang="es-ES" altLang="zh-CN" sz="1800" b="1" dirty="0" smtClean="0">
                <a:solidFill>
                  <a:srgbClr val="000000"/>
                </a:solidFill>
                <a:latin typeface="Calibri" pitchFamily="18" charset="0"/>
                <a:cs typeface="Calibri" pitchFamily="18" charset="0"/>
              </a:rPr>
              <a:t>to</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grabadores</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que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están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conectados 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través</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internet con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direcciones IP</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dinámicas</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usando</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un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servidor</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que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sirve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de enlace y</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que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siempre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guarda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la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última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dirección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IP</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con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la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que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se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reportó</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un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grabador,</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tal</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forma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que</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el</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usuario</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siempre pueda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conectarse así</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haya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un cambio</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en</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la</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IP</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del</a:t>
            </a:r>
            <a:r>
              <a:rPr lang="es-ES" altLang="zh-CN" sz="1800" dirty="0" smtClean="0">
                <a:latin typeface="Times New Roman" pitchFamily="18" charset="0"/>
                <a:cs typeface="Times New Roman" pitchFamily="18" charset="0"/>
              </a:rPr>
              <a:t> </a:t>
            </a:r>
            <a:r>
              <a:rPr lang="es-ES" altLang="zh-CN" sz="1800" b="1" dirty="0" smtClean="0">
                <a:solidFill>
                  <a:srgbClr val="000000"/>
                </a:solidFill>
                <a:latin typeface="Calibri" pitchFamily="18" charset="0"/>
                <a:cs typeface="Calibri" pitchFamily="18" charset="0"/>
              </a:rPr>
              <a:t>DVR</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139700" y="2273300"/>
            <a:ext cx="8750300" cy="3606800"/>
          </a:xfrm>
          <a:prstGeom prst="rect">
            <a:avLst/>
          </a:prstGeom>
          <a:noFill/>
        </p:spPr>
      </p:pic>
      <p:sp>
        <p:nvSpPr>
          <p:cNvPr id="2" name="TextBox 1"/>
          <p:cNvSpPr txBox="1"/>
          <p:nvPr/>
        </p:nvSpPr>
        <p:spPr>
          <a:xfrm>
            <a:off x="2768600" y="622300"/>
            <a:ext cx="3594100" cy="558800"/>
          </a:xfrm>
          <a:prstGeom prst="rect">
            <a:avLst/>
          </a:prstGeom>
          <a:noFill/>
        </p:spPr>
        <p:txBody>
          <a:bodyPr wrap="none" lIns="0" tIns="0" rIns="0" rtlCol="0">
            <a:spAutoFit/>
          </a:bodyPr>
          <a:lstStyle/>
          <a:p>
            <a:pPr>
              <a:lnSpc>
                <a:spcPts val="4400"/>
              </a:lnSpc>
              <a:tabLst/>
            </a:pPr>
            <a:r>
              <a:rPr lang="en-US" altLang="zh-CN" sz="4406" dirty="0" smtClean="0">
                <a:solidFill>
                  <a:srgbClr val="000000"/>
                </a:solidFill>
                <a:latin typeface="Calibri" pitchFamily="18" charset="0"/>
                <a:cs typeface="Calibri" pitchFamily="18" charset="0"/>
              </a:rPr>
              <a:t>Envio</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de</a:t>
            </a:r>
            <a:r>
              <a:rPr lang="en-US" altLang="zh-CN" sz="4406" dirty="0" smtClean="0">
                <a:latin typeface="Times New Roman" pitchFamily="18" charset="0"/>
                <a:cs typeface="Times New Roman" pitchFamily="18" charset="0"/>
              </a:rPr>
              <a:t> </a:t>
            </a:r>
            <a:r>
              <a:rPr lang="en-US" altLang="zh-CN" sz="4406" dirty="0" smtClean="0">
                <a:solidFill>
                  <a:srgbClr val="000000"/>
                </a:solidFill>
                <a:latin typeface="Calibri" pitchFamily="18" charset="0"/>
                <a:cs typeface="Calibri" pitchFamily="18" charset="0"/>
              </a:rPr>
              <a:t>alertas</a:t>
            </a:r>
          </a:p>
        </p:txBody>
      </p:sp>
      <p:sp>
        <p:nvSpPr>
          <p:cNvPr id="3" name="TextBox 1"/>
          <p:cNvSpPr txBox="1"/>
          <p:nvPr/>
        </p:nvSpPr>
        <p:spPr>
          <a:xfrm>
            <a:off x="6489700" y="2095500"/>
            <a:ext cx="2057400" cy="1079500"/>
          </a:xfrm>
          <a:prstGeom prst="rect">
            <a:avLst/>
          </a:prstGeom>
          <a:noFill/>
        </p:spPr>
        <p:txBody>
          <a:bodyPr wrap="none" lIns="0" tIns="0" rIns="0" rtlCol="0">
            <a:spAutoFit/>
          </a:bodyPr>
          <a:lstStyle/>
          <a:p>
            <a:pPr>
              <a:lnSpc>
                <a:spcPts val="1800"/>
              </a:lnSpc>
              <a:tabLst/>
            </a:pPr>
            <a:r>
              <a:rPr lang="en-US" altLang="zh-CN" sz="1800" b="1" u="sng" dirty="0" smtClean="0">
                <a:solidFill>
                  <a:srgbClr val="262673"/>
                </a:solidFill>
                <a:latin typeface="Calibri" pitchFamily="18" charset="0"/>
                <a:cs typeface="Calibri" pitchFamily="18" charset="0"/>
              </a:rPr>
              <a:t>Envío de imágenes</a:t>
            </a:r>
          </a:p>
          <a:p>
            <a:pPr>
              <a:lnSpc>
                <a:spcPts val="1000"/>
              </a:lnSpc>
            </a:pPr>
            <a:endParaRPr lang="en-US" altLang="zh-CN" dirty="0" smtClean="0"/>
          </a:p>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solidFill>
                  <a:srgbClr val="000000"/>
                </a:solidFill>
                <a:latin typeface="Calibri" pitchFamily="18" charset="0"/>
                <a:cs typeface="Calibri" pitchFamily="18" charset="0"/>
              </a:rPr>
              <a:t>Movimiento</a:t>
            </a:r>
          </a:p>
          <a:p>
            <a:pPr>
              <a:lnSpc>
                <a:spcPts val="1000"/>
              </a:lnSpc>
            </a:pPr>
            <a:endParaRPr lang="en-US" altLang="zh-CN" dirty="0" smtClean="0"/>
          </a:p>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Contactos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Alarma</a:t>
            </a:r>
          </a:p>
        </p:txBody>
      </p:sp>
      <p:sp>
        <p:nvSpPr>
          <p:cNvPr id="5" name="TextBox 1"/>
          <p:cNvSpPr txBox="1"/>
          <p:nvPr/>
        </p:nvSpPr>
        <p:spPr>
          <a:xfrm>
            <a:off x="850900" y="3797300"/>
            <a:ext cx="3302000" cy="1752600"/>
          </a:xfrm>
          <a:prstGeom prst="rect">
            <a:avLst/>
          </a:prstGeom>
          <a:noFill/>
        </p:spPr>
        <p:txBody>
          <a:bodyPr wrap="none" lIns="0" tIns="0" rIns="0" rtlCol="0">
            <a:spAutoFit/>
          </a:bodyPr>
          <a:lstStyle/>
          <a:p>
            <a:pPr>
              <a:lnSpc>
                <a:spcPts val="1800"/>
              </a:lnSpc>
              <a:tabLst/>
            </a:pPr>
            <a:r>
              <a:rPr lang="en-US" altLang="zh-CN" sz="1800" b="1" u="sng" dirty="0" smtClean="0">
                <a:solidFill>
                  <a:srgbClr val="953735"/>
                </a:solidFill>
                <a:latin typeface="Calibri" pitchFamily="18" charset="0"/>
                <a:cs typeface="Calibri" pitchFamily="18" charset="0"/>
              </a:rPr>
              <a:t>Mensajes de texto via email al:</a:t>
            </a:r>
          </a:p>
          <a:p>
            <a:pPr>
              <a:lnSpc>
                <a:spcPts val="1000"/>
              </a:lnSpc>
            </a:pPr>
            <a:endParaRPr lang="en-US" altLang="zh-CN" dirty="0" smtClean="0"/>
          </a:p>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solidFill>
                  <a:srgbClr val="000000"/>
                </a:solidFill>
                <a:latin typeface="Calibri" pitchFamily="18" charset="0"/>
                <a:cs typeface="Calibri" pitchFamily="18" charset="0"/>
              </a:rPr>
              <a:t>Cambiar</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contraseñas</a:t>
            </a:r>
          </a:p>
          <a:p>
            <a:pPr>
              <a:lnSpc>
                <a:spcPts val="2100"/>
              </a:lnSpc>
              <a:tabLst/>
            </a:pPr>
            <a:r>
              <a:rPr lang="en-US" altLang="zh-CN" sz="1802" dirty="0" smtClean="0">
                <a:solidFill>
                  <a:srgbClr val="000000"/>
                </a:solidFill>
                <a:latin typeface="Times New Roman" pitchFamily="18" charset="0"/>
                <a:cs typeface="Times New Roman" pitchFamily="18" charset="0"/>
              </a:rPr>
              <a:t>•</a:t>
            </a:r>
            <a:r>
              <a:rPr lang="en-US" altLang="zh-CN" sz="1802" dirty="0" smtClean="0">
                <a:solidFill>
                  <a:srgbClr val="000000"/>
                </a:solidFill>
                <a:latin typeface="Calibri" pitchFamily="18" charset="0"/>
                <a:cs typeface="Calibri" pitchFamily="18" charset="0"/>
              </a:rPr>
              <a:t>Fallar</a:t>
            </a:r>
            <a:r>
              <a:rPr lang="en-US" altLang="zh-CN" sz="1802" dirty="0" smtClean="0">
                <a:latin typeface="Times New Roman" pitchFamily="18" charset="0"/>
                <a:cs typeface="Times New Roman" pitchFamily="18" charset="0"/>
              </a:rPr>
              <a:t> </a:t>
            </a:r>
            <a:r>
              <a:rPr lang="en-US" altLang="zh-CN" sz="1802" dirty="0" smtClean="0">
                <a:solidFill>
                  <a:srgbClr val="000000"/>
                </a:solidFill>
                <a:latin typeface="Calibri" pitchFamily="18" charset="0"/>
                <a:cs typeface="Calibri" pitchFamily="18" charset="0"/>
              </a:rPr>
              <a:t>los</a:t>
            </a:r>
            <a:r>
              <a:rPr lang="en-US" altLang="zh-CN" sz="1802" dirty="0" smtClean="0">
                <a:latin typeface="Times New Roman" pitchFamily="18" charset="0"/>
                <a:cs typeface="Times New Roman" pitchFamily="18" charset="0"/>
              </a:rPr>
              <a:t> </a:t>
            </a:r>
            <a:r>
              <a:rPr lang="en-US" altLang="zh-CN" sz="1802" dirty="0" smtClean="0">
                <a:solidFill>
                  <a:srgbClr val="000000"/>
                </a:solidFill>
                <a:latin typeface="Calibri" pitchFamily="18" charset="0"/>
                <a:cs typeface="Calibri" pitchFamily="18" charset="0"/>
              </a:rPr>
              <a:t>Discos</a:t>
            </a:r>
            <a:r>
              <a:rPr lang="en-US" altLang="zh-CN" sz="1802" dirty="0" smtClean="0">
                <a:latin typeface="Times New Roman" pitchFamily="18" charset="0"/>
                <a:cs typeface="Times New Roman" pitchFamily="18" charset="0"/>
              </a:rPr>
              <a:t> </a:t>
            </a:r>
            <a:r>
              <a:rPr lang="en-US" altLang="zh-CN" sz="1802" dirty="0" smtClean="0">
                <a:solidFill>
                  <a:srgbClr val="000000"/>
                </a:solidFill>
                <a:latin typeface="Calibri" pitchFamily="18" charset="0"/>
                <a:cs typeface="Calibri" pitchFamily="18" charset="0"/>
              </a:rPr>
              <a:t>Duros.</a:t>
            </a:r>
          </a:p>
          <a:p>
            <a:pPr>
              <a:lnSpc>
                <a:spcPts val="21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solidFill>
                  <a:srgbClr val="000000"/>
                </a:solidFill>
                <a:latin typeface="Calibri" pitchFamily="18" charset="0"/>
                <a:cs typeface="Calibri" pitchFamily="18" charset="0"/>
              </a:rPr>
              <a:t>Perdidas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video</a:t>
            </a:r>
          </a:p>
          <a:p>
            <a:pPr>
              <a:lnSpc>
                <a:spcPts val="21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solidFill>
                  <a:srgbClr val="000000"/>
                </a:solidFill>
                <a:latin typeface="Calibri" pitchFamily="18" charset="0"/>
                <a:cs typeface="Calibri" pitchFamily="18" charset="0"/>
              </a:rPr>
              <a:t>Encendidos</a:t>
            </a:r>
          </a:p>
          <a:p>
            <a:pPr>
              <a:lnSpc>
                <a:spcPts val="21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solidFill>
                  <a:srgbClr val="000000"/>
                </a:solidFill>
                <a:latin typeface="Calibri" pitchFamily="18" charset="0"/>
                <a:cs typeface="Calibri" pitchFamily="18" charset="0"/>
              </a:rPr>
              <a:t>Grabaciones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por</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emergencia</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Errores Comunes</a:t>
            </a:r>
          </a:p>
        </p:txBody>
      </p:sp>
      <p:sp>
        <p:nvSpPr>
          <p:cNvPr id="64515" name="2 Marcador de contenido"/>
          <p:cNvSpPr>
            <a:spLocks noGrp="1"/>
          </p:cNvSpPr>
          <p:nvPr>
            <p:ph idx="1"/>
          </p:nvPr>
        </p:nvSpPr>
        <p:spPr>
          <a:xfrm>
            <a:off x="457200" y="1447800"/>
            <a:ext cx="8229600" cy="5105400"/>
          </a:xfrm>
        </p:spPr>
        <p:txBody>
          <a:bodyPr>
            <a:normAutofit fontScale="85000" lnSpcReduction="10000"/>
          </a:bodyPr>
          <a:lstStyle/>
          <a:p>
            <a:pPr marL="0" indent="0" algn="ctr" eaLnBrk="1" fontAlgn="auto" hangingPunct="1">
              <a:spcAft>
                <a:spcPts val="0"/>
              </a:spcAft>
              <a:buClr>
                <a:schemeClr val="accent3"/>
              </a:buClr>
              <a:buFont typeface="Wingdings 2" pitchFamily="18" charset="2"/>
              <a:buNone/>
              <a:defRPr/>
            </a:pPr>
            <a:r>
              <a:rPr lang="es-ES" sz="1900" dirty="0" smtClean="0"/>
              <a:t>10. Falta de Documentación </a:t>
            </a:r>
          </a:p>
          <a:p>
            <a:pPr marL="640080" lvl="1" indent="-246888" algn="ctr" eaLnBrk="1" fontAlgn="auto" hangingPunct="1">
              <a:spcAft>
                <a:spcPts val="0"/>
              </a:spcAft>
              <a:buFont typeface="Wingdings 2"/>
              <a:buNone/>
              <a:defRPr/>
            </a:pPr>
            <a:r>
              <a:rPr lang="es-ES" sz="1900" dirty="0" smtClean="0"/>
              <a:t>Propósito de cada cámara.</a:t>
            </a:r>
          </a:p>
          <a:p>
            <a:pPr marL="640080" lvl="1" indent="-246888" algn="ctr" eaLnBrk="1" fontAlgn="auto" hangingPunct="1">
              <a:spcAft>
                <a:spcPts val="0"/>
              </a:spcAft>
              <a:buFont typeface="Wingdings 2"/>
              <a:buNone/>
              <a:defRPr/>
            </a:pPr>
            <a:r>
              <a:rPr lang="es-ES" sz="1900" dirty="0" smtClean="0"/>
              <a:t>Listado de equipos: Modelo, fabricante, fecha de instalación, serial</a:t>
            </a:r>
          </a:p>
          <a:p>
            <a:pPr marL="640080" lvl="1" indent="-246888" algn="ctr" eaLnBrk="1" fontAlgn="auto" hangingPunct="1">
              <a:spcAft>
                <a:spcPts val="0"/>
              </a:spcAft>
              <a:buFont typeface="Wingdings 2"/>
              <a:buNone/>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9. Puntos de conexión no apropiados (conector)</a:t>
            </a:r>
          </a:p>
          <a:p>
            <a:pPr marL="274320" indent="-274320" algn="ctr" eaLnBrk="1" fontAlgn="auto" hangingPunct="1">
              <a:spcAft>
                <a:spcPts val="0"/>
              </a:spcAft>
              <a:buClr>
                <a:schemeClr val="accent3"/>
              </a:buClr>
              <a:buFont typeface="Wingdings 2"/>
              <a:buChar char=""/>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8. Tramos de cables incorrectos</a:t>
            </a:r>
          </a:p>
          <a:p>
            <a:pPr marL="274320" indent="-274320" algn="ctr" eaLnBrk="1" fontAlgn="auto" hangingPunct="1">
              <a:spcAft>
                <a:spcPts val="0"/>
              </a:spcAft>
              <a:buClr>
                <a:schemeClr val="accent3"/>
              </a:buClr>
              <a:buFont typeface="Wingdings 2"/>
              <a:buChar char=""/>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7. Configuración inapropiada Cámara/lente</a:t>
            </a:r>
          </a:p>
          <a:p>
            <a:pPr marL="274320" indent="-274320" algn="ctr" eaLnBrk="1" fontAlgn="auto" hangingPunct="1">
              <a:spcAft>
                <a:spcPts val="0"/>
              </a:spcAft>
              <a:buClr>
                <a:schemeClr val="accent3"/>
              </a:buClr>
              <a:buFont typeface="Wingdings 2"/>
              <a:buChar char=""/>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6. Propósito inadecuado del sistema</a:t>
            </a:r>
          </a:p>
          <a:p>
            <a:pPr marL="274320" indent="-274320" algn="ctr" eaLnBrk="1" fontAlgn="auto" hangingPunct="1">
              <a:spcAft>
                <a:spcPts val="0"/>
              </a:spcAft>
              <a:buClr>
                <a:schemeClr val="accent3"/>
              </a:buClr>
              <a:buFont typeface="Wingdings 2"/>
              <a:buChar char=""/>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5. Relación de imagen inapropiada: imagen muy oscura, muy brillante, muy pequeña</a:t>
            </a:r>
          </a:p>
          <a:p>
            <a:pPr marL="274320" indent="-274320" algn="ctr" eaLnBrk="1" fontAlgn="auto" hangingPunct="1">
              <a:spcAft>
                <a:spcPts val="0"/>
              </a:spcAft>
              <a:buClr>
                <a:schemeClr val="accent3"/>
              </a:buClr>
              <a:buFont typeface="Wingdings 2"/>
              <a:buChar char=""/>
              <a:defRPr/>
            </a:pPr>
            <a:endParaRPr lang="es-ES" sz="1900" dirty="0" smtClean="0"/>
          </a:p>
          <a:p>
            <a:pPr marL="0" indent="0" algn="ctr" eaLnBrk="1" fontAlgn="auto" hangingPunct="1">
              <a:spcAft>
                <a:spcPts val="0"/>
              </a:spcAft>
              <a:buClr>
                <a:schemeClr val="accent3"/>
              </a:buClr>
              <a:buFont typeface="Wingdings 2" pitchFamily="18" charset="2"/>
              <a:buNone/>
              <a:defRPr/>
            </a:pPr>
            <a:r>
              <a:rPr lang="es-ES" sz="1900" dirty="0" smtClean="0"/>
              <a:t>4. Cámara apropiada, lente inapropiado:</a:t>
            </a:r>
          </a:p>
          <a:p>
            <a:pPr marL="640080" lvl="1" indent="-246888" algn="ctr" eaLnBrk="1" fontAlgn="auto" hangingPunct="1">
              <a:spcAft>
                <a:spcPts val="0"/>
              </a:spcAft>
              <a:buFont typeface="Wingdings 2"/>
              <a:buChar char=""/>
              <a:defRPr/>
            </a:pPr>
            <a:r>
              <a:rPr lang="es-ES" sz="1900" dirty="0" smtClean="0"/>
              <a:t>Formato</a:t>
            </a:r>
          </a:p>
          <a:p>
            <a:pPr marL="640080" lvl="1" indent="-246888" algn="ctr" eaLnBrk="1" fontAlgn="auto" hangingPunct="1">
              <a:spcAft>
                <a:spcPts val="0"/>
              </a:spcAft>
              <a:buFont typeface="Wingdings 2"/>
              <a:buChar char=""/>
              <a:defRPr/>
            </a:pPr>
            <a:r>
              <a:rPr lang="es-ES" sz="1900" dirty="0" smtClean="0"/>
              <a:t>Montaje</a:t>
            </a:r>
          </a:p>
          <a:p>
            <a:pPr marL="640080" lvl="1" indent="-246888" algn="ctr" eaLnBrk="1" fontAlgn="auto" hangingPunct="1">
              <a:spcAft>
                <a:spcPts val="0"/>
              </a:spcAft>
              <a:buFont typeface="Wingdings 2"/>
              <a:buChar char=""/>
              <a:defRPr/>
            </a:pPr>
            <a:r>
              <a:rPr lang="es-ES" sz="1900" dirty="0" smtClean="0"/>
              <a:t>iris</a:t>
            </a:r>
          </a:p>
          <a:p>
            <a:pPr lvl="2" indent="-246888" eaLnBrk="1" fontAlgn="auto" hangingPunct="1">
              <a:spcAft>
                <a:spcPts val="0"/>
              </a:spcAft>
              <a:buFontTx/>
              <a:buNone/>
              <a:defRPr/>
            </a:pPr>
            <a:endParaRPr lang="es-ES" sz="23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76200"/>
            <a:ext cx="8229600" cy="1447800"/>
          </a:xfrm>
        </p:spPr>
        <p:txBody>
          <a:bodyPr>
            <a:normAutofit/>
          </a:bodyPr>
          <a:lstStyle/>
          <a:p>
            <a:pPr algn="ctr" eaLnBrk="1" fontAlgn="auto" hangingPunct="1">
              <a:spcAft>
                <a:spcPts val="0"/>
              </a:spcAft>
              <a:defRPr/>
            </a:pPr>
            <a:r>
              <a:rPr lang="es-ES" b="1" dirty="0" smtClean="0">
                <a:solidFill>
                  <a:srgbClr val="FF9900"/>
                </a:solidFill>
              </a:rPr>
              <a:t>Propósito de la Cámara</a:t>
            </a:r>
          </a:p>
        </p:txBody>
      </p:sp>
      <p:sp>
        <p:nvSpPr>
          <p:cNvPr id="8195" name="Rectangle 3"/>
          <p:cNvSpPr>
            <a:spLocks noGrp="1" noChangeArrowheads="1"/>
          </p:cNvSpPr>
          <p:nvPr>
            <p:ph idx="1"/>
          </p:nvPr>
        </p:nvSpPr>
        <p:spPr>
          <a:xfrm>
            <a:off x="457200" y="1524000"/>
            <a:ext cx="8458200" cy="4419600"/>
          </a:xfrm>
        </p:spPr>
        <p:txBody>
          <a:bodyPr>
            <a:noAutofit/>
          </a:bodyPr>
          <a:lstStyle/>
          <a:p>
            <a:r>
              <a:rPr lang="es-ES" sz="2400" dirty="0" smtClean="0"/>
              <a:t>Las cámaras y sus lentes se eligen para tener los propósitos:</a:t>
            </a:r>
          </a:p>
          <a:p>
            <a:r>
              <a:rPr lang="es-ES" sz="2400" b="1" dirty="0" smtClean="0"/>
              <a:t>Disuasión: </a:t>
            </a:r>
            <a:r>
              <a:rPr lang="es-ES" sz="2400" dirty="0" smtClean="0"/>
              <a:t>Hasta en “los chinos” se venden cámaras falsas “</a:t>
            </a:r>
            <a:r>
              <a:rPr lang="es-ES" sz="2400" dirty="0" err="1" smtClean="0"/>
              <a:t>fake</a:t>
            </a:r>
            <a:r>
              <a:rPr lang="es-ES" sz="2400" dirty="0" smtClean="0"/>
              <a:t>” para disuadir frente a robos.</a:t>
            </a:r>
          </a:p>
          <a:p>
            <a:r>
              <a:rPr lang="es-ES_tradnl" sz="2400" b="1" dirty="0" smtClean="0"/>
              <a:t>Control de congestión: </a:t>
            </a:r>
            <a:r>
              <a:rPr lang="es-ES_tradnl" sz="2400" dirty="0" smtClean="0"/>
              <a:t>30 pixeles o 5% de la imagen.</a:t>
            </a:r>
            <a:endParaRPr lang="es-ES" sz="2400" dirty="0" smtClean="0"/>
          </a:p>
          <a:p>
            <a:r>
              <a:rPr lang="es-ES" sz="2400" b="1" dirty="0" smtClean="0"/>
              <a:t>Identificación de placas: </a:t>
            </a:r>
            <a:r>
              <a:rPr lang="es-ES_tradnl" sz="2400" dirty="0" smtClean="0"/>
              <a:t>30 pixeles o 5% de la imagen.</a:t>
            </a:r>
            <a:endParaRPr lang="es-ES" sz="2400" dirty="0" smtClean="0"/>
          </a:p>
          <a:p>
            <a:r>
              <a:rPr lang="es-ES" sz="2400" b="1" dirty="0" smtClean="0"/>
              <a:t>Detección: </a:t>
            </a:r>
            <a:r>
              <a:rPr lang="es-ES" sz="2400" dirty="0" smtClean="0"/>
              <a:t>Se sabe que hay una persona en la escena. Al menos 60 </a:t>
            </a:r>
            <a:r>
              <a:rPr lang="es-ES" sz="2400" dirty="0" err="1" smtClean="0"/>
              <a:t>pixels</a:t>
            </a:r>
            <a:r>
              <a:rPr lang="es-ES" sz="2400" dirty="0" smtClean="0"/>
              <a:t> o 10% de la pantalla.</a:t>
            </a:r>
          </a:p>
          <a:p>
            <a:r>
              <a:rPr lang="es-ES" sz="2400" b="1" dirty="0" smtClean="0"/>
              <a:t>Reconocimiento: </a:t>
            </a:r>
            <a:r>
              <a:rPr lang="es-ES" sz="2400" dirty="0" smtClean="0"/>
              <a:t>Se puede reconocer la persona si se conoce previamente. Persona 290 </a:t>
            </a:r>
            <a:r>
              <a:rPr lang="es-ES" sz="2400" dirty="0" err="1" smtClean="0"/>
              <a:t>pixels</a:t>
            </a:r>
            <a:r>
              <a:rPr lang="es-ES" sz="2400" dirty="0" smtClean="0"/>
              <a:t> o 50% imagen.</a:t>
            </a:r>
          </a:p>
          <a:p>
            <a:r>
              <a:rPr lang="es-ES" sz="2400" b="1" dirty="0" smtClean="0"/>
              <a:t>Identificación facial: </a:t>
            </a:r>
            <a:r>
              <a:rPr lang="es-ES" sz="2400" dirty="0" smtClean="0"/>
              <a:t>Poder tener un retrato sin conocer la persona. La cabeza debe ser mayor de 90 </a:t>
            </a:r>
            <a:r>
              <a:rPr lang="es-ES" sz="2400" dirty="0" err="1" smtClean="0"/>
              <a:t>pixels</a:t>
            </a:r>
            <a:r>
              <a:rPr lang="es-ES" sz="2400" dirty="0" smtClean="0"/>
              <a:t> y la persona ocupar el 100% o más.</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Errores Comunes</a:t>
            </a:r>
          </a:p>
        </p:txBody>
      </p:sp>
      <p:sp>
        <p:nvSpPr>
          <p:cNvPr id="130050" name="2 Marcador de contenido"/>
          <p:cNvSpPr>
            <a:spLocks noGrp="1"/>
          </p:cNvSpPr>
          <p:nvPr>
            <p:ph idx="1"/>
          </p:nvPr>
        </p:nvSpPr>
        <p:spPr>
          <a:xfrm>
            <a:off x="1143000" y="1524000"/>
            <a:ext cx="6248400" cy="4525963"/>
          </a:xfrm>
        </p:spPr>
        <p:txBody>
          <a:bodyPr/>
          <a:lstStyle/>
          <a:p>
            <a:pPr marL="0" indent="0" algn="ctr" eaLnBrk="1" hangingPunct="1">
              <a:buFont typeface="Wingdings 2" pitchFamily="18" charset="2"/>
              <a:buNone/>
              <a:defRPr/>
            </a:pPr>
            <a:r>
              <a:rPr lang="es-ES" sz="1800" dirty="0" smtClean="0"/>
              <a:t>3. Sensibilidad de la Cámara</a:t>
            </a:r>
          </a:p>
          <a:p>
            <a:pPr algn="ctr" eaLnBrk="1" hangingPunct="1">
              <a:defRPr/>
            </a:pPr>
            <a:endParaRPr lang="es-ES" sz="1800" b="1" dirty="0" smtClean="0">
              <a:solidFill>
                <a:srgbClr val="FF0000"/>
              </a:solidFill>
            </a:endParaRPr>
          </a:p>
          <a:p>
            <a:pPr marL="0" indent="0" algn="ctr" eaLnBrk="1" hangingPunct="1">
              <a:buFont typeface="Wingdings 2" pitchFamily="18" charset="2"/>
              <a:buNone/>
              <a:defRPr/>
            </a:pPr>
            <a:r>
              <a:rPr lang="es-ES" sz="1800" dirty="0" smtClean="0"/>
              <a:t>2. Falta de recursos y herramientas:</a:t>
            </a:r>
          </a:p>
          <a:p>
            <a:pPr lvl="1" algn="ctr" eaLnBrk="1" hangingPunct="1">
              <a:buFont typeface="Wingdings 2" pitchFamily="18" charset="2"/>
              <a:buNone/>
              <a:defRPr/>
            </a:pPr>
            <a:r>
              <a:rPr lang="es-ES" sz="1800" dirty="0" smtClean="0"/>
              <a:t>		Diseño</a:t>
            </a:r>
          </a:p>
          <a:p>
            <a:pPr lvl="2" algn="ctr" eaLnBrk="1" hangingPunct="1">
              <a:buFont typeface="Wingdings 2" pitchFamily="18" charset="2"/>
              <a:buNone/>
              <a:defRPr/>
            </a:pPr>
            <a:r>
              <a:rPr lang="es-ES" sz="1800" dirty="0" smtClean="0"/>
              <a:t>	Medidor de Luz</a:t>
            </a:r>
          </a:p>
          <a:p>
            <a:pPr algn="ctr" eaLnBrk="1" hangingPunct="1">
              <a:buFontTx/>
              <a:buNone/>
              <a:defRPr/>
            </a:pPr>
            <a:r>
              <a:rPr lang="es-ES" sz="1800" dirty="0" smtClean="0"/>
              <a:t>     	Instaladores / Servicio de Campo</a:t>
            </a:r>
          </a:p>
          <a:p>
            <a:pPr algn="ctr" eaLnBrk="1" hangingPunct="1">
              <a:buFontTx/>
              <a:buNone/>
              <a:defRPr/>
            </a:pPr>
            <a:r>
              <a:rPr lang="es-ES" sz="1800" dirty="0" smtClean="0"/>
              <a:t>Herramientas para pelar  y ponchar cable</a:t>
            </a:r>
          </a:p>
          <a:p>
            <a:pPr lvl="2" algn="ctr" eaLnBrk="1" hangingPunct="1">
              <a:buFont typeface="Wingdings 2" pitchFamily="18" charset="2"/>
              <a:buNone/>
              <a:defRPr/>
            </a:pPr>
            <a:r>
              <a:rPr lang="es-ES" sz="1800" dirty="0" smtClean="0"/>
              <a:t>	Calculador de campo de visión</a:t>
            </a:r>
          </a:p>
          <a:p>
            <a:pPr lvl="2" algn="ctr" eaLnBrk="1" hangingPunct="1">
              <a:buFont typeface="Wingdings 2" pitchFamily="18" charset="2"/>
              <a:buNone/>
              <a:defRPr/>
            </a:pPr>
            <a:r>
              <a:rPr lang="es-ES" sz="1800" dirty="0" smtClean="0"/>
              <a:t>	Multímetro</a:t>
            </a:r>
          </a:p>
          <a:p>
            <a:pPr lvl="2" algn="ctr" eaLnBrk="1" hangingPunct="1">
              <a:buFont typeface="Wingdings 2" pitchFamily="18" charset="2"/>
              <a:buNone/>
              <a:defRPr/>
            </a:pPr>
            <a:r>
              <a:rPr lang="es-ES" sz="1800" dirty="0" smtClean="0"/>
              <a:t>	Monitor portátil</a:t>
            </a:r>
          </a:p>
          <a:p>
            <a:pPr lvl="2" algn="ctr" eaLnBrk="1" hangingPunct="1">
              <a:buFont typeface="Wingdings 2" pitchFamily="18" charset="2"/>
              <a:buNone/>
              <a:defRPr/>
            </a:pPr>
            <a:endParaRPr lang="es-ES" sz="1800" dirty="0" smtClean="0"/>
          </a:p>
          <a:p>
            <a:pPr lvl="2" algn="ctr" eaLnBrk="1" hangingPunct="1">
              <a:buFont typeface="Wingdings 2" pitchFamily="18" charset="2"/>
              <a:buNone/>
              <a:defRPr/>
            </a:pPr>
            <a:r>
              <a:rPr lang="es-ES" sz="1800" b="1" dirty="0" smtClean="0">
                <a:solidFill>
                  <a:srgbClr val="FF0000"/>
                </a:solidFill>
              </a:rPr>
              <a:t>1. Falta de Capacitación</a:t>
            </a:r>
          </a:p>
          <a:p>
            <a:pPr lvl="2" algn="ctr" eaLnBrk="1" hangingPunct="1">
              <a:buFont typeface="Wingdings 2" pitchFamily="18" charset="2"/>
              <a:buNone/>
              <a:defRPr/>
            </a:pPr>
            <a:endParaRPr lang="es-ES" sz="1700" dirty="0" smtClean="0"/>
          </a:p>
          <a:p>
            <a:pPr eaLnBrk="1" hangingPunct="1">
              <a:defRPr/>
            </a:pPr>
            <a:endParaRPr lang="es-ES" sz="2300" dirty="0"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subTitle" idx="1"/>
          </p:nvPr>
        </p:nvSpPr>
        <p:spPr>
          <a:xfrm>
            <a:off x="762000" y="1295400"/>
            <a:ext cx="7010400" cy="4038600"/>
          </a:xfrm>
        </p:spPr>
        <p:txBody>
          <a:bodyPr/>
          <a:lstStyle/>
          <a:p>
            <a:pPr marR="0" eaLnBrk="1" hangingPunct="1"/>
            <a:endParaRPr lang="es-ES" sz="3600" smtClean="0">
              <a:solidFill>
                <a:srgbClr val="FF9900"/>
              </a:solidFill>
            </a:endParaRPr>
          </a:p>
          <a:p>
            <a:pPr marR="0" eaLnBrk="1" hangingPunct="1"/>
            <a:r>
              <a:rPr lang="es-ES" sz="3600" smtClean="0">
                <a:solidFill>
                  <a:srgbClr val="FF9900"/>
                </a:solidFill>
              </a:rPr>
              <a:t>CONCEPTOS BÁSICOS DE</a:t>
            </a:r>
          </a:p>
          <a:p>
            <a:pPr marR="0" eaLnBrk="1" hangingPunct="1"/>
            <a:r>
              <a:rPr lang="es-ES" sz="3600" smtClean="0">
                <a:solidFill>
                  <a:srgbClr val="FF9900"/>
                </a:solidFill>
              </a:rPr>
              <a:t>CCTV</a:t>
            </a:r>
          </a:p>
          <a:p>
            <a:pPr marR="0" eaLnBrk="1" hangingPunct="1"/>
            <a:endParaRPr lang="es-ES" sz="3600" smtClean="0">
              <a:solidFill>
                <a:srgbClr val="FF9900"/>
              </a:solidFill>
            </a:endParaRPr>
          </a:p>
          <a:p>
            <a:pPr marR="0" eaLnBrk="1" hangingPunct="1"/>
            <a:r>
              <a:rPr lang="es-ES" sz="3600" smtClean="0">
                <a:solidFill>
                  <a:srgbClr val="FF9900"/>
                </a:solidFill>
              </a:rPr>
              <a:t>¡GRACIAS!</a:t>
            </a:r>
          </a:p>
          <a:p>
            <a:pPr marR="0" eaLnBrk="1" hangingPunct="1"/>
            <a:endParaRPr lang="es-ES" sz="3600" smtClean="0">
              <a:solidFill>
                <a:srgbClr val="FF9900"/>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Referencias Web</a:t>
            </a:r>
          </a:p>
        </p:txBody>
      </p:sp>
      <p:sp>
        <p:nvSpPr>
          <p:cNvPr id="66562" name="Rectangle 3"/>
          <p:cNvSpPr>
            <a:spLocks noGrp="1" noChangeArrowheads="1"/>
          </p:cNvSpPr>
          <p:nvPr>
            <p:ph idx="1"/>
          </p:nvPr>
        </p:nvSpPr>
        <p:spPr>
          <a:xfrm>
            <a:off x="457200" y="1447800"/>
            <a:ext cx="8305800" cy="5029200"/>
          </a:xfrm>
        </p:spPr>
        <p:txBody>
          <a:bodyPr>
            <a:normAutofit fontScale="92500" lnSpcReduction="10000"/>
          </a:bodyPr>
          <a:lstStyle/>
          <a:p>
            <a:pPr marL="274320" indent="-274320" algn="ctr" eaLnBrk="1" fontAlgn="auto" hangingPunct="1">
              <a:spcAft>
                <a:spcPts val="0"/>
              </a:spcAft>
              <a:buClr>
                <a:schemeClr val="accent3"/>
              </a:buClr>
              <a:buFont typeface="Wingdings 2"/>
              <a:buNone/>
              <a:defRPr/>
            </a:pPr>
            <a:r>
              <a:rPr lang="es-CO" sz="2000" dirty="0">
                <a:hlinkClick r:id="rId2"/>
              </a:rPr>
              <a:t>http://www.quaddrix.com/</a:t>
            </a:r>
            <a:endParaRPr lang="es-CO" sz="2400" dirty="0" smtClean="0">
              <a:hlinkClick r:id="rId3"/>
            </a:endParaRPr>
          </a:p>
          <a:p>
            <a:pPr marL="274320" indent="-274320" algn="ctr" eaLnBrk="1" fontAlgn="auto" hangingPunct="1">
              <a:spcAft>
                <a:spcPts val="0"/>
              </a:spcAft>
              <a:buClr>
                <a:schemeClr val="accent3"/>
              </a:buClr>
              <a:buFont typeface="Wingdings 2"/>
              <a:buNone/>
              <a:defRPr/>
            </a:pPr>
            <a:r>
              <a:rPr lang="es-CO" sz="2400" dirty="0" smtClean="0">
                <a:hlinkClick r:id="rId3"/>
              </a:rPr>
              <a:t>http</a:t>
            </a:r>
            <a:r>
              <a:rPr lang="es-CO" sz="2400" dirty="0">
                <a:hlinkClick r:id="rId3"/>
              </a:rPr>
              <a:t>://convergenciadigital.com/eshop/index.php?cPath=22</a:t>
            </a:r>
            <a:endParaRPr lang="es-ES" sz="2200" dirty="0" smtClean="0">
              <a:hlinkClick r:id="rId4"/>
            </a:endParaRPr>
          </a:p>
          <a:p>
            <a:pPr marL="274320" indent="-274320" algn="ctr" eaLnBrk="1" fontAlgn="auto" hangingPunct="1">
              <a:spcAft>
                <a:spcPts val="0"/>
              </a:spcAft>
              <a:buClr>
                <a:schemeClr val="accent3"/>
              </a:buClr>
              <a:buFont typeface="Wingdings 2"/>
              <a:buNone/>
              <a:defRPr/>
            </a:pPr>
            <a:r>
              <a:rPr lang="es-ES" sz="2200" dirty="0" smtClean="0">
                <a:hlinkClick r:id="rId4"/>
              </a:rPr>
              <a:t>http://www.rowantechnologies.com.mx/online/</a:t>
            </a:r>
            <a:endParaRPr lang="es-ES" sz="2200" dirty="0" smtClean="0"/>
          </a:p>
          <a:p>
            <a:pPr marL="274320" indent="-274320" algn="ctr" eaLnBrk="1" fontAlgn="auto" hangingPunct="1">
              <a:spcAft>
                <a:spcPts val="0"/>
              </a:spcAft>
              <a:buClr>
                <a:schemeClr val="accent3"/>
              </a:buClr>
              <a:buFont typeface="Wingdings 2"/>
              <a:buNone/>
              <a:defRPr/>
            </a:pPr>
            <a:r>
              <a:rPr lang="es-ES" sz="2200" dirty="0" smtClean="0">
                <a:hlinkClick r:id="rId5"/>
              </a:rPr>
              <a:t>http://www.evitech.com/es/analisis-imagenes-software/ptz-dome-cameras</a:t>
            </a:r>
            <a:endParaRPr lang="es-ES" sz="2200" dirty="0" smtClean="0"/>
          </a:p>
          <a:p>
            <a:pPr marL="274320" indent="-274320" algn="ctr" eaLnBrk="1" fontAlgn="auto" hangingPunct="1">
              <a:spcAft>
                <a:spcPts val="0"/>
              </a:spcAft>
              <a:buClr>
                <a:schemeClr val="accent3"/>
              </a:buClr>
              <a:buFont typeface="Wingdings 2"/>
              <a:buNone/>
              <a:defRPr/>
            </a:pPr>
            <a:r>
              <a:rPr lang="es-ES" sz="2200" dirty="0" smtClean="0">
                <a:hlinkClick r:id="rId6"/>
              </a:rPr>
              <a:t>http://www.seguridadmania.com/articulo/70421/videovigilancia/todos/axis-lanza-nuevas-camaras-ip-fijas-con-capacidades-de-captura-dinamica-</a:t>
            </a:r>
            <a:endParaRPr lang="es-ES" sz="2200" dirty="0" smtClean="0"/>
          </a:p>
          <a:p>
            <a:pPr marL="274320" indent="-274320" algn="ctr" eaLnBrk="1" fontAlgn="auto" hangingPunct="1">
              <a:spcAft>
                <a:spcPts val="0"/>
              </a:spcAft>
              <a:buClr>
                <a:schemeClr val="accent3"/>
              </a:buClr>
              <a:buFont typeface="Wingdings 2"/>
              <a:buNone/>
              <a:defRPr/>
            </a:pPr>
            <a:r>
              <a:rPr lang="es-ES" sz="2200" dirty="0" smtClean="0">
                <a:hlinkClick r:id="rId7"/>
              </a:rPr>
              <a:t>http://www.arqhys.com/blog/camaras-ip-fijas.html</a:t>
            </a:r>
            <a:endParaRPr lang="es-ES" sz="2200" dirty="0" smtClean="0"/>
          </a:p>
          <a:p>
            <a:pPr marL="274320" indent="-274320" algn="ctr" eaLnBrk="1" fontAlgn="auto" hangingPunct="1">
              <a:spcAft>
                <a:spcPts val="0"/>
              </a:spcAft>
              <a:buClr>
                <a:schemeClr val="accent3"/>
              </a:buClr>
              <a:buFont typeface="Wingdings 2"/>
              <a:buNone/>
              <a:defRPr/>
            </a:pPr>
            <a:r>
              <a:rPr lang="es-ES" sz="2200" dirty="0" smtClean="0">
                <a:hlinkClick r:id="rId8"/>
              </a:rPr>
              <a:t>http://www.elvigilantedeseguridad.com/cctv.html#1.LAS_CÁMARAS_Y_SUS_PARTES</a:t>
            </a:r>
            <a:r>
              <a:rPr lang="es-ES" sz="2200" dirty="0" smtClean="0"/>
              <a:t>.</a:t>
            </a:r>
          </a:p>
          <a:p>
            <a:pPr marL="274320" indent="-274320" algn="ctr" eaLnBrk="1" fontAlgn="auto" hangingPunct="1">
              <a:spcAft>
                <a:spcPts val="0"/>
              </a:spcAft>
              <a:buClr>
                <a:schemeClr val="accent3"/>
              </a:buClr>
              <a:buFont typeface="Wingdings 2"/>
              <a:buNone/>
              <a:defRPr/>
            </a:pPr>
            <a:r>
              <a:rPr lang="es-ES" sz="2200" dirty="0" smtClean="0">
                <a:hlinkClick r:id="rId9"/>
              </a:rPr>
              <a:t>http://stna.resource.bosch.com/documents/Data_sheet_esES_2048713611.pdf</a:t>
            </a:r>
            <a:endParaRPr lang="es-ES" sz="2200" dirty="0" smtClean="0"/>
          </a:p>
          <a:p>
            <a:pPr marL="274320" indent="-274320" algn="ctr" eaLnBrk="1" fontAlgn="auto" hangingPunct="1">
              <a:spcAft>
                <a:spcPts val="0"/>
              </a:spcAft>
              <a:buClr>
                <a:schemeClr val="accent3"/>
              </a:buClr>
              <a:buFont typeface="Wingdings 2"/>
              <a:buNone/>
              <a:defRPr/>
            </a:pPr>
            <a:r>
              <a:rPr lang="es-ES" sz="2200" dirty="0" smtClean="0">
                <a:hlinkClick r:id="rId10"/>
              </a:rPr>
              <a:t>http://entervision.com.ar/como-seleccionar-una-lente-para-una-camara-de-de-cctv.php</a:t>
            </a:r>
            <a:endParaRPr lang="es-ES" sz="2200" dirty="0" smtClean="0"/>
          </a:p>
          <a:p>
            <a:pPr marL="274320" indent="-274320" algn="ctr" eaLnBrk="1" fontAlgn="auto" hangingPunct="1">
              <a:spcAft>
                <a:spcPts val="0"/>
              </a:spcAft>
              <a:buClr>
                <a:schemeClr val="accent3"/>
              </a:buClr>
              <a:buFont typeface="Wingdings 2"/>
              <a:buNone/>
              <a:defRPr/>
            </a:pPr>
            <a:endParaRPr lang="es-ES" dirty="0" smtClean="0"/>
          </a:p>
          <a:p>
            <a:pPr marL="274320" indent="-274320" eaLnBrk="1" fontAlgn="auto" hangingPunct="1">
              <a:spcAft>
                <a:spcPts val="0"/>
              </a:spcAft>
              <a:buClr>
                <a:schemeClr val="accent3"/>
              </a:buClr>
              <a:buFontTx/>
              <a:buNone/>
              <a:defRPr/>
            </a:pPr>
            <a:endParaRPr lang="es-ES" dirty="0" smtClean="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idx="1"/>
          </p:nvPr>
        </p:nvSpPr>
        <p:spPr>
          <a:xfrm>
            <a:off x="533400" y="4114800"/>
            <a:ext cx="8229600" cy="1752600"/>
          </a:xfrm>
        </p:spPr>
        <p:txBody>
          <a:bodyPr/>
          <a:lstStyle/>
          <a:p>
            <a:pPr algn="ctr" eaLnBrk="1" hangingPunct="1">
              <a:buFont typeface="Wingdings 2" pitchFamily="18" charset="2"/>
              <a:buNone/>
            </a:pPr>
            <a:r>
              <a:rPr lang="es-ES" smtClean="0"/>
              <a:t>Ing. Germán Darío Cruz Gallego</a:t>
            </a:r>
          </a:p>
          <a:p>
            <a:pPr algn="ctr" eaLnBrk="1" hangingPunct="1">
              <a:buFont typeface="Wingdings 2" pitchFamily="18" charset="2"/>
              <a:buNone/>
            </a:pPr>
            <a:r>
              <a:rPr lang="es-ES" smtClean="0">
                <a:solidFill>
                  <a:srgbClr val="FF0000"/>
                </a:solidFill>
              </a:rPr>
              <a:t>medios_tecnologicos@outlook.com</a:t>
            </a:r>
          </a:p>
          <a:p>
            <a:pPr algn="ctr" eaLnBrk="1" hangingPunct="1">
              <a:buFont typeface="Wingdings 2" pitchFamily="18" charset="2"/>
              <a:buNone/>
            </a:pPr>
            <a:r>
              <a:rPr lang="es-ES" smtClean="0"/>
              <a:t>3208711282</a:t>
            </a:r>
          </a:p>
          <a:p>
            <a:pPr eaLnBrk="1" hangingPunct="1"/>
            <a:endParaRPr lang="es-ES" smtClean="0"/>
          </a:p>
          <a:p>
            <a:pPr eaLnBrk="1" hangingPunct="1">
              <a:buFontTx/>
              <a:buNone/>
            </a:pPr>
            <a:endParaRPr lang="es-E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381000"/>
            <a:ext cx="8229600" cy="1447800"/>
          </a:xfrm>
        </p:spPr>
        <p:txBody>
          <a:bodyPr>
            <a:normAutofit/>
          </a:bodyPr>
          <a:lstStyle/>
          <a:p>
            <a:pPr algn="ctr" eaLnBrk="1" fontAlgn="auto" hangingPunct="1">
              <a:spcAft>
                <a:spcPts val="0"/>
              </a:spcAft>
              <a:defRPr/>
            </a:pPr>
            <a:r>
              <a:rPr lang="es-ES" b="1" dirty="0" smtClean="0">
                <a:solidFill>
                  <a:srgbClr val="FF9900"/>
                </a:solidFill>
              </a:rPr>
              <a:t>Propósito de la Cámara</a:t>
            </a:r>
          </a:p>
        </p:txBody>
      </p:sp>
      <p:pic>
        <p:nvPicPr>
          <p:cNvPr id="167938" name="Picture 2"/>
          <p:cNvPicPr>
            <a:picLocks noChangeAspect="1" noChangeArrowheads="1"/>
          </p:cNvPicPr>
          <p:nvPr/>
        </p:nvPicPr>
        <p:blipFill>
          <a:blip r:embed="rId2" cstate="print"/>
          <a:srcRect/>
          <a:stretch>
            <a:fillRect/>
          </a:stretch>
        </p:blipFill>
        <p:spPr bwMode="auto">
          <a:xfrm>
            <a:off x="76200" y="2743200"/>
            <a:ext cx="3345781" cy="3581400"/>
          </a:xfrm>
          <a:prstGeom prst="rect">
            <a:avLst/>
          </a:prstGeom>
          <a:noFill/>
          <a:ln w="9525">
            <a:noFill/>
            <a:miter lim="800000"/>
            <a:headEnd/>
            <a:tailEnd/>
          </a:ln>
        </p:spPr>
      </p:pic>
      <p:pic>
        <p:nvPicPr>
          <p:cNvPr id="167940" name="Picture 4"/>
          <p:cNvPicPr>
            <a:picLocks noChangeAspect="1" noChangeArrowheads="1"/>
          </p:cNvPicPr>
          <p:nvPr/>
        </p:nvPicPr>
        <p:blipFill>
          <a:blip r:embed="rId3" cstate="print"/>
          <a:srcRect/>
          <a:stretch>
            <a:fillRect/>
          </a:stretch>
        </p:blipFill>
        <p:spPr bwMode="auto">
          <a:xfrm>
            <a:off x="3407568" y="2286000"/>
            <a:ext cx="5584032"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a:solidFill>
                  <a:srgbClr val="FF9900"/>
                </a:solidFill>
              </a:rPr>
              <a:t>	Componentes Básicos de un sistema de CCTV</a:t>
            </a:r>
          </a:p>
          <a:p>
            <a:pPr marL="990600" lvl="1" indent="-533400" algn="ctr" eaLnBrk="1" hangingPunct="1">
              <a:spcBef>
                <a:spcPct val="20000"/>
              </a:spcBef>
            </a:pPr>
            <a:endParaRPr lang="es-MX" sz="4000" b="1">
              <a:solidFill>
                <a:srgbClr val="FF9900"/>
              </a:solidFill>
            </a:endParaRPr>
          </a:p>
          <a:p>
            <a:pPr marL="990600" lvl="1" indent="-533400" algn="ctr" eaLnBrk="1" hangingPunct="1">
              <a:spcBef>
                <a:spcPct val="20000"/>
              </a:spcBef>
            </a:pPr>
            <a:r>
              <a:rPr lang="es-MX" sz="4000" b="1">
                <a:solidFill>
                  <a:srgbClr val="FF9900"/>
                </a:solidFill>
              </a:rPr>
              <a:t>	Cámaras</a:t>
            </a:r>
            <a:endParaRPr lang="es-MX" sz="3200"/>
          </a:p>
          <a:p>
            <a:pPr marL="990600" lvl="1" indent="-533400" eaLnBrk="1" hangingPunct="1">
              <a:spcBef>
                <a:spcPct val="20000"/>
              </a:spcBef>
            </a:pPr>
            <a:endParaRPr lang="es-MX" sz="3600"/>
          </a:p>
          <a:p>
            <a:pPr marL="609600" indent="-609600" eaLnBrk="1" hangingPunct="1">
              <a:spcBef>
                <a:spcPct val="20000"/>
              </a:spcBef>
            </a:pPr>
            <a:endParaRPr lang="es-E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457200" y="533400"/>
            <a:ext cx="8229600" cy="1447800"/>
          </a:xfrm>
        </p:spPr>
        <p:txBody>
          <a:bodyPr>
            <a:normAutofit/>
          </a:bodyPr>
          <a:lstStyle/>
          <a:p>
            <a:pPr algn="ctr" eaLnBrk="1" fontAlgn="auto" hangingPunct="1">
              <a:spcAft>
                <a:spcPts val="0"/>
              </a:spcAft>
              <a:defRPr/>
            </a:pPr>
            <a:r>
              <a:rPr lang="es-ES" sz="4000" b="1" dirty="0" smtClean="0">
                <a:solidFill>
                  <a:srgbClr val="FF9900"/>
                </a:solidFill>
              </a:rPr>
              <a:t>Componentes Básicos de un sistema de CCTV- </a:t>
            </a:r>
            <a:r>
              <a:rPr lang="es-ES" b="1" dirty="0" smtClean="0"/>
              <a:t>CAMARA TIPO CAJA</a:t>
            </a:r>
            <a:endParaRPr lang="es-ES" b="1" dirty="0" smtClean="0">
              <a:solidFill>
                <a:srgbClr val="FF9900"/>
              </a:solidFill>
            </a:endParaRPr>
          </a:p>
        </p:txBody>
      </p:sp>
      <p:sp>
        <p:nvSpPr>
          <p:cNvPr id="12290" name="2 Marcador de contenido"/>
          <p:cNvSpPr>
            <a:spLocks noGrp="1"/>
          </p:cNvSpPr>
          <p:nvPr>
            <p:ph idx="1"/>
          </p:nvPr>
        </p:nvSpPr>
        <p:spPr>
          <a:xfrm>
            <a:off x="457200" y="2133600"/>
            <a:ext cx="8382000" cy="4525963"/>
          </a:xfrm>
        </p:spPr>
        <p:txBody>
          <a:bodyPr/>
          <a:lstStyle/>
          <a:p>
            <a:pPr eaLnBrk="1" hangingPunct="1">
              <a:buFont typeface="Wingdings 2" pitchFamily="18" charset="2"/>
              <a:buNone/>
            </a:pPr>
            <a:r>
              <a:rPr lang="es-ES" sz="2400" b="1" dirty="0" smtClean="0"/>
              <a:t>	</a:t>
            </a:r>
            <a:r>
              <a:rPr lang="es-ES" sz="2800" dirty="0" smtClean="0"/>
              <a:t>Las cámaras tipo caja permiten seleccionar la lente de acuerdo al campo de cobertura que se desea, estos elementos vienen por separado:</a:t>
            </a:r>
          </a:p>
          <a:p>
            <a:pPr>
              <a:buNone/>
            </a:pPr>
            <a:r>
              <a:rPr lang="es-ES" sz="2800" dirty="0" smtClean="0"/>
              <a:t>- Cámara (elemento Sensor)</a:t>
            </a:r>
          </a:p>
          <a:p>
            <a:pPr>
              <a:buNone/>
            </a:pPr>
            <a:r>
              <a:rPr lang="es-ES" sz="2800" dirty="0" smtClean="0"/>
              <a:t>- Lente</a:t>
            </a:r>
          </a:p>
          <a:p>
            <a:pPr>
              <a:buNone/>
            </a:pPr>
            <a:r>
              <a:rPr lang="es-ES" sz="2800" dirty="0" smtClean="0"/>
              <a:t>- Accesorios (Cubierta, fuente, soporte, </a:t>
            </a:r>
            <a:r>
              <a:rPr lang="es-ES" sz="2800" dirty="0" err="1" smtClean="0"/>
              <a:t>etc</a:t>
            </a:r>
            <a:r>
              <a:rPr lang="es-ES" sz="2800" dirty="0" smtClean="0"/>
              <a:t>…)</a:t>
            </a:r>
            <a:endParaRPr lang="es-ES" dirty="0" smtClean="0"/>
          </a:p>
          <a:p>
            <a:pPr lvl="1" eaLnBrk="1" hangingPunct="1"/>
            <a:endParaRPr lang="es-ES" sz="900" dirty="0" smtClean="0"/>
          </a:p>
          <a:p>
            <a:pPr lvl="1" eaLnBrk="1" hangingPunct="1"/>
            <a:endParaRPr lang="es-ES" dirty="0" smtClean="0"/>
          </a:p>
        </p:txBody>
      </p:sp>
      <p:sp>
        <p:nvSpPr>
          <p:cNvPr id="5" name="2 Marcador de contenido"/>
          <p:cNvSpPr txBox="1">
            <a:spLocks/>
          </p:cNvSpPr>
          <p:nvPr/>
        </p:nvSpPr>
        <p:spPr bwMode="auto">
          <a:xfrm>
            <a:off x="609600" y="2286000"/>
            <a:ext cx="4495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defRPr/>
            </a:pPr>
            <a:r>
              <a:rPr kumimoji="0" lang="es-ES" sz="2400" b="1" i="0" u="none" strike="noStrike" kern="1200" cap="none" spc="0" normalizeH="0" baseline="0" noProof="0" dirty="0" smtClean="0">
                <a:ln>
                  <a:noFill/>
                </a:ln>
                <a:solidFill>
                  <a:schemeClr val="tx1"/>
                </a:solidFill>
                <a:effectLst/>
                <a:uLnTx/>
                <a:uFillTx/>
                <a:latin typeface="+mn-lt"/>
                <a:ea typeface="+mn-ea"/>
                <a:cs typeface="+mn-cs"/>
              </a:rPr>
              <a:t>	</a:t>
            </a:r>
            <a:endParaRPr kumimoji="0" lang="es-ES" sz="2400" b="0" i="0" u="none" strike="noStrike" kern="1200" cap="none" spc="0" normalizeH="0" baseline="0" noProof="0" dirty="0" smtClean="0">
              <a:ln>
                <a:noFill/>
              </a:ln>
              <a:solidFill>
                <a:schemeClr val="tx1"/>
              </a:solidFill>
              <a:effectLst/>
              <a:uLnTx/>
              <a:uFillTx/>
              <a:latin typeface="+mn-lt"/>
              <a:ea typeface="+mn-ea"/>
              <a:cs typeface="+mn-cs"/>
            </a:endParaRPr>
          </a:p>
          <a:p>
            <a:pPr marL="639763" marR="0" lvl="1" indent="-246063" algn="l" defTabSz="914400" rtl="0" eaLnBrk="1" fontAlgn="base" latinLnBrk="0" hangingPunct="1">
              <a:lnSpc>
                <a:spcPct val="100000"/>
              </a:lnSpc>
              <a:spcBef>
                <a:spcPct val="20000"/>
              </a:spcBef>
              <a:spcAft>
                <a:spcPct val="0"/>
              </a:spcAft>
              <a:buClr>
                <a:schemeClr val="accent1"/>
              </a:buClr>
              <a:buSzPct val="85000"/>
              <a:buFont typeface="Wingdings 2" pitchFamily="18" charset="2"/>
              <a:buNone/>
              <a:tabLst/>
              <a:defRPr/>
            </a:pPr>
            <a:endParaRPr kumimoji="0" lang="es-ES" sz="2400" b="0" i="0" u="none" strike="noStrike" kern="1200" cap="none" spc="0" normalizeH="0" baseline="0" noProof="0" dirty="0" smtClean="0">
              <a:ln>
                <a:noFill/>
              </a:ln>
              <a:solidFill>
                <a:schemeClr val="tx1"/>
              </a:solidFill>
              <a:effectLst/>
              <a:uLnTx/>
              <a:uFillTx/>
              <a:latin typeface="+mn-lt"/>
              <a:ea typeface="+mn-ea"/>
              <a:cs typeface="+mn-cs"/>
            </a:endParaRPr>
          </a:p>
          <a:p>
            <a:pPr marL="639763" marR="0" lvl="1" indent="-246063" algn="l" defTabSz="914400" rtl="0" eaLnBrk="1" fontAlgn="base" latinLnBrk="0" hangingPunct="1">
              <a:lnSpc>
                <a:spcPct val="100000"/>
              </a:lnSpc>
              <a:spcBef>
                <a:spcPct val="20000"/>
              </a:spcBef>
              <a:spcAft>
                <a:spcPct val="0"/>
              </a:spcAft>
              <a:buClr>
                <a:schemeClr val="accent1"/>
              </a:buClr>
              <a:buSzPct val="85000"/>
              <a:buFont typeface="Wingdings 2" pitchFamily="18" charset="2"/>
              <a:buChar char=""/>
              <a:tabLst/>
              <a:defRPr/>
            </a:pPr>
            <a:endParaRPr kumimoji="0" lang="es-ES" sz="900" b="0" i="0" u="none" strike="noStrike" kern="1200" cap="none" spc="0" normalizeH="0" baseline="0" noProof="0" dirty="0" smtClean="0">
              <a:ln>
                <a:noFill/>
              </a:ln>
              <a:solidFill>
                <a:schemeClr val="tx1"/>
              </a:solidFill>
              <a:effectLst/>
              <a:uLnTx/>
              <a:uFillTx/>
              <a:latin typeface="+mn-lt"/>
              <a:ea typeface="+mn-ea"/>
              <a:cs typeface="+mn-cs"/>
            </a:endParaRPr>
          </a:p>
          <a:p>
            <a:pPr marL="639763" marR="0" lvl="1" indent="-246063" algn="l" defTabSz="914400" rtl="0" eaLnBrk="1" fontAlgn="base" latinLnBrk="0" hangingPunct="1">
              <a:lnSpc>
                <a:spcPct val="100000"/>
              </a:lnSpc>
              <a:spcBef>
                <a:spcPct val="20000"/>
              </a:spcBef>
              <a:spcAft>
                <a:spcPct val="0"/>
              </a:spcAft>
              <a:buClr>
                <a:schemeClr val="accent1"/>
              </a:buClr>
              <a:buSzPct val="85000"/>
              <a:buFont typeface="Wingdings 2" pitchFamily="18" charset="2"/>
              <a:buChar char=""/>
              <a:tabLst/>
              <a:defRPr/>
            </a:pPr>
            <a:endParaRPr kumimoji="0" lang="es-E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1752600" y="5029200"/>
            <a:ext cx="591502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sz="2800" dirty="0" smtClean="0">
                <a:hlinkClick r:id="rId2"/>
              </a:rPr>
              <a:t>http://www.starligh.com/cctv/calcular-lente.html</a:t>
            </a:r>
            <a:r>
              <a:rPr lang="es-ES" sz="2800" dirty="0" smtClean="0"/>
              <a:t/>
            </a:r>
            <a:br>
              <a:rPr lang="es-ES" sz="2800" dirty="0" smtClean="0"/>
            </a:br>
            <a:r>
              <a:rPr lang="es-ES" sz="2800" dirty="0" smtClean="0"/>
              <a:t>http://www.axis.com/global/en/tools/lens-calculator</a:t>
            </a:r>
            <a:endParaRPr lang="es-ES" sz="2800" dirty="0"/>
          </a:p>
        </p:txBody>
      </p:sp>
      <p:sp>
        <p:nvSpPr>
          <p:cNvPr id="3" name="Content Placeholder 2"/>
          <p:cNvSpPr>
            <a:spLocks noGrp="1"/>
          </p:cNvSpPr>
          <p:nvPr>
            <p:ph idx="1"/>
          </p:nvPr>
        </p:nvSpPr>
        <p:spPr/>
        <p:txBody>
          <a:bodyPr/>
          <a:lstStyle/>
          <a:p>
            <a:pPr marL="514350" indent="-514350">
              <a:buFont typeface="+mj-lt"/>
              <a:buAutoNum type="arabicPeriod"/>
            </a:pPr>
            <a:r>
              <a:rPr lang="es-ES" sz="2400" dirty="0" smtClean="0"/>
              <a:t>Mide al distancia que hay entre tu cámara y el área que deseas observar.</a:t>
            </a:r>
          </a:p>
          <a:p>
            <a:pPr marL="514350" indent="-514350">
              <a:buFont typeface="+mj-lt"/>
              <a:buAutoNum type="arabicPeriod"/>
            </a:pPr>
            <a:r>
              <a:rPr lang="es-ES" sz="2400" dirty="0" smtClean="0"/>
              <a:t>Mide el ancho del área que deseas observar.</a:t>
            </a:r>
          </a:p>
          <a:p>
            <a:pPr marL="514350" indent="-514350">
              <a:buFont typeface="+mj-lt"/>
              <a:buAutoNum type="arabicPeriod"/>
            </a:pPr>
            <a:r>
              <a:rPr lang="es-ES" sz="2400" dirty="0" smtClean="0"/>
              <a:t>Divide distancia medida entre la medida del ancho.</a:t>
            </a:r>
          </a:p>
          <a:p>
            <a:pPr marL="514350" indent="-514350">
              <a:buFont typeface="+mj-lt"/>
              <a:buAutoNum type="arabicPeriod"/>
            </a:pPr>
            <a:r>
              <a:rPr lang="es-ES" sz="2400" dirty="0" smtClean="0"/>
              <a:t>Averigua el tamaño del sensor de tu cámara y multiplica la respuesta conseguida en el Paso 3 por el multiplicador correspondiente</a:t>
            </a:r>
            <a:r>
              <a:rPr lang="es-ES" dirty="0" smtClean="0"/>
              <a:t>.</a:t>
            </a:r>
          </a:p>
        </p:txBody>
      </p:sp>
      <p:graphicFrame>
        <p:nvGraphicFramePr>
          <p:cNvPr id="4" name="Table 3"/>
          <p:cNvGraphicFramePr>
            <a:graphicFrameLocks noGrp="1"/>
          </p:cNvGraphicFramePr>
          <p:nvPr/>
        </p:nvGraphicFramePr>
        <p:xfrm>
          <a:off x="4419600" y="4495800"/>
          <a:ext cx="4495800" cy="1854200"/>
        </p:xfrm>
        <a:graphic>
          <a:graphicData uri="http://schemas.openxmlformats.org/drawingml/2006/table">
            <a:tbl>
              <a:tblPr firstRow="1" bandRow="1">
                <a:tableStyleId>{5C22544A-7EE6-4342-B048-85BDC9FD1C3A}</a:tableStyleId>
              </a:tblPr>
              <a:tblGrid>
                <a:gridCol w="1524000"/>
                <a:gridCol w="838200"/>
                <a:gridCol w="2133600"/>
              </a:tblGrid>
              <a:tr h="370840">
                <a:tc>
                  <a:txBody>
                    <a:bodyPr/>
                    <a:lstStyle/>
                    <a:p>
                      <a:pPr algn="ctr"/>
                      <a:r>
                        <a:rPr lang="es-ES_tradnl" dirty="0" smtClean="0"/>
                        <a:t>Pulgadas</a:t>
                      </a:r>
                      <a:endParaRPr lang="es-ES" dirty="0"/>
                    </a:p>
                  </a:txBody>
                  <a:tcPr/>
                </a:tc>
                <a:tc>
                  <a:txBody>
                    <a:bodyPr/>
                    <a:lstStyle/>
                    <a:p>
                      <a:pPr algn="ctr"/>
                      <a:r>
                        <a:rPr lang="es-ES_tradnl" dirty="0" smtClean="0"/>
                        <a:t>cm</a:t>
                      </a:r>
                      <a:endParaRPr lang="es-ES" dirty="0"/>
                    </a:p>
                  </a:txBody>
                  <a:tcPr/>
                </a:tc>
                <a:tc>
                  <a:txBody>
                    <a:bodyPr/>
                    <a:lstStyle/>
                    <a:p>
                      <a:pPr algn="ctr"/>
                      <a:r>
                        <a:rPr lang="es-ES_tradnl" dirty="0" smtClean="0"/>
                        <a:t>Multiplicador</a:t>
                      </a:r>
                      <a:endParaRPr lang="es-ES" dirty="0"/>
                    </a:p>
                  </a:txBody>
                  <a:tcPr/>
                </a:tc>
              </a:tr>
              <a:tr h="370840">
                <a:tc>
                  <a:txBody>
                    <a:bodyPr/>
                    <a:lstStyle/>
                    <a:p>
                      <a:pPr algn="ctr"/>
                      <a:r>
                        <a:rPr lang="es-ES_tradnl" dirty="0" smtClean="0"/>
                        <a:t>1” </a:t>
                      </a:r>
                      <a:endParaRPr lang="es-ES" dirty="0"/>
                    </a:p>
                  </a:txBody>
                  <a:tcPr/>
                </a:tc>
                <a:tc>
                  <a:txBody>
                    <a:bodyPr/>
                    <a:lstStyle/>
                    <a:p>
                      <a:pPr algn="ctr"/>
                      <a:r>
                        <a:rPr lang="es-ES_tradnl" dirty="0" smtClean="0"/>
                        <a:t>2,5</a:t>
                      </a:r>
                      <a:endParaRPr lang="es-ES" dirty="0"/>
                    </a:p>
                  </a:txBody>
                  <a:tcPr/>
                </a:tc>
                <a:tc>
                  <a:txBody>
                    <a:bodyPr/>
                    <a:lstStyle/>
                    <a:p>
                      <a:pPr algn="ctr"/>
                      <a:r>
                        <a:rPr lang="es-ES_tradnl" dirty="0" smtClean="0"/>
                        <a:t>12,8</a:t>
                      </a:r>
                      <a:endParaRPr lang="es-ES" dirty="0"/>
                    </a:p>
                  </a:txBody>
                  <a:tcPr/>
                </a:tc>
              </a:tr>
              <a:tr h="370840">
                <a:tc>
                  <a:txBody>
                    <a:bodyPr/>
                    <a:lstStyle/>
                    <a:p>
                      <a:pPr algn="ctr"/>
                      <a:r>
                        <a:rPr lang="es-ES_tradnl" dirty="0" smtClean="0"/>
                        <a:t>2/3” </a:t>
                      </a:r>
                      <a:endParaRPr lang="es-ES" dirty="0"/>
                    </a:p>
                  </a:txBody>
                  <a:tcPr/>
                </a:tc>
                <a:tc>
                  <a:txBody>
                    <a:bodyPr/>
                    <a:lstStyle/>
                    <a:p>
                      <a:pPr algn="ctr"/>
                      <a:r>
                        <a:rPr lang="es-ES_tradnl" dirty="0" smtClean="0"/>
                        <a:t>1,6</a:t>
                      </a:r>
                      <a:endParaRPr lang="es-ES" dirty="0"/>
                    </a:p>
                  </a:txBody>
                  <a:tcPr/>
                </a:tc>
                <a:tc>
                  <a:txBody>
                    <a:bodyPr/>
                    <a:lstStyle/>
                    <a:p>
                      <a:pPr algn="ctr"/>
                      <a:r>
                        <a:rPr lang="es-ES_tradnl" dirty="0" smtClean="0"/>
                        <a:t>8,8</a:t>
                      </a:r>
                      <a:endParaRPr lang="es-ES" dirty="0"/>
                    </a:p>
                  </a:txBody>
                  <a:tcPr/>
                </a:tc>
              </a:tr>
              <a:tr h="370840">
                <a:tc>
                  <a:txBody>
                    <a:bodyPr/>
                    <a:lstStyle/>
                    <a:p>
                      <a:pPr algn="ctr"/>
                      <a:r>
                        <a:rPr lang="es-ES_tradnl" dirty="0" smtClean="0"/>
                        <a:t>½”</a:t>
                      </a:r>
                      <a:endParaRPr lang="es-ES" dirty="0"/>
                    </a:p>
                  </a:txBody>
                  <a:tcPr/>
                </a:tc>
                <a:tc>
                  <a:txBody>
                    <a:bodyPr/>
                    <a:lstStyle/>
                    <a:p>
                      <a:pPr algn="ctr"/>
                      <a:r>
                        <a:rPr lang="es-ES_tradnl" dirty="0" smtClean="0"/>
                        <a:t>1,2</a:t>
                      </a:r>
                      <a:endParaRPr lang="es-ES" dirty="0"/>
                    </a:p>
                  </a:txBody>
                  <a:tcPr/>
                </a:tc>
                <a:tc>
                  <a:txBody>
                    <a:bodyPr/>
                    <a:lstStyle/>
                    <a:p>
                      <a:pPr algn="ctr"/>
                      <a:r>
                        <a:rPr lang="es-ES_tradnl" dirty="0" smtClean="0"/>
                        <a:t>6,4</a:t>
                      </a:r>
                      <a:endParaRPr lang="es-E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dirty="0" smtClean="0"/>
                        <a:t>1/3” </a:t>
                      </a:r>
                      <a:endParaRPr lang="es-ES" dirty="0" smtClean="0"/>
                    </a:p>
                  </a:txBody>
                  <a:tcPr/>
                </a:tc>
                <a:tc>
                  <a:txBody>
                    <a:bodyPr/>
                    <a:lstStyle/>
                    <a:p>
                      <a:pPr algn="ctr"/>
                      <a:r>
                        <a:rPr lang="es-ES_tradnl" dirty="0" smtClean="0"/>
                        <a:t>0,8</a:t>
                      </a:r>
                      <a:endParaRPr lang="es-ES" dirty="0"/>
                    </a:p>
                  </a:txBody>
                  <a:tcPr/>
                </a:tc>
                <a:tc>
                  <a:txBody>
                    <a:bodyPr/>
                    <a:lstStyle/>
                    <a:p>
                      <a:pPr algn="ctr"/>
                      <a:r>
                        <a:rPr lang="es-ES_tradnl" dirty="0" smtClean="0"/>
                        <a:t>4,8</a:t>
                      </a:r>
                      <a:endParaRPr lang="es-ES"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s-ES_tradnl" sz="4000" b="1" dirty="0" smtClean="0"/>
              <a:t>Tabla con  lentes, ángulos y distancias.</a:t>
            </a:r>
            <a:endParaRPr lang="es-ES" sz="4000" b="1" dirty="0"/>
          </a:p>
        </p:txBody>
      </p:sp>
      <p:sp>
        <p:nvSpPr>
          <p:cNvPr id="5" name="Content Placeholder 4"/>
          <p:cNvSpPr>
            <a:spLocks noGrp="1"/>
          </p:cNvSpPr>
          <p:nvPr>
            <p:ph idx="1"/>
          </p:nvPr>
        </p:nvSpPr>
        <p:spPr/>
        <p:txBody>
          <a:bodyPr/>
          <a:lstStyle/>
          <a:p>
            <a:endParaRPr lang="es-ES" dirty="0"/>
          </a:p>
        </p:txBody>
      </p:sp>
      <p:pic>
        <p:nvPicPr>
          <p:cNvPr id="6" name="Picture 5" descr="http://g01.a.alicdn.com/kf/UT8vC1xXgVaXXagOFbXW/122904192/UT8vC1xXgVaXXagOFbXW.jpg"/>
          <p:cNvPicPr/>
          <p:nvPr/>
        </p:nvPicPr>
        <p:blipFill>
          <a:blip r:embed="rId2" cstate="print"/>
          <a:srcRect t="10448"/>
          <a:stretch>
            <a:fillRect/>
          </a:stretch>
        </p:blipFill>
        <p:spPr bwMode="auto">
          <a:xfrm>
            <a:off x="0" y="1600200"/>
            <a:ext cx="91440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457200" y="533400"/>
            <a:ext cx="8229600" cy="1447800"/>
          </a:xfrm>
        </p:spPr>
        <p:txBody>
          <a:bodyPr>
            <a:normAutofit fontScale="90000"/>
          </a:bodyPr>
          <a:lstStyle/>
          <a:p>
            <a:pPr algn="ctr" eaLnBrk="1" fontAlgn="auto" hangingPunct="1">
              <a:spcAft>
                <a:spcPts val="0"/>
              </a:spcAft>
              <a:defRPr/>
            </a:pPr>
            <a:r>
              <a:rPr lang="es-ES" b="1" dirty="0" smtClean="0">
                <a:solidFill>
                  <a:srgbClr val="FF9900"/>
                </a:solidFill>
              </a:rPr>
              <a:t>Componentes Básicos de un sistema de CCTV</a:t>
            </a:r>
          </a:p>
        </p:txBody>
      </p:sp>
      <p:sp>
        <p:nvSpPr>
          <p:cNvPr id="12290" name="2 Marcador de contenido"/>
          <p:cNvSpPr>
            <a:spLocks noGrp="1"/>
          </p:cNvSpPr>
          <p:nvPr>
            <p:ph idx="1"/>
          </p:nvPr>
        </p:nvSpPr>
        <p:spPr>
          <a:xfrm>
            <a:off x="457200" y="2133600"/>
            <a:ext cx="4495800" cy="4525963"/>
          </a:xfrm>
        </p:spPr>
        <p:txBody>
          <a:bodyPr/>
          <a:lstStyle/>
          <a:p>
            <a:pPr eaLnBrk="1" hangingPunct="1">
              <a:buFont typeface="Wingdings 2" pitchFamily="18" charset="2"/>
              <a:buNone/>
            </a:pPr>
            <a:r>
              <a:rPr lang="es-ES" sz="2400" b="1" dirty="0" smtClean="0"/>
              <a:t>	Cámaras</a:t>
            </a:r>
          </a:p>
          <a:p>
            <a:pPr eaLnBrk="1" hangingPunct="1">
              <a:buFont typeface="Wingdings 2" pitchFamily="18" charset="2"/>
              <a:buNone/>
            </a:pPr>
            <a:r>
              <a:rPr lang="es-ES" sz="2400" dirty="0" smtClean="0">
                <a:solidFill>
                  <a:srgbClr val="FF9900"/>
                </a:solidFill>
              </a:rPr>
              <a:t>	</a:t>
            </a:r>
          </a:p>
          <a:p>
            <a:pPr algn="just" eaLnBrk="1" hangingPunct="1">
              <a:buFont typeface="Wingdings 2" pitchFamily="18" charset="2"/>
              <a:buNone/>
            </a:pPr>
            <a:r>
              <a:rPr lang="es-ES" sz="2400" dirty="0" smtClean="0">
                <a:solidFill>
                  <a:srgbClr val="FF9900"/>
                </a:solidFill>
              </a:rPr>
              <a:t>	</a:t>
            </a:r>
            <a:r>
              <a:rPr lang="es-ES" sz="2400" dirty="0" smtClean="0"/>
              <a:t>De acuerdo al tipo de cámaras se pueden tener varias clasificaciones:</a:t>
            </a:r>
          </a:p>
          <a:p>
            <a:pPr lvl="1" eaLnBrk="1" hangingPunct="1"/>
            <a:r>
              <a:rPr lang="es-ES" dirty="0" smtClean="0"/>
              <a:t>Interiores y exteriores</a:t>
            </a:r>
          </a:p>
          <a:p>
            <a:pPr lvl="1" eaLnBrk="1" hangingPunct="1"/>
            <a:r>
              <a:rPr lang="es-ES" dirty="0" smtClean="0"/>
              <a:t>Fijas y Móviles o Dinámicas</a:t>
            </a:r>
          </a:p>
          <a:p>
            <a:pPr lvl="1" eaLnBrk="1" hangingPunct="1"/>
            <a:r>
              <a:rPr lang="es-ES" dirty="0" smtClean="0"/>
              <a:t>Analógicas e IP</a:t>
            </a:r>
          </a:p>
          <a:p>
            <a:pPr lvl="1" eaLnBrk="1" hangingPunct="1">
              <a:buFont typeface="Wingdings 2" pitchFamily="18" charset="2"/>
              <a:buNone/>
            </a:pPr>
            <a:endParaRPr lang="es-ES" dirty="0" smtClean="0"/>
          </a:p>
          <a:p>
            <a:pPr lvl="1" eaLnBrk="1" hangingPunct="1">
              <a:buFont typeface="Wingdings 2" pitchFamily="18" charset="2"/>
              <a:buNone/>
            </a:pPr>
            <a:endParaRPr lang="es-ES" dirty="0" smtClean="0"/>
          </a:p>
          <a:p>
            <a:pPr lvl="1" eaLnBrk="1" hangingPunct="1"/>
            <a:endParaRPr lang="es-ES" sz="900" dirty="0" smtClean="0"/>
          </a:p>
          <a:p>
            <a:pPr lvl="1" eaLnBrk="1" hangingPunct="1"/>
            <a:endParaRPr lang="es-ES" dirty="0" smtClean="0"/>
          </a:p>
        </p:txBody>
      </p:sp>
      <p:pic>
        <p:nvPicPr>
          <p:cNvPr id="12292" name="Picture 11"/>
          <p:cNvPicPr>
            <a:picLocks noChangeAspect="1" noChangeArrowheads="1"/>
          </p:cNvPicPr>
          <p:nvPr/>
        </p:nvPicPr>
        <p:blipFill>
          <a:blip r:embed="rId2" cstate="print"/>
          <a:srcRect/>
          <a:stretch>
            <a:fillRect/>
          </a:stretch>
        </p:blipFill>
        <p:spPr bwMode="auto">
          <a:xfrm>
            <a:off x="5105400" y="2667000"/>
            <a:ext cx="32131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3352800" y="990600"/>
            <a:ext cx="2667000" cy="1676400"/>
          </a:xfrm>
        </p:spPr>
        <p:txBody>
          <a:bodyPr>
            <a:normAutofit fontScale="90000"/>
          </a:bodyPr>
          <a:lstStyle/>
          <a:p>
            <a:pPr algn="ctr" eaLnBrk="1" fontAlgn="auto" hangingPunct="1">
              <a:spcAft>
                <a:spcPts val="0"/>
              </a:spcAft>
              <a:defRPr/>
            </a:pPr>
            <a:r>
              <a:rPr lang="es-ES" b="1" dirty="0" smtClean="0">
                <a:solidFill>
                  <a:srgbClr val="FFC000"/>
                </a:solidFill>
                <a:latin typeface="+mn-lt"/>
              </a:rPr>
              <a:t>Programa</a:t>
            </a:r>
            <a:br>
              <a:rPr lang="es-ES" b="1" dirty="0" smtClean="0">
                <a:solidFill>
                  <a:srgbClr val="FFC000"/>
                </a:solidFill>
                <a:latin typeface="+mn-lt"/>
              </a:rPr>
            </a:br>
            <a:endParaRPr lang="es-ES" b="1" dirty="0" smtClean="0">
              <a:solidFill>
                <a:srgbClr val="FFC000"/>
              </a:solidFill>
              <a:latin typeface="+mn-lt"/>
            </a:endParaRPr>
          </a:p>
        </p:txBody>
      </p:sp>
      <p:sp>
        <p:nvSpPr>
          <p:cNvPr id="6147" name="2 Marcador de contenido"/>
          <p:cNvSpPr>
            <a:spLocks noGrp="1"/>
          </p:cNvSpPr>
          <p:nvPr>
            <p:ph idx="1"/>
          </p:nvPr>
        </p:nvSpPr>
        <p:spPr>
          <a:xfrm>
            <a:off x="1676400" y="2590800"/>
            <a:ext cx="5638800" cy="2514600"/>
          </a:xfrm>
        </p:spPr>
        <p:txBody>
          <a:bodyPr/>
          <a:lstStyle/>
          <a:p>
            <a:pPr marL="457200" indent="-457200" eaLnBrk="1" hangingPunct="1">
              <a:buFontTx/>
              <a:buAutoNum type="arabicPeriod"/>
            </a:pPr>
            <a:r>
              <a:rPr lang="es-ES" sz="2000" dirty="0" smtClean="0"/>
              <a:t>Definición y Propósitos de un CCTV</a:t>
            </a:r>
          </a:p>
          <a:p>
            <a:pPr marL="457200" indent="-457200" eaLnBrk="1" hangingPunct="1">
              <a:buFontTx/>
              <a:buAutoNum type="arabicPeriod"/>
            </a:pPr>
            <a:r>
              <a:rPr lang="es-ES" sz="2000" dirty="0" smtClean="0"/>
              <a:t>Componentes Básicos de un sistema de CCTV</a:t>
            </a:r>
          </a:p>
          <a:p>
            <a:pPr marL="457200" indent="-457200" eaLnBrk="1" hangingPunct="1">
              <a:buFontTx/>
              <a:buAutoNum type="arabicPeriod"/>
            </a:pPr>
            <a:r>
              <a:rPr lang="es-ES" sz="2000" dirty="0" smtClean="0"/>
              <a:t>Medios de transmisión</a:t>
            </a:r>
          </a:p>
          <a:p>
            <a:pPr marL="457200" indent="-457200" eaLnBrk="1" hangingPunct="1">
              <a:buFontTx/>
              <a:buAutoNum type="arabicPeriod"/>
            </a:pPr>
            <a:r>
              <a:rPr lang="es-ES" sz="2000" dirty="0" smtClean="0"/>
              <a:t>Dispositivos de registro </a:t>
            </a:r>
          </a:p>
          <a:p>
            <a:pPr marL="457200" indent="-457200" eaLnBrk="1" hangingPunct="1">
              <a:buFontTx/>
              <a:buAutoNum type="arabicPeriod"/>
            </a:pPr>
            <a:r>
              <a:rPr lang="es-ES" sz="2000" dirty="0" smtClean="0"/>
              <a:t>Elementos auxiliares y complementarios</a:t>
            </a:r>
          </a:p>
          <a:p>
            <a:pPr marL="457200" indent="-457200" eaLnBrk="1" hangingPunct="1">
              <a:buFontTx/>
              <a:buAutoNum type="arabicPeriod"/>
            </a:pPr>
            <a:r>
              <a:rPr lang="es-ES" sz="2000" dirty="0" smtClean="0"/>
              <a:t>Errores comunes</a:t>
            </a:r>
          </a:p>
          <a:p>
            <a:pPr marL="457200" indent="-457200" eaLnBrk="1" hangingPunct="1"/>
            <a:endParaRPr lang="es-ES" sz="2000" dirty="0" smtClean="0"/>
          </a:p>
          <a:p>
            <a:pPr marL="457200" indent="-457200" eaLnBrk="1" hangingPunct="1"/>
            <a:endParaRPr lang="es-ES" sz="20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3"/>
          <p:cNvSpPr/>
          <p:nvPr/>
        </p:nvSpPr>
        <p:spPr>
          <a:xfrm>
            <a:off x="1739900" y="6348793"/>
            <a:ext cx="1259065" cy="521906"/>
          </a:xfrm>
          <a:custGeom>
            <a:avLst/>
            <a:gdLst>
              <a:gd name="connsiteX0" fmla="*/ 12700 w 1259065"/>
              <a:gd name="connsiteY0" fmla="*/ 509206 h 521906"/>
              <a:gd name="connsiteX1" fmla="*/ 1246365 w 1259065"/>
              <a:gd name="connsiteY1" fmla="*/ 509206 h 521906"/>
              <a:gd name="connsiteX2" fmla="*/ 1246365 w 1259065"/>
              <a:gd name="connsiteY2" fmla="*/ 12700 h 521906"/>
              <a:gd name="connsiteX3" fmla="*/ 12700 w 1259065"/>
              <a:gd name="connsiteY3" fmla="*/ 12700 h 521906"/>
              <a:gd name="connsiteX4" fmla="*/ 12700 w 1259065"/>
              <a:gd name="connsiteY4" fmla="*/ 509206 h 52190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59065" h="521906">
                <a:moveTo>
                  <a:pt x="12700" y="509206"/>
                </a:moveTo>
                <a:lnTo>
                  <a:pt x="1246365" y="509206"/>
                </a:lnTo>
                <a:lnTo>
                  <a:pt x="1246365" y="12700"/>
                </a:lnTo>
                <a:lnTo>
                  <a:pt x="12700" y="12700"/>
                </a:lnTo>
                <a:lnTo>
                  <a:pt x="12700" y="509206"/>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459348" y="6337318"/>
            <a:ext cx="961504" cy="521906"/>
          </a:xfrm>
          <a:custGeom>
            <a:avLst/>
            <a:gdLst>
              <a:gd name="connsiteX0" fmla="*/ 12700 w 961504"/>
              <a:gd name="connsiteY0" fmla="*/ 509206 h 521906"/>
              <a:gd name="connsiteX1" fmla="*/ 948804 w 961504"/>
              <a:gd name="connsiteY1" fmla="*/ 509206 h 521906"/>
              <a:gd name="connsiteX2" fmla="*/ 948804 w 961504"/>
              <a:gd name="connsiteY2" fmla="*/ 12700 h 521906"/>
              <a:gd name="connsiteX3" fmla="*/ 12700 w 961504"/>
              <a:gd name="connsiteY3" fmla="*/ 12700 h 521906"/>
              <a:gd name="connsiteX4" fmla="*/ 12700 w 961504"/>
              <a:gd name="connsiteY4" fmla="*/ 509206 h 52190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1504" h="521906">
                <a:moveTo>
                  <a:pt x="12700" y="509206"/>
                </a:moveTo>
                <a:lnTo>
                  <a:pt x="948804" y="509206"/>
                </a:lnTo>
                <a:lnTo>
                  <a:pt x="948804" y="12700"/>
                </a:lnTo>
                <a:lnTo>
                  <a:pt x="12700" y="12700"/>
                </a:lnTo>
                <a:lnTo>
                  <a:pt x="12700" y="509206"/>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1025095" y="2273300"/>
            <a:ext cx="6760005" cy="4203700"/>
          </a:xfrm>
          <a:prstGeom prst="rect">
            <a:avLst/>
          </a:prstGeom>
          <a:noFill/>
        </p:spPr>
      </p:pic>
      <p:sp>
        <p:nvSpPr>
          <p:cNvPr id="10" name="TextBox 9"/>
          <p:cNvSpPr txBox="1"/>
          <p:nvPr/>
        </p:nvSpPr>
        <p:spPr>
          <a:xfrm>
            <a:off x="228600" y="777895"/>
            <a:ext cx="8915400" cy="1508105"/>
          </a:xfrm>
          <a:prstGeom prst="rect">
            <a:avLst/>
          </a:prstGeom>
          <a:noFill/>
        </p:spPr>
        <p:txBody>
          <a:bodyPr wrap="square" lIns="0" tIns="0" rIns="0" rtlCol="0">
            <a:spAutoFit/>
          </a:bodyPr>
          <a:lstStyle/>
          <a:p>
            <a:pPr algn="ctr">
              <a:lnSpc>
                <a:spcPts val="3900"/>
              </a:lnSpc>
              <a:tabLst>
                <a:tab pos="533400" algn="l"/>
              </a:tabLst>
            </a:pPr>
            <a:r>
              <a:rPr lang="en-US" altLang="zh-CN" dirty="0" smtClean="0"/>
              <a:t>	</a:t>
            </a:r>
            <a:r>
              <a:rPr lang="en-US" altLang="zh-CN" sz="3995" dirty="0" err="1" smtClean="0">
                <a:solidFill>
                  <a:srgbClr val="000000"/>
                </a:solidFill>
                <a:latin typeface="Calibri" pitchFamily="18" charset="0"/>
                <a:cs typeface="Calibri" pitchFamily="18" charset="0"/>
              </a:rPr>
              <a:t>Qué</a:t>
            </a:r>
            <a:r>
              <a:rPr lang="en-US" altLang="zh-CN" sz="3995" dirty="0" smtClean="0">
                <a:latin typeface="Times New Roman" pitchFamily="18" charset="0"/>
                <a:cs typeface="Times New Roman" pitchFamily="18" charset="0"/>
              </a:rPr>
              <a:t> </a:t>
            </a:r>
            <a:r>
              <a:rPr lang="en-US" altLang="zh-CN" sz="3995" dirty="0" smtClean="0">
                <a:solidFill>
                  <a:srgbClr val="000000"/>
                </a:solidFill>
                <a:latin typeface="Calibri" pitchFamily="18" charset="0"/>
                <a:cs typeface="Calibri" pitchFamily="18" charset="0"/>
              </a:rPr>
              <a:t>es</a:t>
            </a:r>
            <a:r>
              <a:rPr lang="en-US" altLang="zh-CN" sz="3995" dirty="0" smtClean="0">
                <a:latin typeface="Times New Roman" pitchFamily="18" charset="0"/>
                <a:cs typeface="Times New Roman" pitchFamily="18" charset="0"/>
              </a:rPr>
              <a:t> </a:t>
            </a:r>
            <a:r>
              <a:rPr lang="en-US" altLang="zh-CN" sz="3995" dirty="0" smtClean="0">
                <a:solidFill>
                  <a:srgbClr val="000000"/>
                </a:solidFill>
                <a:latin typeface="Calibri" pitchFamily="18" charset="0"/>
                <a:cs typeface="Calibri" pitchFamily="18" charset="0"/>
              </a:rPr>
              <a:t>la</a:t>
            </a:r>
            <a:r>
              <a:rPr lang="en-US" altLang="zh-CN" sz="3995" dirty="0" smtClean="0">
                <a:latin typeface="Times New Roman" pitchFamily="18" charset="0"/>
                <a:cs typeface="Times New Roman" pitchFamily="18" charset="0"/>
              </a:rPr>
              <a:t> </a:t>
            </a:r>
            <a:r>
              <a:rPr lang="en-US" altLang="zh-CN" sz="3995" dirty="0" smtClean="0">
                <a:solidFill>
                  <a:srgbClr val="000000"/>
                </a:solidFill>
                <a:latin typeface="Calibri" pitchFamily="18" charset="0"/>
                <a:cs typeface="Calibri" pitchFamily="18" charset="0"/>
              </a:rPr>
              <a:t>clasificación</a:t>
            </a:r>
            <a:r>
              <a:rPr lang="en-US" altLang="zh-CN" sz="3995" dirty="0" smtClean="0">
                <a:latin typeface="Times New Roman" pitchFamily="18" charset="0"/>
                <a:cs typeface="Times New Roman" pitchFamily="18" charset="0"/>
              </a:rPr>
              <a:t>  </a:t>
            </a:r>
            <a:r>
              <a:rPr lang="en-US" altLang="zh-CN" sz="3995" dirty="0" smtClean="0">
                <a:solidFill>
                  <a:srgbClr val="000000"/>
                </a:solidFill>
                <a:latin typeface="Calibri" pitchFamily="18" charset="0"/>
                <a:cs typeface="Calibri" pitchFamily="18" charset="0"/>
              </a:rPr>
              <a:t>IP?</a:t>
            </a:r>
          </a:p>
          <a:p>
            <a:pPr algn="ctr">
              <a:lnSpc>
                <a:spcPts val="2500"/>
              </a:lnSpc>
              <a:tabLst>
                <a:tab pos="533400" algn="l"/>
              </a:tabLst>
            </a:pPr>
            <a:r>
              <a:rPr lang="en-US" altLang="zh-CN" sz="2004" dirty="0" smtClean="0">
                <a:solidFill>
                  <a:srgbClr val="000000"/>
                </a:solidFill>
                <a:latin typeface="Calibri" pitchFamily="18" charset="0"/>
                <a:cs typeface="Calibri" pitchFamily="18" charset="0"/>
              </a:rPr>
              <a:t>La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clasificación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IP</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(Ingress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Protection)</a:t>
            </a:r>
            <a:r>
              <a:rPr lang="en-US" altLang="zh-CN" sz="2004" dirty="0" smtClean="0">
                <a:latin typeface="Times New Roman" pitchFamily="18" charset="0"/>
                <a:cs typeface="Times New Roman" pitchFamily="18" charset="0"/>
              </a:rPr>
              <a:t> </a:t>
            </a:r>
            <a:r>
              <a:rPr lang="en-US" altLang="zh-CN" sz="2006" dirty="0" err="1" smtClean="0">
                <a:solidFill>
                  <a:srgbClr val="000000"/>
                </a:solidFill>
                <a:latin typeface="Calibri" pitchFamily="18" charset="0"/>
                <a:cs typeface="Calibri" pitchFamily="18" charset="0"/>
              </a:rPr>
              <a:t>indica</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el</a:t>
            </a:r>
            <a:r>
              <a:rPr lang="en-US" altLang="zh-CN" sz="2006" dirty="0" smtClean="0">
                <a:latin typeface="Times New Roman" pitchFamily="18" charset="0"/>
                <a:cs typeface="Times New Roman" pitchFamily="18" charset="0"/>
              </a:rPr>
              <a:t>  </a:t>
            </a:r>
            <a:r>
              <a:rPr lang="en-US" altLang="zh-CN" sz="2006" dirty="0" err="1" smtClean="0">
                <a:solidFill>
                  <a:srgbClr val="000000"/>
                </a:solidFill>
                <a:latin typeface="Calibri" pitchFamily="18" charset="0"/>
                <a:cs typeface="Calibri" pitchFamily="18" charset="0"/>
              </a:rPr>
              <a:t>grado</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de </a:t>
            </a:r>
            <a:r>
              <a:rPr lang="en-US" altLang="zh-CN" sz="2004" dirty="0" err="1" smtClean="0">
                <a:solidFill>
                  <a:srgbClr val="000000"/>
                </a:solidFill>
                <a:latin typeface="Calibri" pitchFamily="18" charset="0"/>
                <a:cs typeface="Calibri" pitchFamily="18" charset="0"/>
              </a:rPr>
              <a:t>protección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que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tiene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un</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equipo</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electrónico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su</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cubierta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contra </a:t>
            </a:r>
            <a:r>
              <a:rPr lang="en-US" altLang="zh-CN" sz="2004" dirty="0" err="1" smtClean="0">
                <a:solidFill>
                  <a:srgbClr val="000000"/>
                </a:solidFill>
                <a:latin typeface="Calibri" pitchFamily="18" charset="0"/>
                <a:cs typeface="Calibri" pitchFamily="18" charset="0"/>
              </a:rPr>
              <a:t>ingreso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objetos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sólidos,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polvo,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agua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y</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contacto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accidental.</a:t>
            </a:r>
          </a:p>
        </p:txBody>
      </p:sp>
      <p:sp>
        <p:nvSpPr>
          <p:cNvPr id="11" name="TextBox 1"/>
          <p:cNvSpPr txBox="1"/>
          <p:nvPr/>
        </p:nvSpPr>
        <p:spPr>
          <a:xfrm>
            <a:off x="1955800" y="6515100"/>
            <a:ext cx="827150" cy="278731"/>
          </a:xfrm>
          <a:prstGeom prst="rect">
            <a:avLst/>
          </a:prstGeom>
          <a:noFill/>
        </p:spPr>
        <p:txBody>
          <a:bodyPr wrap="none" lIns="0" tIns="0" rIns="0" rtlCol="0">
            <a:spAutoFit/>
          </a:bodyPr>
          <a:lstStyle/>
          <a:p>
            <a:pPr>
              <a:lnSpc>
                <a:spcPts val="1800"/>
              </a:lnSpc>
              <a:tabLst/>
            </a:pPr>
            <a:r>
              <a:rPr lang="en-US" altLang="zh-CN" sz="1800" dirty="0" smtClean="0">
                <a:latin typeface="Calibri" pitchFamily="18" charset="0"/>
                <a:cs typeface="Calibri" pitchFamily="18" charset="0"/>
                <a:hlinkClick r:id="rId3"/>
              </a:rPr>
              <a:t>NO</a:t>
            </a:r>
            <a:r>
              <a:rPr lang="en-US" altLang="zh-CN" sz="1800" dirty="0" smtClean="0">
                <a:latin typeface="Times New Roman" pitchFamily="18" charset="0"/>
                <a:cs typeface="Times New Roman" pitchFamily="18" charset="0"/>
              </a:rPr>
              <a:t> </a:t>
            </a:r>
            <a:r>
              <a:rPr lang="en-US" altLang="zh-CN" sz="1800" dirty="0" smtClean="0">
                <a:latin typeface="Calibri" pitchFamily="18" charset="0"/>
                <a:cs typeface="Calibri" pitchFamily="18" charset="0"/>
                <a:hlinkClick r:id="rId3"/>
              </a:rPr>
              <a:t>IP</a:t>
            </a:r>
            <a:r>
              <a:rPr lang="en-US" altLang="zh-CN" sz="1800" dirty="0" smtClean="0">
                <a:latin typeface="Times New Roman" pitchFamily="18" charset="0"/>
                <a:cs typeface="Times New Roman" pitchFamily="18" charset="0"/>
              </a:rPr>
              <a:t> </a:t>
            </a:r>
            <a:r>
              <a:rPr lang="en-US" altLang="zh-CN" sz="1800" dirty="0" smtClean="0">
                <a:latin typeface="Calibri" pitchFamily="18" charset="0"/>
                <a:cs typeface="Calibri" pitchFamily="18" charset="0"/>
                <a:hlinkClick r:id="rId3"/>
              </a:rPr>
              <a:t>66</a:t>
            </a:r>
          </a:p>
        </p:txBody>
      </p:sp>
      <p:sp>
        <p:nvSpPr>
          <p:cNvPr id="12" name="TextBox 1"/>
          <p:cNvSpPr txBox="1"/>
          <p:nvPr/>
        </p:nvSpPr>
        <p:spPr>
          <a:xfrm>
            <a:off x="5727700" y="6502400"/>
            <a:ext cx="468077" cy="278731"/>
          </a:xfrm>
          <a:prstGeom prst="rect">
            <a:avLst/>
          </a:prstGeom>
          <a:noFill/>
        </p:spPr>
        <p:txBody>
          <a:bodyPr wrap="none" lIns="0" tIns="0" rIns="0" rtlCol="0">
            <a:spAutoFit/>
          </a:bodyPr>
          <a:lstStyle/>
          <a:p>
            <a:pPr>
              <a:lnSpc>
                <a:spcPts val="1800"/>
              </a:lnSpc>
              <a:tabLst/>
            </a:pPr>
            <a:r>
              <a:rPr lang="en-US" altLang="zh-CN" sz="1800" dirty="0" smtClean="0">
                <a:latin typeface="Calibri" pitchFamily="18" charset="0"/>
                <a:cs typeface="Calibri" pitchFamily="18" charset="0"/>
                <a:hlinkClick r:id="rId4"/>
              </a:rPr>
              <a:t>IP</a:t>
            </a:r>
            <a:r>
              <a:rPr lang="en-US" altLang="zh-CN" sz="1800" dirty="0" smtClean="0">
                <a:latin typeface="Times New Roman" pitchFamily="18" charset="0"/>
                <a:cs typeface="Times New Roman" pitchFamily="18" charset="0"/>
              </a:rPr>
              <a:t> </a:t>
            </a:r>
            <a:r>
              <a:rPr lang="en-US" altLang="zh-CN" sz="1800" dirty="0" smtClean="0">
                <a:latin typeface="Calibri" pitchFamily="18" charset="0"/>
                <a:cs typeface="Calibri" pitchFamily="18" charset="0"/>
                <a:hlinkClick r:id="rId4"/>
              </a:rPr>
              <a:t>66</a:t>
            </a:r>
          </a:p>
        </p:txBody>
      </p:sp>
      <p:pic>
        <p:nvPicPr>
          <p:cNvPr id="164866" name="Picture 2" descr="tabla código IP"/>
          <p:cNvPicPr>
            <a:picLocks noChangeAspect="1" noChangeArrowheads="1"/>
          </p:cNvPicPr>
          <p:nvPr/>
        </p:nvPicPr>
        <p:blipFill>
          <a:blip r:embed="rId5"/>
          <a:srcRect/>
          <a:stretch>
            <a:fillRect/>
          </a:stretch>
        </p:blipFill>
        <p:spPr bwMode="auto">
          <a:xfrm>
            <a:off x="241663" y="2286000"/>
            <a:ext cx="8902337" cy="4572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04800" y="1524000"/>
            <a:ext cx="8229600" cy="762000"/>
          </a:xfrm>
        </p:spPr>
        <p:txBody>
          <a:bodyPr>
            <a:normAutofit fontScale="90000"/>
          </a:bodyPr>
          <a:lstStyle/>
          <a:p>
            <a:pPr algn="ctr" eaLnBrk="1" fontAlgn="auto" hangingPunct="1">
              <a:spcAft>
                <a:spcPts val="0"/>
              </a:spcAft>
              <a:defRPr/>
            </a:pPr>
            <a:r>
              <a:rPr lang="es-ES" b="1" dirty="0" err="1" smtClean="0">
                <a:solidFill>
                  <a:srgbClr val="FF9900"/>
                </a:solidFill>
              </a:rPr>
              <a:t>Housings</a:t>
            </a:r>
            <a:r>
              <a:rPr lang="es-ES" b="1" dirty="0" smtClean="0">
                <a:solidFill>
                  <a:srgbClr val="FF9900"/>
                </a:solidFill>
              </a:rPr>
              <a:t> </a:t>
            </a:r>
            <a:r>
              <a:rPr lang="es-ES" sz="5400" b="1" dirty="0" smtClean="0">
                <a:solidFill>
                  <a:srgbClr val="FF9900"/>
                </a:solidFill>
              </a:rPr>
              <a:t>Diferentes tipos</a:t>
            </a:r>
            <a:br>
              <a:rPr lang="es-ES" sz="5400" b="1" dirty="0" smtClean="0">
                <a:solidFill>
                  <a:srgbClr val="FF9900"/>
                </a:solidFill>
              </a:rPr>
            </a:br>
            <a:endParaRPr lang="es-ES" b="1" dirty="0" smtClean="0">
              <a:solidFill>
                <a:srgbClr val="FF9900"/>
              </a:solidFill>
            </a:endParaRPr>
          </a:p>
        </p:txBody>
      </p:sp>
      <p:sp>
        <p:nvSpPr>
          <p:cNvPr id="86018" name="2 Marcador de contenido"/>
          <p:cNvSpPr>
            <a:spLocks noGrp="1"/>
          </p:cNvSpPr>
          <p:nvPr>
            <p:ph idx="1"/>
          </p:nvPr>
        </p:nvSpPr>
        <p:spPr>
          <a:xfrm>
            <a:off x="152400" y="2286000"/>
            <a:ext cx="8229600" cy="4572000"/>
          </a:xfrm>
        </p:spPr>
        <p:txBody>
          <a:bodyPr/>
          <a:lstStyle/>
          <a:p>
            <a:pPr lvl="1" algn="ctr" eaLnBrk="1" hangingPunct="1">
              <a:buFont typeface="Wingdings 2" pitchFamily="18" charset="2"/>
              <a:buNone/>
            </a:pPr>
            <a:r>
              <a:rPr lang="es-ES" sz="2000" b="1" dirty="0" err="1" smtClean="0">
                <a:solidFill>
                  <a:srgbClr val="FF9900"/>
                </a:solidFill>
              </a:rPr>
              <a:t>Explosion</a:t>
            </a:r>
            <a:r>
              <a:rPr lang="es-ES" sz="2000" b="1" dirty="0" smtClean="0">
                <a:solidFill>
                  <a:srgbClr val="FF9900"/>
                </a:solidFill>
              </a:rPr>
              <a:t> </a:t>
            </a:r>
            <a:r>
              <a:rPr lang="es-ES" sz="2000" b="1" dirty="0" err="1" smtClean="0">
                <a:solidFill>
                  <a:srgbClr val="FF9900"/>
                </a:solidFill>
              </a:rPr>
              <a:t>Proof</a:t>
            </a:r>
            <a:endParaRPr lang="es-ES" sz="2000" b="1" dirty="0" smtClean="0">
              <a:solidFill>
                <a:srgbClr val="FF9900"/>
              </a:solidFill>
            </a:endParaRPr>
          </a:p>
          <a:p>
            <a:pPr lvl="1" algn="ctr" eaLnBrk="1" hangingPunct="1">
              <a:buFont typeface="Wingdings 2" pitchFamily="18" charset="2"/>
              <a:buNone/>
            </a:pPr>
            <a:r>
              <a:rPr lang="es-ES" sz="2000" b="1" dirty="0" smtClean="0"/>
              <a:t>	</a:t>
            </a:r>
            <a:r>
              <a:rPr lang="es-ES" sz="2000" dirty="0" smtClean="0"/>
              <a:t>Protección de adentro hacia afuera. Protege al ambiente de cualquier chispa o </a:t>
            </a:r>
            <a:r>
              <a:rPr lang="es-ES" sz="2000" dirty="0" err="1" smtClean="0"/>
              <a:t>explosion</a:t>
            </a:r>
            <a:r>
              <a:rPr lang="es-ES" sz="2000" dirty="0" smtClean="0"/>
              <a:t> que se pueda presentar en la cámara.</a:t>
            </a:r>
          </a:p>
          <a:p>
            <a:pPr lvl="1" algn="ctr" eaLnBrk="1" hangingPunct="1">
              <a:buFont typeface="Wingdings 2" pitchFamily="18" charset="2"/>
              <a:buNone/>
            </a:pPr>
            <a:r>
              <a:rPr lang="es-ES" sz="2000" b="1" dirty="0" err="1" smtClean="0">
                <a:solidFill>
                  <a:srgbClr val="FF9900"/>
                </a:solidFill>
              </a:rPr>
              <a:t>Proof</a:t>
            </a:r>
            <a:r>
              <a:rPr lang="es-ES" sz="2000" b="1" dirty="0" smtClean="0">
                <a:solidFill>
                  <a:srgbClr val="FF9900"/>
                </a:solidFill>
              </a:rPr>
              <a:t> </a:t>
            </a:r>
            <a:r>
              <a:rPr lang="es-ES" sz="2000" b="1" dirty="0" err="1" smtClean="0">
                <a:solidFill>
                  <a:srgbClr val="FF9900"/>
                </a:solidFill>
              </a:rPr>
              <a:t>Explosion</a:t>
            </a:r>
            <a:endParaRPr lang="es-ES" sz="2000" b="1" dirty="0" smtClean="0">
              <a:solidFill>
                <a:srgbClr val="FF9900"/>
              </a:solidFill>
            </a:endParaRPr>
          </a:p>
          <a:p>
            <a:pPr lvl="1" algn="ctr" eaLnBrk="1" hangingPunct="1">
              <a:buFont typeface="Wingdings 2" pitchFamily="18" charset="2"/>
              <a:buNone/>
            </a:pPr>
            <a:r>
              <a:rPr lang="es-ES" sz="2000" b="1" dirty="0" smtClean="0"/>
              <a:t>	</a:t>
            </a:r>
            <a:r>
              <a:rPr lang="es-ES" sz="2000" dirty="0" smtClean="0"/>
              <a:t>Protección de afuera hacia adentro. Protege la cámara de explosiones externas.</a:t>
            </a:r>
          </a:p>
          <a:p>
            <a:pPr lvl="1" algn="ctr" eaLnBrk="1" hangingPunct="1">
              <a:buFont typeface="Wingdings 2" pitchFamily="18" charset="2"/>
              <a:buNone/>
            </a:pPr>
            <a:r>
              <a:rPr lang="es-ES" sz="2000" b="1" dirty="0" err="1" smtClean="0">
                <a:solidFill>
                  <a:srgbClr val="FF9900"/>
                </a:solidFill>
              </a:rPr>
              <a:t>Bullet</a:t>
            </a:r>
            <a:r>
              <a:rPr lang="es-ES" sz="2000" b="1" dirty="0" smtClean="0">
                <a:solidFill>
                  <a:srgbClr val="FF9900"/>
                </a:solidFill>
              </a:rPr>
              <a:t> </a:t>
            </a:r>
            <a:r>
              <a:rPr lang="es-ES" sz="2000" b="1" dirty="0" err="1" smtClean="0">
                <a:solidFill>
                  <a:srgbClr val="FF9900"/>
                </a:solidFill>
              </a:rPr>
              <a:t>Proof</a:t>
            </a:r>
            <a:endParaRPr lang="es-ES" sz="2000" b="1" dirty="0" smtClean="0">
              <a:solidFill>
                <a:srgbClr val="FF9900"/>
              </a:solidFill>
            </a:endParaRPr>
          </a:p>
          <a:p>
            <a:pPr lvl="1" algn="ctr" eaLnBrk="1" hangingPunct="1">
              <a:buFont typeface="Wingdings 2" pitchFamily="18" charset="2"/>
              <a:buNone/>
            </a:pPr>
            <a:r>
              <a:rPr lang="es-ES" sz="2000" b="1" dirty="0" smtClean="0"/>
              <a:t>	</a:t>
            </a:r>
            <a:r>
              <a:rPr lang="es-ES" sz="2000" dirty="0" smtClean="0"/>
              <a:t>A prueba de Balas, hechos de  acero inoxidable de 12 </a:t>
            </a:r>
            <a:r>
              <a:rPr lang="es-ES" sz="2000" dirty="0" err="1" smtClean="0"/>
              <a:t>awg</a:t>
            </a:r>
            <a:r>
              <a:rPr lang="es-ES" sz="2000" dirty="0" smtClean="0"/>
              <a:t>  y vidrio en </a:t>
            </a:r>
            <a:r>
              <a:rPr lang="es-ES" sz="2000" dirty="0" err="1" smtClean="0"/>
              <a:t>lexan</a:t>
            </a:r>
            <a:r>
              <a:rPr lang="es-ES" sz="2000" dirty="0" smtClean="0"/>
              <a:t> de 14”.</a:t>
            </a:r>
          </a:p>
          <a:p>
            <a:pPr lvl="1" algn="ctr" eaLnBrk="1" hangingPunct="1">
              <a:buFont typeface="Wingdings 2" pitchFamily="18" charset="2"/>
              <a:buNone/>
            </a:pPr>
            <a:r>
              <a:rPr lang="es-ES" sz="2000" b="1" dirty="0" err="1" smtClean="0">
                <a:solidFill>
                  <a:srgbClr val="FF9900"/>
                </a:solidFill>
              </a:rPr>
              <a:t>Vandal</a:t>
            </a:r>
            <a:r>
              <a:rPr lang="es-ES" sz="2000" b="1" dirty="0" smtClean="0">
                <a:solidFill>
                  <a:srgbClr val="FF9900"/>
                </a:solidFill>
              </a:rPr>
              <a:t> </a:t>
            </a:r>
            <a:r>
              <a:rPr lang="es-ES" sz="2000" b="1" dirty="0" err="1" smtClean="0">
                <a:solidFill>
                  <a:srgbClr val="FF9900"/>
                </a:solidFill>
              </a:rPr>
              <a:t>Proof</a:t>
            </a:r>
            <a:endParaRPr lang="es-ES" sz="2000" b="1" dirty="0" smtClean="0">
              <a:solidFill>
                <a:srgbClr val="FF9900"/>
              </a:solidFill>
            </a:endParaRPr>
          </a:p>
          <a:p>
            <a:pPr lvl="1" algn="ctr" eaLnBrk="1" hangingPunct="1">
              <a:buFont typeface="Wingdings 2" pitchFamily="18" charset="2"/>
              <a:buNone/>
            </a:pPr>
            <a:r>
              <a:rPr lang="es-ES" sz="2000" b="1" dirty="0" smtClean="0"/>
              <a:t>	</a:t>
            </a:r>
            <a:r>
              <a:rPr lang="es-ES" sz="2000" dirty="0" smtClean="0"/>
              <a:t>Protege a la cámara de ataques vandálicos como golpes, pedradas, etc.</a:t>
            </a:r>
          </a:p>
          <a:p>
            <a:pPr lvl="1" eaLnBrk="1" hangingPunct="1">
              <a:buFontTx/>
              <a:buNone/>
            </a:pPr>
            <a:endParaRPr lang="es-ES" b="1"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1507" name="Rectangle 3"/>
          <p:cNvSpPr>
            <a:spLocks noGrp="1" noChangeArrowheads="1"/>
          </p:cNvSpPr>
          <p:nvPr>
            <p:ph idx="1"/>
          </p:nvPr>
        </p:nvSpPr>
        <p:spPr>
          <a:xfrm>
            <a:off x="3657600" y="1371600"/>
            <a:ext cx="5029200" cy="5486400"/>
          </a:xfrm>
        </p:spPr>
        <p:txBody>
          <a:bodyPr>
            <a:normAutofit fontScale="62500" lnSpcReduction="20000"/>
          </a:bodyPr>
          <a:lstStyle/>
          <a:p>
            <a:pPr marL="274320" indent="-274320" algn="just" eaLnBrk="1" fontAlgn="auto" hangingPunct="1">
              <a:spcAft>
                <a:spcPts val="0"/>
              </a:spcAft>
              <a:buClr>
                <a:schemeClr val="accent3"/>
              </a:buClr>
              <a:buFont typeface="Wingdings 2"/>
              <a:buChar char=""/>
              <a:defRPr/>
            </a:pPr>
            <a:r>
              <a:rPr lang="es-ES" sz="3300" b="1" dirty="0" smtClean="0"/>
              <a:t>Interiores y exteriores</a:t>
            </a:r>
          </a:p>
          <a:p>
            <a:pPr marL="274320" indent="-274320" algn="just" eaLnBrk="1" fontAlgn="auto" hangingPunct="1">
              <a:spcAft>
                <a:spcPts val="0"/>
              </a:spcAft>
              <a:buClr>
                <a:schemeClr val="accent3"/>
              </a:buClr>
              <a:buFont typeface="Wingdings 2"/>
              <a:buChar char=""/>
              <a:defRPr/>
            </a:pPr>
            <a:endParaRPr lang="es-ES" sz="3300" dirty="0" smtClean="0"/>
          </a:p>
          <a:p>
            <a:pPr marL="274320" indent="-274320" algn="just" eaLnBrk="1" fontAlgn="auto" hangingPunct="1">
              <a:spcAft>
                <a:spcPts val="0"/>
              </a:spcAft>
              <a:buClr>
                <a:schemeClr val="accent3"/>
              </a:buClr>
              <a:buFont typeface="Wingdings 2"/>
              <a:buNone/>
              <a:defRPr/>
            </a:pPr>
            <a:r>
              <a:rPr lang="es-ES" sz="3300" dirty="0" smtClean="0"/>
              <a:t>	Estos términos se refieren a la instalación de las cámaras en ambientes interiores o exteriores de acuerdo a la estructura física y los materiales de fabricación de las cámaras.</a:t>
            </a:r>
          </a:p>
          <a:p>
            <a:pPr marL="274320" indent="-274320" algn="just" eaLnBrk="1" fontAlgn="auto" hangingPunct="1">
              <a:spcAft>
                <a:spcPts val="0"/>
              </a:spcAft>
              <a:buClr>
                <a:schemeClr val="accent3"/>
              </a:buClr>
              <a:buFont typeface="Wingdings 2"/>
              <a:buNone/>
              <a:defRPr/>
            </a:pPr>
            <a:r>
              <a:rPr lang="es-ES" sz="3300" dirty="0" smtClean="0"/>
              <a:t>	</a:t>
            </a:r>
          </a:p>
          <a:p>
            <a:pPr marL="274320" indent="-274320" algn="just" eaLnBrk="1" fontAlgn="auto" hangingPunct="1">
              <a:spcAft>
                <a:spcPts val="0"/>
              </a:spcAft>
              <a:buClr>
                <a:schemeClr val="accent3"/>
              </a:buClr>
              <a:buFont typeface="Wingdings 2"/>
              <a:buNone/>
              <a:defRPr/>
            </a:pPr>
            <a:r>
              <a:rPr lang="es-ES" sz="3300" dirty="0" smtClean="0"/>
              <a:t>	Las cámaras hechas con carcasas metálicas y de forma más robusta, corresponden a ambientes hostiles, que comprenden humedad, polución exposición a sol y a condiciones climáticas extremas. </a:t>
            </a:r>
          </a:p>
          <a:p>
            <a:pPr marL="274320" indent="-274320" algn="just" eaLnBrk="1" fontAlgn="auto" hangingPunct="1">
              <a:spcAft>
                <a:spcPts val="0"/>
              </a:spcAft>
              <a:buClr>
                <a:schemeClr val="accent3"/>
              </a:buClr>
              <a:buFont typeface="Wingdings 2"/>
              <a:buNone/>
              <a:defRPr/>
            </a:pPr>
            <a:endParaRPr lang="es-ES" sz="3300" dirty="0" smtClean="0"/>
          </a:p>
          <a:p>
            <a:pPr marL="274320" indent="-274320" algn="just" eaLnBrk="1" fontAlgn="auto" hangingPunct="1">
              <a:spcAft>
                <a:spcPts val="0"/>
              </a:spcAft>
              <a:buClr>
                <a:schemeClr val="accent3"/>
              </a:buClr>
              <a:buFont typeface="Wingdings 2"/>
              <a:buNone/>
              <a:defRPr/>
            </a:pPr>
            <a:r>
              <a:rPr lang="es-ES" sz="3300" dirty="0" smtClean="0"/>
              <a:t>	Las cámaras interiores están fabricadas con materiales menos robustos y su diseño es más delicado.</a:t>
            </a:r>
          </a:p>
          <a:p>
            <a:pPr marL="274320" indent="-274320" algn="just" eaLnBrk="1" fontAlgn="auto" hangingPunct="1">
              <a:spcAft>
                <a:spcPts val="0"/>
              </a:spcAft>
              <a:buClr>
                <a:schemeClr val="accent3"/>
              </a:buClr>
              <a:buFont typeface="Wingdings 2"/>
              <a:buNone/>
              <a:defRPr/>
            </a:pPr>
            <a:r>
              <a:rPr lang="es-ES" sz="2400" dirty="0" smtClean="0"/>
              <a:t>						</a:t>
            </a:r>
            <a:endParaRPr lang="es-ES" sz="2400" b="1" dirty="0" smtClean="0">
              <a:solidFill>
                <a:srgbClr val="FF9900"/>
              </a:solidFill>
            </a:endParaRPr>
          </a:p>
        </p:txBody>
      </p:sp>
      <p:pic>
        <p:nvPicPr>
          <p:cNvPr id="13316" name="Picture 2" descr="http://www.sonicolor.es/productos/cctv+seguridad/camaras-vigilancia/camara-simulada-interior-camdd1.jpg"/>
          <p:cNvPicPr>
            <a:picLocks noChangeAspect="1" noChangeArrowheads="1"/>
          </p:cNvPicPr>
          <p:nvPr/>
        </p:nvPicPr>
        <p:blipFill>
          <a:blip r:embed="rId2" cstate="print"/>
          <a:srcRect/>
          <a:stretch>
            <a:fillRect/>
          </a:stretch>
        </p:blipFill>
        <p:spPr bwMode="auto">
          <a:xfrm>
            <a:off x="381000" y="1676400"/>
            <a:ext cx="2286000" cy="2286000"/>
          </a:xfrm>
          <a:prstGeom prst="rect">
            <a:avLst/>
          </a:prstGeom>
          <a:noFill/>
          <a:ln w="9525">
            <a:noFill/>
            <a:miter lim="800000"/>
            <a:headEnd/>
            <a:tailEnd/>
          </a:ln>
        </p:spPr>
      </p:pic>
      <p:pic>
        <p:nvPicPr>
          <p:cNvPr id="13317" name="Picture 4" descr="CÁMARA COMPACTA RESISTENTE AL AGUA CON INFRARROJOS"/>
          <p:cNvPicPr>
            <a:picLocks noChangeAspect="1" noChangeArrowheads="1"/>
          </p:cNvPicPr>
          <p:nvPr/>
        </p:nvPicPr>
        <p:blipFill>
          <a:blip r:embed="rId3" cstate="print"/>
          <a:srcRect/>
          <a:stretch>
            <a:fillRect/>
          </a:stretch>
        </p:blipFill>
        <p:spPr bwMode="auto">
          <a:xfrm>
            <a:off x="990600" y="4495800"/>
            <a:ext cx="2563813" cy="160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1507" name="Rectangle 3"/>
          <p:cNvSpPr>
            <a:spLocks noGrp="1" noChangeArrowheads="1"/>
          </p:cNvSpPr>
          <p:nvPr>
            <p:ph idx="1"/>
          </p:nvPr>
        </p:nvSpPr>
        <p:spPr>
          <a:xfrm>
            <a:off x="4572000" y="1295400"/>
            <a:ext cx="4343400" cy="5943600"/>
          </a:xfrm>
        </p:spPr>
        <p:txBody>
          <a:bodyPr>
            <a:normAutofit fontScale="62500" lnSpcReduction="20000"/>
          </a:bodyPr>
          <a:lstStyle/>
          <a:p>
            <a:pPr marL="274320" indent="-274320" eaLnBrk="1" fontAlgn="auto" hangingPunct="1">
              <a:spcAft>
                <a:spcPts val="0"/>
              </a:spcAft>
              <a:buClr>
                <a:schemeClr val="accent3"/>
              </a:buClr>
              <a:buFont typeface="Wingdings 2"/>
              <a:buChar char=""/>
              <a:defRPr/>
            </a:pPr>
            <a:r>
              <a:rPr lang="es-ES" sz="3200" b="1" dirty="0" smtClean="0"/>
              <a:t>Fijas y móviles</a:t>
            </a:r>
          </a:p>
          <a:p>
            <a:pPr marL="274320" indent="-274320" eaLnBrk="1" fontAlgn="auto" hangingPunct="1">
              <a:spcAft>
                <a:spcPts val="0"/>
              </a:spcAft>
              <a:buClr>
                <a:schemeClr val="accent3"/>
              </a:buClr>
              <a:buFont typeface="Wingdings 2"/>
              <a:buChar char=""/>
              <a:defRPr/>
            </a:pPr>
            <a:endParaRPr lang="es-ES" sz="2800" dirty="0" smtClean="0"/>
          </a:p>
          <a:p>
            <a:pPr marL="274320" indent="-274320" algn="just" eaLnBrk="1" fontAlgn="auto" hangingPunct="1">
              <a:spcAft>
                <a:spcPts val="0"/>
              </a:spcAft>
              <a:buClr>
                <a:schemeClr val="accent3"/>
              </a:buClr>
              <a:buFont typeface="Wingdings 2"/>
              <a:buNone/>
              <a:defRPr/>
            </a:pPr>
            <a:r>
              <a:rPr lang="es-ES" sz="3600" dirty="0" smtClean="0"/>
              <a:t>	</a:t>
            </a:r>
            <a:r>
              <a:rPr lang="es-ES" sz="2900" dirty="0" smtClean="0"/>
              <a:t>Esto corresponde a la disposición de las cámaras dependiendo de los lugares en donde sean instaladas. </a:t>
            </a:r>
          </a:p>
          <a:p>
            <a:pPr marL="274320" indent="-274320" algn="just" eaLnBrk="1" fontAlgn="auto" hangingPunct="1">
              <a:spcAft>
                <a:spcPts val="0"/>
              </a:spcAft>
              <a:buClr>
                <a:schemeClr val="accent3"/>
              </a:buClr>
              <a:buFont typeface="Wingdings 2"/>
              <a:buNone/>
              <a:defRPr/>
            </a:pPr>
            <a:endParaRPr lang="es-ES" sz="2900" dirty="0" smtClean="0"/>
          </a:p>
          <a:p>
            <a:pPr marL="274320" indent="-274320" algn="just" eaLnBrk="1" fontAlgn="auto" hangingPunct="1">
              <a:spcAft>
                <a:spcPts val="0"/>
              </a:spcAft>
              <a:buClr>
                <a:schemeClr val="accent3"/>
              </a:buClr>
              <a:buFont typeface="Wingdings 2"/>
              <a:buNone/>
              <a:defRPr/>
            </a:pPr>
            <a:r>
              <a:rPr lang="es-ES" sz="2900" dirty="0" smtClean="0"/>
              <a:t>Las cámaras fijas se emplean para vigilancia de puntos críticos, como son:</a:t>
            </a:r>
          </a:p>
          <a:p>
            <a:pPr marL="274320" indent="-274320" algn="just" eaLnBrk="1" fontAlgn="auto" hangingPunct="1">
              <a:spcAft>
                <a:spcPts val="0"/>
              </a:spcAft>
              <a:buClr>
                <a:schemeClr val="accent3"/>
              </a:buClr>
              <a:buFont typeface="Arial" pitchFamily="34" charset="0"/>
              <a:buChar char="•"/>
              <a:defRPr/>
            </a:pPr>
            <a:r>
              <a:rPr lang="es-ES" sz="2900" dirty="0" smtClean="0"/>
              <a:t>Accesos peatonales y vehiculares</a:t>
            </a:r>
          </a:p>
          <a:p>
            <a:pPr marL="274320" indent="-274320" algn="just" eaLnBrk="1" fontAlgn="auto" hangingPunct="1">
              <a:spcAft>
                <a:spcPts val="0"/>
              </a:spcAft>
              <a:buClr>
                <a:schemeClr val="accent3"/>
              </a:buClr>
              <a:buFont typeface="Arial" pitchFamily="34" charset="0"/>
              <a:buChar char="•"/>
              <a:defRPr/>
            </a:pPr>
            <a:r>
              <a:rPr lang="es-ES" sz="2900" dirty="0" err="1" smtClean="0"/>
              <a:t>Checkpoints</a:t>
            </a:r>
            <a:r>
              <a:rPr lang="es-ES" sz="2900" dirty="0" smtClean="0"/>
              <a:t> de aeropuertos</a:t>
            </a:r>
          </a:p>
          <a:p>
            <a:pPr marL="274320" indent="-274320" algn="just" eaLnBrk="1" fontAlgn="auto" hangingPunct="1">
              <a:spcAft>
                <a:spcPts val="0"/>
              </a:spcAft>
              <a:buClr>
                <a:schemeClr val="accent3"/>
              </a:buClr>
              <a:buFont typeface="Arial" pitchFamily="34" charset="0"/>
              <a:buChar char="•"/>
              <a:defRPr/>
            </a:pPr>
            <a:r>
              <a:rPr lang="es-ES" sz="2900" dirty="0" smtClean="0"/>
              <a:t>Mostradores de bancos</a:t>
            </a:r>
          </a:p>
          <a:p>
            <a:pPr marL="274320" indent="-274320" algn="just" eaLnBrk="1" fontAlgn="auto" hangingPunct="1">
              <a:spcAft>
                <a:spcPts val="0"/>
              </a:spcAft>
              <a:buClr>
                <a:schemeClr val="accent3"/>
              </a:buClr>
              <a:buFont typeface="Arial" pitchFamily="34" charset="0"/>
              <a:buChar char="•"/>
              <a:defRPr/>
            </a:pPr>
            <a:r>
              <a:rPr lang="es-ES" sz="2900" dirty="0" smtClean="0"/>
              <a:t>Entradas a edificios oficiales ministerios,</a:t>
            </a:r>
          </a:p>
          <a:p>
            <a:pPr marL="274320" indent="-274320" algn="just" eaLnBrk="1" fontAlgn="auto" hangingPunct="1">
              <a:spcAft>
                <a:spcPts val="0"/>
              </a:spcAft>
              <a:buClr>
                <a:schemeClr val="accent3"/>
              </a:buClr>
              <a:buFont typeface="Arial" pitchFamily="34" charset="0"/>
              <a:buChar char="•"/>
              <a:defRPr/>
            </a:pPr>
            <a:r>
              <a:rPr lang="es-ES" sz="2900" dirty="0" smtClean="0"/>
              <a:t>Zonas de gran importancia.</a:t>
            </a:r>
          </a:p>
          <a:p>
            <a:pPr marL="274320" indent="-274320" algn="just" eaLnBrk="1" fontAlgn="auto" hangingPunct="1">
              <a:spcAft>
                <a:spcPts val="0"/>
              </a:spcAft>
              <a:buClr>
                <a:schemeClr val="accent3"/>
              </a:buClr>
              <a:buFont typeface="Arial" pitchFamily="34" charset="0"/>
              <a:buChar char="•"/>
              <a:defRPr/>
            </a:pPr>
            <a:endParaRPr lang="es-ES" sz="2900" dirty="0" smtClean="0"/>
          </a:p>
          <a:p>
            <a:pPr marL="274320" indent="-274320" algn="just" eaLnBrk="1" fontAlgn="auto" hangingPunct="1">
              <a:spcAft>
                <a:spcPts val="0"/>
              </a:spcAft>
              <a:buClr>
                <a:schemeClr val="accent3"/>
              </a:buClr>
              <a:buNone/>
              <a:defRPr/>
            </a:pPr>
            <a:r>
              <a:rPr lang="es-ES_tradnl" sz="2900" dirty="0" smtClean="0"/>
              <a:t>Las cámaras móviles se instalas para:</a:t>
            </a:r>
          </a:p>
          <a:p>
            <a:pPr marL="274320" indent="-274320" algn="just" eaLnBrk="1" fontAlgn="auto" hangingPunct="1">
              <a:spcAft>
                <a:spcPts val="0"/>
              </a:spcAft>
              <a:buClr>
                <a:schemeClr val="accent3"/>
              </a:buClr>
              <a:buFont typeface="Arial" pitchFamily="34" charset="0"/>
              <a:buChar char="•"/>
              <a:defRPr/>
            </a:pPr>
            <a:r>
              <a:rPr lang="es-ES_tradnl" sz="2900" dirty="0" smtClean="0"/>
              <a:t>Economizar</a:t>
            </a:r>
          </a:p>
          <a:p>
            <a:pPr marL="274320" indent="-274320" algn="just" eaLnBrk="1" fontAlgn="auto" hangingPunct="1">
              <a:spcAft>
                <a:spcPts val="0"/>
              </a:spcAft>
              <a:buClr>
                <a:schemeClr val="accent3"/>
              </a:buClr>
              <a:buFont typeface="Arial" pitchFamily="34" charset="0"/>
              <a:buChar char="•"/>
              <a:defRPr/>
            </a:pPr>
            <a:r>
              <a:rPr lang="es-ES_tradnl" sz="2900" dirty="0" smtClean="0"/>
              <a:t>Realizar seguimientos manuales o automáticos</a:t>
            </a:r>
          </a:p>
          <a:p>
            <a:pPr marL="274320" indent="-274320" algn="just" eaLnBrk="1" fontAlgn="auto" hangingPunct="1">
              <a:spcAft>
                <a:spcPts val="0"/>
              </a:spcAft>
              <a:buClr>
                <a:schemeClr val="accent3"/>
              </a:buClr>
              <a:buFont typeface="Arial" pitchFamily="34" charset="0"/>
              <a:buChar char="•"/>
              <a:defRPr/>
            </a:pPr>
            <a:r>
              <a:rPr lang="es-ES_tradnl" sz="2900" dirty="0" smtClean="0"/>
              <a:t>Casos es los que hay un operador  tras el sistema</a:t>
            </a:r>
            <a:endParaRPr lang="es-ES" sz="2900" dirty="0" smtClean="0"/>
          </a:p>
          <a:p>
            <a:pPr marL="274320" indent="-274320" algn="just" eaLnBrk="1" fontAlgn="auto" hangingPunct="1">
              <a:spcAft>
                <a:spcPts val="0"/>
              </a:spcAft>
              <a:buClr>
                <a:schemeClr val="accent3"/>
              </a:buClr>
              <a:buFont typeface="Wingdings 2"/>
              <a:buNone/>
              <a:defRPr/>
            </a:pPr>
            <a:r>
              <a:rPr lang="es-ES" dirty="0" smtClean="0"/>
              <a:t>			</a:t>
            </a:r>
            <a:endParaRPr lang="es-ES" b="1" dirty="0" smtClean="0">
              <a:solidFill>
                <a:srgbClr val="FF9900"/>
              </a:solidFill>
            </a:endParaRPr>
          </a:p>
        </p:txBody>
      </p:sp>
      <p:pic>
        <p:nvPicPr>
          <p:cNvPr id="14340" name="Picture 6" descr="http://www.arqhys.com/blog/wp-content/uploads/2011/04/camara-de-vigilancia.jpg"/>
          <p:cNvPicPr>
            <a:picLocks noChangeAspect="1" noChangeArrowheads="1"/>
          </p:cNvPicPr>
          <p:nvPr/>
        </p:nvPicPr>
        <p:blipFill>
          <a:blip r:embed="rId2" cstate="print"/>
          <a:srcRect/>
          <a:stretch>
            <a:fillRect/>
          </a:stretch>
        </p:blipFill>
        <p:spPr bwMode="auto">
          <a:xfrm>
            <a:off x="1143000" y="3886200"/>
            <a:ext cx="2962275" cy="2495550"/>
          </a:xfrm>
          <a:prstGeom prst="rect">
            <a:avLst/>
          </a:prstGeom>
          <a:noFill/>
          <a:ln w="9525">
            <a:noFill/>
            <a:miter lim="800000"/>
            <a:headEnd/>
            <a:tailEnd/>
          </a:ln>
        </p:spPr>
      </p:pic>
      <p:pic>
        <p:nvPicPr>
          <p:cNvPr id="14341" name="Picture 8" descr="http://www.seguridadmania.com/img/articles/70421/notiaxis.jpg"/>
          <p:cNvPicPr>
            <a:picLocks noChangeAspect="1" noChangeArrowheads="1"/>
          </p:cNvPicPr>
          <p:nvPr/>
        </p:nvPicPr>
        <p:blipFill>
          <a:blip r:embed="rId3" cstate="print"/>
          <a:srcRect/>
          <a:stretch>
            <a:fillRect/>
          </a:stretch>
        </p:blipFill>
        <p:spPr bwMode="auto">
          <a:xfrm>
            <a:off x="914400" y="1905000"/>
            <a:ext cx="3211513" cy="178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1507" name="Rectangle 3"/>
          <p:cNvSpPr>
            <a:spLocks noGrp="1" noChangeArrowheads="1"/>
          </p:cNvSpPr>
          <p:nvPr>
            <p:ph idx="1"/>
          </p:nvPr>
        </p:nvSpPr>
        <p:spPr>
          <a:xfrm>
            <a:off x="457200" y="1981200"/>
            <a:ext cx="4495800" cy="4572000"/>
          </a:xfrm>
        </p:spPr>
        <p:txBody>
          <a:bodyPr>
            <a:normAutofit fontScale="85000" lnSpcReduction="20000"/>
          </a:bodyPr>
          <a:lstStyle/>
          <a:p>
            <a:pPr marL="274320" indent="-274320" eaLnBrk="1" fontAlgn="auto" hangingPunct="1">
              <a:spcAft>
                <a:spcPts val="0"/>
              </a:spcAft>
              <a:buClr>
                <a:schemeClr val="accent3"/>
              </a:buClr>
              <a:buFont typeface="Wingdings 2"/>
              <a:buChar char=""/>
              <a:defRPr/>
            </a:pPr>
            <a:r>
              <a:rPr lang="es-ES" sz="2300" b="1" dirty="0" smtClean="0"/>
              <a:t>Fijas y móviles</a:t>
            </a:r>
          </a:p>
          <a:p>
            <a:pPr marL="274320" indent="-274320" eaLnBrk="1" fontAlgn="auto" hangingPunct="1">
              <a:spcAft>
                <a:spcPts val="0"/>
              </a:spcAft>
              <a:buClr>
                <a:schemeClr val="accent3"/>
              </a:buClr>
              <a:buFont typeface="Wingdings 2"/>
              <a:buChar char=""/>
              <a:defRPr/>
            </a:pPr>
            <a:endParaRPr lang="es-ES" sz="2800" dirty="0" smtClean="0"/>
          </a:p>
          <a:p>
            <a:pPr marL="274320" indent="-274320" algn="just" eaLnBrk="1" fontAlgn="auto" hangingPunct="1">
              <a:spcAft>
                <a:spcPts val="0"/>
              </a:spcAft>
              <a:buClr>
                <a:schemeClr val="accent3"/>
              </a:buClr>
              <a:buFont typeface="Wingdings 2"/>
              <a:buNone/>
              <a:defRPr/>
            </a:pPr>
            <a:r>
              <a:rPr lang="es-ES" sz="2300" dirty="0" smtClean="0"/>
              <a:t>	Las cámaras móviles o dinámicas tienen características que las hacen más completas que las fijas debido a que se comunican, mueven y operan con comandos que se envían desde un controlador. </a:t>
            </a:r>
          </a:p>
          <a:p>
            <a:pPr marL="274320" indent="-274320" algn="just" eaLnBrk="1" fontAlgn="auto" hangingPunct="1">
              <a:spcAft>
                <a:spcPts val="0"/>
              </a:spcAft>
              <a:buClr>
                <a:schemeClr val="accent3"/>
              </a:buClr>
              <a:buFont typeface="Wingdings 2"/>
              <a:buNone/>
              <a:defRPr/>
            </a:pPr>
            <a:endParaRPr lang="es-ES" sz="2300" dirty="0" smtClean="0"/>
          </a:p>
          <a:p>
            <a:pPr marL="274320" indent="-274320" algn="just" eaLnBrk="1" fontAlgn="auto" hangingPunct="1">
              <a:spcAft>
                <a:spcPts val="0"/>
              </a:spcAft>
              <a:buClr>
                <a:schemeClr val="accent3"/>
              </a:buClr>
              <a:buFont typeface="Wingdings 2"/>
              <a:buNone/>
              <a:defRPr/>
            </a:pPr>
            <a:r>
              <a:rPr lang="es-ES" sz="2300" dirty="0" smtClean="0"/>
              <a:t>	Sus capacidades son mayores y siempre que se instalan deben ser </a:t>
            </a:r>
            <a:r>
              <a:rPr lang="es-ES" sz="2300" b="1" dirty="0" smtClean="0"/>
              <a:t>respaldadas</a:t>
            </a:r>
            <a:r>
              <a:rPr lang="es-ES" sz="2300" dirty="0" smtClean="0"/>
              <a:t> por varias cámaras fijas. </a:t>
            </a:r>
          </a:p>
          <a:p>
            <a:pPr marL="274320" indent="-274320" eaLnBrk="1" fontAlgn="auto" hangingPunct="1">
              <a:spcAft>
                <a:spcPts val="0"/>
              </a:spcAft>
              <a:buClr>
                <a:schemeClr val="accent3"/>
              </a:buClr>
              <a:buFont typeface="Wingdings 2"/>
              <a:buChar char=""/>
              <a:defRPr/>
            </a:pPr>
            <a:endParaRPr lang="es-ES" sz="2800" dirty="0" smtClean="0">
              <a:solidFill>
                <a:srgbClr val="FF9900"/>
              </a:solidFill>
            </a:endParaRPr>
          </a:p>
          <a:p>
            <a:pPr marL="640080" lvl="1" indent="-246888" eaLnBrk="1" fontAlgn="auto" hangingPunct="1">
              <a:spcAft>
                <a:spcPts val="0"/>
              </a:spcAft>
              <a:buFont typeface="Wingdings 2"/>
              <a:buNone/>
              <a:defRPr/>
            </a:pPr>
            <a:r>
              <a:rPr lang="es-ES" dirty="0" smtClean="0"/>
              <a:t>									</a:t>
            </a:r>
            <a:endParaRPr lang="es-ES" b="1" dirty="0" smtClean="0">
              <a:solidFill>
                <a:srgbClr val="FF9900"/>
              </a:solidFill>
            </a:endParaRPr>
          </a:p>
        </p:txBody>
      </p:sp>
      <p:pic>
        <p:nvPicPr>
          <p:cNvPr id="15364" name="Picture 2" descr="http://www.evitech.com/images/stories/divers/dome-cctv.jpg"/>
          <p:cNvPicPr>
            <a:picLocks noChangeAspect="1" noChangeArrowheads="1"/>
          </p:cNvPicPr>
          <p:nvPr/>
        </p:nvPicPr>
        <p:blipFill>
          <a:blip r:embed="rId2" cstate="print"/>
          <a:srcRect/>
          <a:stretch>
            <a:fillRect/>
          </a:stretch>
        </p:blipFill>
        <p:spPr bwMode="auto">
          <a:xfrm>
            <a:off x="5181600" y="4114800"/>
            <a:ext cx="1905000" cy="1905000"/>
          </a:xfrm>
          <a:prstGeom prst="rect">
            <a:avLst/>
          </a:prstGeom>
          <a:noFill/>
          <a:ln w="9525">
            <a:noFill/>
            <a:miter lim="800000"/>
            <a:headEnd/>
            <a:tailEnd/>
          </a:ln>
        </p:spPr>
      </p:pic>
      <p:pic>
        <p:nvPicPr>
          <p:cNvPr id="15365" name="Picture 4" descr="http://www.evitech.com/images/stories/divers/tourelle_pelco.jpg"/>
          <p:cNvPicPr>
            <a:picLocks noChangeAspect="1" noChangeArrowheads="1"/>
          </p:cNvPicPr>
          <p:nvPr/>
        </p:nvPicPr>
        <p:blipFill>
          <a:blip r:embed="rId3" cstate="print"/>
          <a:srcRect/>
          <a:stretch>
            <a:fillRect/>
          </a:stretch>
        </p:blipFill>
        <p:spPr bwMode="auto">
          <a:xfrm>
            <a:off x="6705600" y="1752600"/>
            <a:ext cx="190817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 Dinámicas</a:t>
            </a:r>
          </a:p>
        </p:txBody>
      </p:sp>
      <p:sp>
        <p:nvSpPr>
          <p:cNvPr id="33794" name="Rectangle 2"/>
          <p:cNvSpPr>
            <a:spLocks noGrp="1" noChangeArrowheads="1"/>
          </p:cNvSpPr>
          <p:nvPr>
            <p:ph idx="1"/>
          </p:nvPr>
        </p:nvSpPr>
        <p:spPr>
          <a:xfrm>
            <a:off x="381000" y="1828800"/>
            <a:ext cx="7391400" cy="2343150"/>
          </a:xfrm>
        </p:spPr>
        <p:txBody>
          <a:bodyPr>
            <a:normAutofit fontScale="92500" lnSpcReduction="10000"/>
          </a:bodyPr>
          <a:lstStyle/>
          <a:p>
            <a:pPr marL="533400" indent="-533400" algn="just" eaLnBrk="1" fontAlgn="auto" hangingPunct="1">
              <a:lnSpc>
                <a:spcPct val="90000"/>
              </a:lnSpc>
              <a:spcAft>
                <a:spcPts val="0"/>
              </a:spcAft>
              <a:buClr>
                <a:schemeClr val="accent3"/>
              </a:buClr>
              <a:buFont typeface="Wingdings" pitchFamily="2" charset="2"/>
              <a:buNone/>
              <a:defRPr/>
            </a:pPr>
            <a:r>
              <a:rPr lang="es-ES_tradnl" sz="2200" b="1" dirty="0" smtClean="0">
                <a:solidFill>
                  <a:schemeClr val="accent2"/>
                </a:solidFill>
              </a:rPr>
              <a:t>PTZ</a:t>
            </a:r>
            <a:r>
              <a:rPr lang="es-ES_tradnl" sz="2000" b="1" dirty="0" smtClean="0">
                <a:solidFill>
                  <a:schemeClr val="accent2"/>
                </a:solidFill>
              </a:rPr>
              <a:t>     </a:t>
            </a:r>
            <a:r>
              <a:rPr lang="es-ES_tradnl" sz="2000" dirty="0" smtClean="0"/>
              <a:t>hace referencia a las funciones de:</a:t>
            </a:r>
          </a:p>
          <a:p>
            <a:pPr marL="533400" indent="-533400" algn="just" eaLnBrk="1" fontAlgn="auto" hangingPunct="1">
              <a:lnSpc>
                <a:spcPct val="90000"/>
              </a:lnSpc>
              <a:spcAft>
                <a:spcPts val="0"/>
              </a:spcAft>
              <a:buClr>
                <a:schemeClr val="accent3"/>
              </a:buClr>
              <a:buFont typeface="Wingdings" pitchFamily="2" charset="2"/>
              <a:buNone/>
              <a:defRPr/>
            </a:pPr>
            <a:endParaRPr lang="es-ES_tradnl" sz="2000" dirty="0" smtClean="0"/>
          </a:p>
          <a:p>
            <a:pPr marL="914400" lvl="1" indent="-457200" algn="just" eaLnBrk="1" fontAlgn="auto" hangingPunct="1">
              <a:lnSpc>
                <a:spcPct val="90000"/>
              </a:lnSpc>
              <a:spcAft>
                <a:spcPts val="0"/>
              </a:spcAft>
              <a:buFont typeface="Wingdings" pitchFamily="2" charset="2"/>
              <a:buChar char="Ø"/>
              <a:defRPr/>
            </a:pPr>
            <a:r>
              <a:rPr lang="es-ES_tradnl" sz="2000" b="1" dirty="0" smtClean="0"/>
              <a:t>Paneo - </a:t>
            </a:r>
            <a:r>
              <a:rPr lang="es-ES_tradnl" b="1" dirty="0" smtClean="0">
                <a:solidFill>
                  <a:schemeClr val="accent1"/>
                </a:solidFill>
              </a:rPr>
              <a:t>P</a:t>
            </a:r>
            <a:r>
              <a:rPr lang="es-ES_tradnl" sz="2000" dirty="0" smtClean="0"/>
              <a:t>an </a:t>
            </a:r>
            <a:r>
              <a:rPr lang="es-ES_tradnl" sz="2000" dirty="0" smtClean="0">
                <a:sym typeface="Wingdings" pitchFamily="2" charset="2"/>
              </a:rPr>
              <a:t></a:t>
            </a:r>
            <a:r>
              <a:rPr lang="es-ES_tradnl" sz="2000" dirty="0" smtClean="0"/>
              <a:t> Movimiento o giro horizontal </a:t>
            </a:r>
            <a:r>
              <a:rPr lang="es-ES" sz="2000" dirty="0" smtClean="0"/>
              <a:t>350 ó 360º</a:t>
            </a:r>
            <a:endParaRPr lang="es-ES_tradnl" sz="2000" dirty="0" smtClean="0"/>
          </a:p>
          <a:p>
            <a:pPr marL="914400" lvl="1" indent="-457200" algn="just" eaLnBrk="1" fontAlgn="auto" hangingPunct="1">
              <a:lnSpc>
                <a:spcPct val="90000"/>
              </a:lnSpc>
              <a:spcAft>
                <a:spcPts val="0"/>
              </a:spcAft>
              <a:buFont typeface="Wingdings" pitchFamily="2" charset="2"/>
              <a:buNone/>
              <a:defRPr/>
            </a:pPr>
            <a:endParaRPr lang="es-ES_tradnl" sz="2000" dirty="0" smtClean="0"/>
          </a:p>
          <a:p>
            <a:pPr marL="914400" lvl="1" indent="-457200" algn="just" eaLnBrk="1" fontAlgn="auto" hangingPunct="1">
              <a:lnSpc>
                <a:spcPct val="90000"/>
              </a:lnSpc>
              <a:spcAft>
                <a:spcPts val="0"/>
              </a:spcAft>
              <a:buFont typeface="Wingdings" pitchFamily="2" charset="2"/>
              <a:buChar char="Ø"/>
              <a:defRPr/>
            </a:pPr>
            <a:r>
              <a:rPr lang="es-ES_tradnl" sz="2000" b="1" dirty="0" smtClean="0"/>
              <a:t>Inclinación</a:t>
            </a:r>
            <a:r>
              <a:rPr lang="es-ES_tradnl" sz="2000" dirty="0" smtClean="0"/>
              <a:t> - </a:t>
            </a:r>
            <a:r>
              <a:rPr lang="es-ES_tradnl" b="1" dirty="0" err="1" smtClean="0">
                <a:solidFill>
                  <a:schemeClr val="accent1"/>
                </a:solidFill>
              </a:rPr>
              <a:t>T</a:t>
            </a:r>
            <a:r>
              <a:rPr lang="es-ES_tradnl" sz="2000" dirty="0" err="1" smtClean="0"/>
              <a:t>ilt</a:t>
            </a:r>
            <a:r>
              <a:rPr lang="es-ES_tradnl" sz="2000" dirty="0" smtClean="0"/>
              <a:t> </a:t>
            </a:r>
            <a:r>
              <a:rPr lang="es-ES_tradnl" sz="2000" dirty="0" smtClean="0">
                <a:sym typeface="Wingdings" pitchFamily="2" charset="2"/>
              </a:rPr>
              <a:t> </a:t>
            </a:r>
            <a:r>
              <a:rPr lang="es-ES_tradnl" sz="2000" dirty="0" smtClean="0"/>
              <a:t>Movimiento o giro vertical </a:t>
            </a:r>
            <a:r>
              <a:rPr lang="es-ES" sz="2000" dirty="0" smtClean="0"/>
              <a:t>90 ó 180º</a:t>
            </a:r>
            <a:endParaRPr lang="es-ES_tradnl" sz="2000" dirty="0" smtClean="0"/>
          </a:p>
          <a:p>
            <a:pPr marL="914400" lvl="1" indent="-457200" algn="just" eaLnBrk="1" fontAlgn="auto" hangingPunct="1">
              <a:lnSpc>
                <a:spcPct val="90000"/>
              </a:lnSpc>
              <a:spcAft>
                <a:spcPts val="0"/>
              </a:spcAft>
              <a:buFont typeface="Wingdings" pitchFamily="2" charset="2"/>
              <a:buNone/>
              <a:defRPr/>
            </a:pPr>
            <a:endParaRPr lang="es-ES_tradnl" sz="2000" dirty="0" smtClean="0"/>
          </a:p>
          <a:p>
            <a:pPr marL="914400" lvl="1" indent="-457200" algn="just" eaLnBrk="1" fontAlgn="auto" hangingPunct="1">
              <a:lnSpc>
                <a:spcPct val="90000"/>
              </a:lnSpc>
              <a:spcAft>
                <a:spcPts val="0"/>
              </a:spcAft>
              <a:buFont typeface="Wingdings" pitchFamily="2" charset="2"/>
              <a:buChar char="Ø"/>
              <a:defRPr/>
            </a:pPr>
            <a:r>
              <a:rPr lang="es-ES_tradnl" b="1" dirty="0" smtClean="0">
                <a:solidFill>
                  <a:schemeClr val="accent1"/>
                </a:solidFill>
              </a:rPr>
              <a:t>Z</a:t>
            </a:r>
            <a:r>
              <a:rPr lang="es-ES_tradnl" sz="2000" b="1" dirty="0" smtClean="0"/>
              <a:t>oom</a:t>
            </a:r>
          </a:p>
        </p:txBody>
      </p:sp>
      <p:sp>
        <p:nvSpPr>
          <p:cNvPr id="33795" name="Text Box 4"/>
          <p:cNvSpPr txBox="1">
            <a:spLocks noChangeArrowheads="1"/>
          </p:cNvSpPr>
          <p:nvPr/>
        </p:nvSpPr>
        <p:spPr bwMode="auto">
          <a:xfrm>
            <a:off x="762000" y="4419600"/>
            <a:ext cx="7704138" cy="2246769"/>
          </a:xfrm>
          <a:prstGeom prst="rect">
            <a:avLst/>
          </a:prstGeom>
          <a:noFill/>
          <a:ln w="9525">
            <a:noFill/>
            <a:miter lim="800000"/>
            <a:headEnd/>
            <a:tailEnd/>
          </a:ln>
        </p:spPr>
        <p:txBody>
          <a:bodyPr>
            <a:spAutoFit/>
          </a:bodyPr>
          <a:lstStyle/>
          <a:p>
            <a:pPr algn="just"/>
            <a:r>
              <a:rPr lang="es-ES" sz="2000" dirty="0"/>
              <a:t>El modelo mas popular de cámara PTZ es el domo, debido a que</a:t>
            </a:r>
          </a:p>
          <a:p>
            <a:pPr algn="just"/>
            <a:r>
              <a:rPr lang="es-ES" sz="2000" dirty="0"/>
              <a:t>su forma le permite girar mas rápido, ser mas estético y ocupar</a:t>
            </a:r>
          </a:p>
          <a:p>
            <a:pPr algn="just"/>
            <a:r>
              <a:rPr lang="es-ES" sz="2000" dirty="0"/>
              <a:t>menos espacio, a la vez que ofrece gran alcance y versatilidad. </a:t>
            </a:r>
            <a:endParaRPr lang="es-ES" sz="2000" dirty="0" smtClean="0"/>
          </a:p>
          <a:p>
            <a:pPr algn="just"/>
            <a:endParaRPr lang="es-ES" sz="2000" dirty="0"/>
          </a:p>
          <a:p>
            <a:pPr algn="just"/>
            <a:r>
              <a:rPr lang="es-ES_tradnl" sz="2000" dirty="0" smtClean="0"/>
              <a:t>Se </a:t>
            </a:r>
            <a:r>
              <a:rPr lang="es-ES_tradnl" sz="2000" dirty="0"/>
              <a:t>pueden encontrar cámaras que solo tengan algunas de estas funciones (</a:t>
            </a:r>
            <a:r>
              <a:rPr lang="es-ES_tradnl" sz="2000" dirty="0" err="1"/>
              <a:t>Ej</a:t>
            </a:r>
            <a:r>
              <a:rPr lang="es-ES_tradnl" sz="2000" dirty="0"/>
              <a:t>: una cámara PT tendrá la función de Paneo e Inclinación, pero no la de zoom).</a:t>
            </a:r>
            <a:endParaRPr lang="es-ES" sz="2000" b="1" dirty="0"/>
          </a:p>
        </p:txBody>
      </p:sp>
      <p:pic>
        <p:nvPicPr>
          <p:cNvPr id="33796" name="Picture 7"/>
          <p:cNvPicPr>
            <a:picLocks noChangeAspect="1" noChangeArrowheads="1"/>
          </p:cNvPicPr>
          <p:nvPr/>
        </p:nvPicPr>
        <p:blipFill>
          <a:blip r:embed="rId3" cstate="print"/>
          <a:srcRect/>
          <a:stretch>
            <a:fillRect/>
          </a:stretch>
        </p:blipFill>
        <p:spPr bwMode="auto">
          <a:xfrm>
            <a:off x="8001000" y="2057400"/>
            <a:ext cx="865188" cy="744537"/>
          </a:xfrm>
          <a:prstGeom prst="rect">
            <a:avLst/>
          </a:prstGeom>
          <a:noFill/>
          <a:ln w="9525">
            <a:noFill/>
            <a:miter lim="800000"/>
            <a:headEnd/>
            <a:tailEnd/>
          </a:ln>
        </p:spPr>
      </p:pic>
      <p:pic>
        <p:nvPicPr>
          <p:cNvPr id="33797" name="Picture 8"/>
          <p:cNvPicPr>
            <a:picLocks noChangeAspect="1" noChangeArrowheads="1"/>
          </p:cNvPicPr>
          <p:nvPr/>
        </p:nvPicPr>
        <p:blipFill>
          <a:blip r:embed="rId4" cstate="print"/>
          <a:srcRect/>
          <a:stretch>
            <a:fillRect/>
          </a:stretch>
        </p:blipFill>
        <p:spPr bwMode="auto">
          <a:xfrm>
            <a:off x="7924800" y="2971800"/>
            <a:ext cx="863600" cy="547688"/>
          </a:xfrm>
          <a:prstGeom prst="rect">
            <a:avLst/>
          </a:prstGeom>
          <a:noFill/>
          <a:ln w="9525">
            <a:noFill/>
            <a:miter lim="800000"/>
            <a:headEnd/>
            <a:tailEnd/>
          </a:ln>
        </p:spPr>
      </p:pic>
      <p:pic>
        <p:nvPicPr>
          <p:cNvPr id="33798" name="Picture 9"/>
          <p:cNvPicPr>
            <a:picLocks noChangeAspect="1" noChangeArrowheads="1"/>
          </p:cNvPicPr>
          <p:nvPr/>
        </p:nvPicPr>
        <p:blipFill>
          <a:blip r:embed="rId5" cstate="print"/>
          <a:srcRect/>
          <a:stretch>
            <a:fillRect/>
          </a:stretch>
        </p:blipFill>
        <p:spPr bwMode="auto">
          <a:xfrm>
            <a:off x="7488238" y="3581400"/>
            <a:ext cx="1655762" cy="787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_tradnl" sz="4400" dirty="0" smtClean="0"/>
              <a:t>¿Qué es necesario hacer o configurar para mover cámara PTZ?</a:t>
            </a:r>
            <a:endParaRPr lang="es-ES" sz="4400" dirty="0"/>
          </a:p>
        </p:txBody>
      </p:sp>
      <p:sp>
        <p:nvSpPr>
          <p:cNvPr id="3" name="Content Placeholder 2"/>
          <p:cNvSpPr>
            <a:spLocks noGrp="1"/>
          </p:cNvSpPr>
          <p:nvPr>
            <p:ph idx="1"/>
          </p:nvPr>
        </p:nvSpPr>
        <p:spPr/>
        <p:txBody>
          <a:bodyPr>
            <a:normAutofit fontScale="85000" lnSpcReduction="10000"/>
          </a:bodyPr>
          <a:lstStyle/>
          <a:p>
            <a:r>
              <a:rPr lang="es-ES_tradnl" dirty="0" smtClean="0">
                <a:latin typeface="Arial Unicode MS" pitchFamily="34" charset="-128"/>
                <a:ea typeface="Arial Unicode MS" pitchFamily="34" charset="-128"/>
                <a:cs typeface="Arial Unicode MS" pitchFamily="34" charset="-128"/>
              </a:rPr>
              <a:t>1) Configurar ID, Protocolo y baudios en cámara a través de </a:t>
            </a:r>
            <a:r>
              <a:rPr lang="es-ES_tradnl" dirty="0" err="1" smtClean="0">
                <a:latin typeface="Arial Unicode MS" pitchFamily="34" charset="-128"/>
                <a:ea typeface="Arial Unicode MS" pitchFamily="34" charset="-128"/>
                <a:cs typeface="Arial Unicode MS" pitchFamily="34" charset="-128"/>
              </a:rPr>
              <a:t>microswitches</a:t>
            </a:r>
            <a:r>
              <a:rPr lang="es-ES_tradnl" dirty="0" smtClean="0">
                <a:latin typeface="Arial Unicode MS" pitchFamily="34" charset="-128"/>
                <a:ea typeface="Arial Unicode MS" pitchFamily="34" charset="-128"/>
                <a:cs typeface="Arial Unicode MS" pitchFamily="34" charset="-128"/>
              </a:rPr>
              <a:t> y poner los mismos en el DVR o </a:t>
            </a:r>
            <a:r>
              <a:rPr lang="es-ES_tradnl" dirty="0" err="1" smtClean="0">
                <a:latin typeface="Arial Unicode MS" pitchFamily="34" charset="-128"/>
                <a:ea typeface="Arial Unicode MS" pitchFamily="34" charset="-128"/>
                <a:cs typeface="Arial Unicode MS" pitchFamily="34" charset="-128"/>
              </a:rPr>
              <a:t>Keyboard</a:t>
            </a:r>
            <a:r>
              <a:rPr lang="es-ES_tradnl" dirty="0" smtClean="0">
                <a:latin typeface="Arial Unicode MS" pitchFamily="34" charset="-128"/>
                <a:ea typeface="Arial Unicode MS" pitchFamily="34" charset="-128"/>
                <a:cs typeface="Arial Unicode MS" pitchFamily="34" charset="-128"/>
              </a:rPr>
              <a:t>.</a:t>
            </a:r>
          </a:p>
          <a:p>
            <a:pPr>
              <a:buNone/>
            </a:pPr>
            <a:endParaRPr lang="es-ES_tradnl" dirty="0" smtClean="0">
              <a:latin typeface="Arial Unicode MS" pitchFamily="34" charset="-128"/>
              <a:ea typeface="Arial Unicode MS" pitchFamily="34" charset="-128"/>
              <a:cs typeface="Arial Unicode MS" pitchFamily="34" charset="-128"/>
            </a:endParaRPr>
          </a:p>
          <a:p>
            <a:r>
              <a:rPr lang="es-ES_tradnl" dirty="0" smtClean="0">
                <a:latin typeface="Arial Unicode MS" pitchFamily="34" charset="-128"/>
                <a:ea typeface="Arial Unicode MS" pitchFamily="34" charset="-128"/>
                <a:cs typeface="Arial Unicode MS" pitchFamily="34" charset="-128"/>
              </a:rPr>
              <a:t>2) Habilitar el modo PTZ, pueden ser habilitar presets, tour, columpio… en DVR</a:t>
            </a:r>
          </a:p>
          <a:p>
            <a:pPr>
              <a:buNone/>
            </a:pPr>
            <a:endParaRPr lang="es-ES_tradnl" dirty="0" smtClean="0">
              <a:latin typeface="Arial Unicode MS" pitchFamily="34" charset="-128"/>
              <a:ea typeface="Arial Unicode MS" pitchFamily="34" charset="-128"/>
              <a:cs typeface="Arial Unicode MS" pitchFamily="34" charset="-128"/>
            </a:endParaRPr>
          </a:p>
          <a:p>
            <a:r>
              <a:rPr lang="es-ES_tradnl" dirty="0" smtClean="0">
                <a:latin typeface="Arial Unicode MS" pitchFamily="34" charset="-128"/>
                <a:ea typeface="Arial Unicode MS" pitchFamily="34" charset="-128"/>
                <a:cs typeface="Arial Unicode MS" pitchFamily="34" charset="-128"/>
              </a:rPr>
              <a:t>3) Tener conectado correctamente el bus RS 485:</a:t>
            </a:r>
          </a:p>
          <a:p>
            <a:r>
              <a:rPr lang="es-ES" sz="2000" dirty="0" smtClean="0">
                <a:latin typeface="Arial Unicode MS" pitchFamily="34" charset="-128"/>
                <a:ea typeface="Arial Unicode MS" pitchFamily="34" charset="-128"/>
                <a:cs typeface="Arial Unicode MS" pitchFamily="34" charset="-128"/>
              </a:rPr>
              <a:t>Es un sistema de conexión en serie mediante un </a:t>
            </a:r>
            <a:r>
              <a:rPr lang="es-ES" sz="2000" b="1" dirty="0" smtClean="0">
                <a:latin typeface="Arial Unicode MS" pitchFamily="34" charset="-128"/>
                <a:ea typeface="Arial Unicode MS" pitchFamily="34" charset="-128"/>
                <a:cs typeface="Arial Unicode MS" pitchFamily="34" charset="-128"/>
              </a:rPr>
              <a:t>bus diferencial de 2 hilos  A(+) y B(-)</a:t>
            </a:r>
            <a:r>
              <a:rPr lang="es-ES" sz="2000" dirty="0" smtClean="0">
                <a:latin typeface="Arial Unicode MS" pitchFamily="34" charset="-128"/>
                <a:ea typeface="Arial Unicode MS" pitchFamily="34" charset="-128"/>
                <a:cs typeface="Arial Unicode MS" pitchFamily="34" charset="-128"/>
              </a:rPr>
              <a:t> de </a:t>
            </a:r>
            <a:r>
              <a:rPr lang="es-ES" sz="2000" b="1" dirty="0" smtClean="0">
                <a:latin typeface="Arial Unicode MS" pitchFamily="34" charset="-128"/>
                <a:ea typeface="Arial Unicode MS" pitchFamily="34" charset="-128"/>
                <a:cs typeface="Arial Unicode MS" pitchFamily="34" charset="-128"/>
              </a:rPr>
              <a:t>par trenzado </a:t>
            </a:r>
            <a:r>
              <a:rPr lang="es-ES" sz="2000" dirty="0" smtClean="0">
                <a:latin typeface="Arial Unicode MS" pitchFamily="34" charset="-128"/>
                <a:ea typeface="Arial Unicode MS" pitchFamily="34" charset="-128"/>
                <a:cs typeface="Arial Unicode MS" pitchFamily="34" charset="-128"/>
              </a:rPr>
              <a:t>que permite una longitud máxima de </a:t>
            </a:r>
            <a:r>
              <a:rPr lang="es-ES" sz="2000" b="1" dirty="0" smtClean="0">
                <a:latin typeface="Arial Unicode MS" pitchFamily="34" charset="-128"/>
                <a:ea typeface="Arial Unicode MS" pitchFamily="34" charset="-128"/>
                <a:cs typeface="Arial Unicode MS" pitchFamily="34" charset="-128"/>
              </a:rPr>
              <a:t>1200m</a:t>
            </a:r>
            <a:r>
              <a:rPr lang="es-ES" sz="2000" dirty="0" smtClean="0">
                <a:latin typeface="Arial Unicode MS" pitchFamily="34" charset="-128"/>
                <a:ea typeface="Arial Unicode MS" pitchFamily="34" charset="-128"/>
                <a:cs typeface="Arial Unicode MS" pitchFamily="34" charset="-128"/>
              </a:rPr>
              <a:t> </a:t>
            </a:r>
            <a:r>
              <a:rPr lang="es-ES" sz="2000" b="1" dirty="0" smtClean="0">
                <a:latin typeface="Arial Unicode MS" pitchFamily="34" charset="-128"/>
                <a:ea typeface="Arial Unicode MS" pitchFamily="34" charset="-128"/>
                <a:cs typeface="Arial Unicode MS" pitchFamily="34" charset="-128"/>
              </a:rPr>
              <a:t>a 100 </a:t>
            </a:r>
            <a:r>
              <a:rPr lang="es-ES" sz="2000" b="1" dirty="0" err="1" smtClean="0">
                <a:latin typeface="Arial Unicode MS" pitchFamily="34" charset="-128"/>
                <a:ea typeface="Arial Unicode MS" pitchFamily="34" charset="-128"/>
                <a:cs typeface="Arial Unicode MS" pitchFamily="34" charset="-128"/>
              </a:rPr>
              <a:t>kbps</a:t>
            </a:r>
            <a:r>
              <a:rPr lang="es-ES" sz="2000" b="1" dirty="0" smtClean="0">
                <a:latin typeface="Arial Unicode MS" pitchFamily="34" charset="-128"/>
                <a:ea typeface="Arial Unicode MS" pitchFamily="34" charset="-128"/>
                <a:cs typeface="Arial Unicode MS" pitchFamily="34" charset="-128"/>
              </a:rPr>
              <a:t> y 10 Mbps hasta 12 metros</a:t>
            </a:r>
            <a:r>
              <a:rPr lang="es-ES" sz="2000" dirty="0" smtClean="0">
                <a:latin typeface="Arial Unicode MS" pitchFamily="34" charset="-128"/>
                <a:ea typeface="Arial Unicode MS" pitchFamily="34" charset="-128"/>
                <a:cs typeface="Arial Unicode MS" pitchFamily="34" charset="-128"/>
              </a:rPr>
              <a:t>, </a:t>
            </a:r>
            <a:r>
              <a:rPr lang="es-ES" sz="2000" b="1" dirty="0" smtClean="0">
                <a:latin typeface="Arial Unicode MS" pitchFamily="34" charset="-128"/>
                <a:ea typeface="Arial Unicode MS" pitchFamily="34" charset="-128"/>
                <a:cs typeface="Arial Unicode MS" pitchFamily="34" charset="-128"/>
              </a:rPr>
              <a:t>comunicación </a:t>
            </a:r>
            <a:r>
              <a:rPr lang="es-ES" sz="2000" b="1" dirty="0" err="1" smtClean="0">
                <a:latin typeface="Arial Unicode MS" pitchFamily="34" charset="-128"/>
                <a:ea typeface="Arial Unicode MS" pitchFamily="34" charset="-128"/>
                <a:cs typeface="Arial Unicode MS" pitchFamily="34" charset="-128"/>
              </a:rPr>
              <a:t>half-duplex</a:t>
            </a:r>
            <a:r>
              <a:rPr lang="es-ES" sz="2000" dirty="0" smtClean="0">
                <a:latin typeface="Arial Unicode MS" pitchFamily="34" charset="-128"/>
                <a:ea typeface="Arial Unicode MS" pitchFamily="34" charset="-128"/>
                <a:cs typeface="Arial Unicode MS" pitchFamily="34" charset="-128"/>
              </a:rPr>
              <a:t>  (es bidireccional pero no simultáneo ) y que </a:t>
            </a:r>
            <a:r>
              <a:rPr lang="es-ES" sz="2000" b="1" dirty="0" smtClean="0">
                <a:latin typeface="Arial Unicode MS" pitchFamily="34" charset="-128"/>
                <a:ea typeface="Arial Unicode MS" pitchFamily="34" charset="-128"/>
                <a:cs typeface="Arial Unicode MS" pitchFamily="34" charset="-128"/>
              </a:rPr>
              <a:t>admite 32, 128 o 256 estaciones </a:t>
            </a:r>
            <a:r>
              <a:rPr lang="es-ES" sz="2000" dirty="0" smtClean="0">
                <a:latin typeface="Arial Unicode MS" pitchFamily="34" charset="-128"/>
                <a:ea typeface="Arial Unicode MS" pitchFamily="34" charset="-128"/>
                <a:cs typeface="Arial Unicode MS" pitchFamily="34" charset="-128"/>
              </a:rPr>
              <a:t>en el mismo bus añadiendo dos resistencias de 120</a:t>
            </a:r>
            <a:r>
              <a:rPr lang="el-GR" sz="2000" dirty="0" smtClean="0">
                <a:latin typeface="Arial Unicode MS" pitchFamily="34" charset="-128"/>
                <a:ea typeface="Arial Unicode MS" pitchFamily="34" charset="-128"/>
                <a:cs typeface="Arial Unicode MS" pitchFamily="34" charset="-128"/>
              </a:rPr>
              <a:t>Ω</a:t>
            </a:r>
            <a:r>
              <a:rPr lang="es-ES" sz="2000" dirty="0" smtClean="0">
                <a:latin typeface="Arial Unicode MS" pitchFamily="34" charset="-128"/>
                <a:ea typeface="Arial Unicode MS" pitchFamily="34" charset="-128"/>
                <a:cs typeface="Arial Unicode MS" pitchFamily="34" charset="-128"/>
              </a:rPr>
              <a:t> una en el elemento inicial y otra al final de la línea. </a:t>
            </a:r>
            <a:r>
              <a:rPr lang="es-ES" b="1" dirty="0" smtClean="0"/>
              <a:t>Alimentación</a:t>
            </a:r>
            <a:r>
              <a:rPr lang="es-ES" dirty="0" smtClean="0"/>
              <a:t> única de +5V.</a:t>
            </a:r>
            <a:endParaRPr lang="es-E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16386" name="Rectangle 3"/>
          <p:cNvSpPr>
            <a:spLocks noGrp="1" noChangeArrowheads="1"/>
          </p:cNvSpPr>
          <p:nvPr>
            <p:ph idx="1"/>
          </p:nvPr>
        </p:nvSpPr>
        <p:spPr>
          <a:xfrm>
            <a:off x="533400" y="1447800"/>
            <a:ext cx="8153400" cy="4343400"/>
          </a:xfrm>
        </p:spPr>
        <p:txBody>
          <a:bodyPr/>
          <a:lstStyle/>
          <a:p>
            <a:pPr algn="just" eaLnBrk="1" hangingPunct="1"/>
            <a:r>
              <a:rPr lang="es-CO" sz="1800" dirty="0" smtClean="0"/>
              <a:t>La señal analógica proveniente del sensor es convertida en una señal digital y luego es enviada a un circuito DSP (Digital </a:t>
            </a:r>
            <a:r>
              <a:rPr lang="es-CO" sz="1800" dirty="0" err="1" smtClean="0"/>
              <a:t>Signal</a:t>
            </a:r>
            <a:r>
              <a:rPr lang="es-CO" sz="1800" dirty="0" smtClean="0"/>
              <a:t> </a:t>
            </a:r>
            <a:r>
              <a:rPr lang="es-CO" sz="1800" dirty="0" err="1" smtClean="0"/>
              <a:t>Processing</a:t>
            </a:r>
            <a:r>
              <a:rPr lang="es-CO" sz="1800" dirty="0" smtClean="0"/>
              <a:t>). Luego, la señal vuelve a ser convertida de digital a analógica y transmitida entonces al DVR (Digital Video </a:t>
            </a:r>
            <a:r>
              <a:rPr lang="es-CO" sz="1800" dirty="0" err="1" smtClean="0"/>
              <a:t>Recorder</a:t>
            </a:r>
            <a:r>
              <a:rPr lang="es-CO" sz="1800" dirty="0" smtClean="0"/>
              <a:t>), donde se comprime y se almacena.</a:t>
            </a:r>
          </a:p>
          <a:p>
            <a:pPr algn="just" eaLnBrk="1" hangingPunct="1"/>
            <a:endParaRPr lang="es-CO" sz="1800" dirty="0" smtClean="0"/>
          </a:p>
          <a:p>
            <a:pPr algn="just" eaLnBrk="1" hangingPunct="1"/>
            <a:r>
              <a:rPr lang="es-CO" sz="1800" dirty="0" smtClean="0"/>
              <a:t>Para una cámara IP la imagen es posteriormente comprimida internamente y transmitida vía IP y será entonces almacenada en un NVR (Network Video </a:t>
            </a:r>
            <a:r>
              <a:rPr lang="es-CO" sz="1800" dirty="0" err="1" smtClean="0"/>
              <a:t>Recorder</a:t>
            </a:r>
            <a:r>
              <a:rPr lang="es-CO" sz="1800" dirty="0" smtClean="0"/>
              <a:t>) que corresponde a un software montado sobre algún sistema operativo recibiendo la señal IP.</a:t>
            </a:r>
          </a:p>
          <a:p>
            <a:pPr algn="just" eaLnBrk="1" hangingPunct="1">
              <a:buFont typeface="Wingdings 2" pitchFamily="18" charset="2"/>
              <a:buNone/>
            </a:pPr>
            <a:r>
              <a:rPr lang="es-ES" sz="6600" dirty="0" smtClean="0"/>
              <a:t>				</a:t>
            </a:r>
            <a:endParaRPr lang="es-ES" sz="6600" b="1" dirty="0" smtClean="0">
              <a:solidFill>
                <a:srgbClr val="FF9900"/>
              </a:solidFill>
            </a:endParaRPr>
          </a:p>
        </p:txBody>
      </p:sp>
      <p:pic>
        <p:nvPicPr>
          <p:cNvPr id="16388" name="Picture 2"/>
          <p:cNvPicPr>
            <a:picLocks noChangeAspect="1" noChangeArrowheads="1"/>
          </p:cNvPicPr>
          <p:nvPr/>
        </p:nvPicPr>
        <p:blipFill>
          <a:blip r:embed="rId2" cstate="print"/>
          <a:srcRect/>
          <a:stretch>
            <a:fillRect/>
          </a:stretch>
        </p:blipFill>
        <p:spPr bwMode="auto">
          <a:xfrm>
            <a:off x="990600" y="4343400"/>
            <a:ext cx="7251700" cy="220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 Parámetros</a:t>
            </a:r>
          </a:p>
        </p:txBody>
      </p:sp>
      <p:sp>
        <p:nvSpPr>
          <p:cNvPr id="3" name="2 Marcador de contenido"/>
          <p:cNvSpPr>
            <a:spLocks noGrp="1"/>
          </p:cNvSpPr>
          <p:nvPr>
            <p:ph idx="1"/>
          </p:nvPr>
        </p:nvSpPr>
        <p:spPr>
          <a:xfrm>
            <a:off x="228600" y="1524000"/>
            <a:ext cx="8915400" cy="4906963"/>
          </a:xfrm>
        </p:spPr>
        <p:txBody>
          <a:bodyPr>
            <a:normAutofit fontScale="92500" lnSpcReduction="20000"/>
          </a:bodyPr>
          <a:lstStyle/>
          <a:p>
            <a:pPr marL="274320" indent="-274320" algn="ctr" eaLnBrk="1" fontAlgn="auto" hangingPunct="1">
              <a:spcAft>
                <a:spcPts val="0"/>
              </a:spcAft>
              <a:buClr>
                <a:schemeClr val="accent3"/>
              </a:buClr>
              <a:buFontTx/>
              <a:buNone/>
              <a:defRPr/>
            </a:pPr>
            <a:r>
              <a:rPr lang="es-ES" sz="2400" b="1" dirty="0" smtClean="0"/>
              <a:t>Parámetros de funcionamiento de las cámaras</a:t>
            </a:r>
          </a:p>
          <a:p>
            <a:pPr marL="514350" indent="-514350" eaLnBrk="1" fontAlgn="auto" hangingPunct="1">
              <a:spcAft>
                <a:spcPts val="0"/>
              </a:spcAft>
              <a:buClr>
                <a:schemeClr val="accent3"/>
              </a:buClr>
              <a:buFontTx/>
              <a:buNone/>
              <a:defRPr/>
            </a:pPr>
            <a:r>
              <a:rPr lang="es-ES" sz="2400" dirty="0" smtClean="0"/>
              <a:t>	1. Sensor y Formato</a:t>
            </a:r>
          </a:p>
          <a:p>
            <a:pPr marL="514350" indent="-514350" eaLnBrk="1" fontAlgn="auto" hangingPunct="1">
              <a:spcAft>
                <a:spcPts val="0"/>
              </a:spcAft>
              <a:buClr>
                <a:schemeClr val="accent3"/>
              </a:buClr>
              <a:buFontTx/>
              <a:buNone/>
              <a:defRPr/>
            </a:pPr>
            <a:r>
              <a:rPr lang="es-ES" sz="2400" dirty="0" smtClean="0"/>
              <a:t>	2. Resolución</a:t>
            </a:r>
          </a:p>
          <a:p>
            <a:pPr marL="514350" indent="-514350" eaLnBrk="1" fontAlgn="auto" hangingPunct="1">
              <a:spcAft>
                <a:spcPts val="0"/>
              </a:spcAft>
              <a:buClr>
                <a:schemeClr val="accent3"/>
              </a:buClr>
              <a:buFontTx/>
              <a:buNone/>
              <a:defRPr/>
            </a:pPr>
            <a:r>
              <a:rPr lang="es-ES" sz="2400" dirty="0" smtClean="0"/>
              <a:t>	3. Sensibilidad			</a:t>
            </a:r>
            <a:r>
              <a:rPr lang="es-ES" sz="2400" b="1" i="1" dirty="0" smtClean="0">
                <a:solidFill>
                  <a:srgbClr val="FF9900"/>
                </a:solidFill>
              </a:rPr>
              <a:t>BASICOS</a:t>
            </a:r>
          </a:p>
          <a:p>
            <a:pPr marL="514350" indent="-514350" eaLnBrk="1" fontAlgn="auto" hangingPunct="1">
              <a:spcAft>
                <a:spcPts val="0"/>
              </a:spcAft>
              <a:buClr>
                <a:schemeClr val="accent3"/>
              </a:buClr>
              <a:buFontTx/>
              <a:buNone/>
              <a:defRPr/>
            </a:pPr>
            <a:r>
              <a:rPr lang="es-ES" sz="2400" dirty="0" smtClean="0"/>
              <a:t>	4. Color, B/N, Cambio</a:t>
            </a:r>
          </a:p>
          <a:p>
            <a:pPr marL="514350" indent="-514350" eaLnBrk="1" fontAlgn="auto" hangingPunct="1">
              <a:spcAft>
                <a:spcPts val="0"/>
              </a:spcAft>
              <a:buClr>
                <a:schemeClr val="accent3"/>
              </a:buClr>
              <a:buFontTx/>
              <a:buNone/>
              <a:defRPr/>
            </a:pPr>
            <a:r>
              <a:rPr lang="es-ES" sz="2400" dirty="0" smtClean="0"/>
              <a:t>	5. Suministro de Voltaje</a:t>
            </a:r>
          </a:p>
          <a:p>
            <a:pPr marL="514350" indent="-514350" eaLnBrk="1" fontAlgn="auto" hangingPunct="1">
              <a:spcAft>
                <a:spcPts val="0"/>
              </a:spcAft>
              <a:buClr>
                <a:schemeClr val="accent3"/>
              </a:buClr>
              <a:buFontTx/>
              <a:buNone/>
              <a:defRPr/>
            </a:pPr>
            <a:endParaRPr lang="es-ES" sz="800" dirty="0" smtClean="0"/>
          </a:p>
          <a:p>
            <a:pPr marL="514350" indent="-514350" eaLnBrk="1" fontAlgn="auto" hangingPunct="1">
              <a:spcAft>
                <a:spcPts val="0"/>
              </a:spcAft>
              <a:buClr>
                <a:schemeClr val="accent3"/>
              </a:buClr>
              <a:buFontTx/>
              <a:buNone/>
              <a:defRPr/>
            </a:pPr>
            <a:r>
              <a:rPr lang="es-ES" sz="2400" dirty="0" smtClean="0"/>
              <a:t>	6. BLC – </a:t>
            </a:r>
            <a:r>
              <a:rPr lang="es-ES" sz="2400" dirty="0" smtClean="0">
                <a:hlinkClick r:id="rId2"/>
              </a:rPr>
              <a:t>WDR</a:t>
            </a:r>
            <a:r>
              <a:rPr lang="es-ES" sz="2400" dirty="0" smtClean="0"/>
              <a:t> (Back Light </a:t>
            </a:r>
            <a:r>
              <a:rPr lang="es-ES" sz="2400" dirty="0" err="1" smtClean="0"/>
              <a:t>Compensation</a:t>
            </a:r>
            <a:r>
              <a:rPr lang="es-ES" sz="2400" dirty="0" smtClean="0"/>
              <a:t>)</a:t>
            </a:r>
          </a:p>
          <a:p>
            <a:pPr marL="514350" indent="-514350" eaLnBrk="1" fontAlgn="auto" hangingPunct="1">
              <a:spcAft>
                <a:spcPts val="0"/>
              </a:spcAft>
              <a:buClr>
                <a:schemeClr val="accent3"/>
              </a:buClr>
              <a:buFontTx/>
              <a:buNone/>
              <a:defRPr/>
            </a:pPr>
            <a:r>
              <a:rPr lang="es-ES" sz="2400" dirty="0" smtClean="0"/>
              <a:t>	7. AES (</a:t>
            </a:r>
            <a:r>
              <a:rPr lang="es-ES" sz="2400" dirty="0" err="1" smtClean="0"/>
              <a:t>Automatic</a:t>
            </a:r>
            <a:r>
              <a:rPr lang="es-ES" sz="2400" dirty="0" smtClean="0"/>
              <a:t> </a:t>
            </a:r>
            <a:r>
              <a:rPr lang="es-ES" sz="2400" dirty="0" err="1" smtClean="0"/>
              <a:t>Electronic</a:t>
            </a:r>
            <a:r>
              <a:rPr lang="es-ES" sz="2400" dirty="0" smtClean="0"/>
              <a:t> </a:t>
            </a:r>
            <a:r>
              <a:rPr lang="es-ES" sz="2400" dirty="0" err="1" smtClean="0"/>
              <a:t>Shutter</a:t>
            </a:r>
            <a:r>
              <a:rPr lang="es-ES" sz="2400" dirty="0" smtClean="0"/>
              <a:t>)</a:t>
            </a:r>
          </a:p>
          <a:p>
            <a:pPr marL="514350" indent="-514350" eaLnBrk="1" fontAlgn="auto" hangingPunct="1">
              <a:spcAft>
                <a:spcPts val="0"/>
              </a:spcAft>
              <a:buClr>
                <a:schemeClr val="accent3"/>
              </a:buClr>
              <a:buFontTx/>
              <a:buNone/>
              <a:defRPr/>
            </a:pPr>
            <a:r>
              <a:rPr lang="es-ES" sz="2400" dirty="0" smtClean="0"/>
              <a:t>	8. AGC (</a:t>
            </a:r>
            <a:r>
              <a:rPr lang="es-ES" sz="2400" dirty="0" err="1" smtClean="0"/>
              <a:t>Automatic</a:t>
            </a:r>
            <a:r>
              <a:rPr lang="es-ES" sz="2400" dirty="0" smtClean="0"/>
              <a:t> </a:t>
            </a:r>
            <a:r>
              <a:rPr lang="es-ES" sz="2400" dirty="0" err="1" smtClean="0"/>
              <a:t>Gain</a:t>
            </a:r>
            <a:r>
              <a:rPr lang="es-ES" sz="2400" dirty="0" smtClean="0"/>
              <a:t> Control)</a:t>
            </a:r>
          </a:p>
          <a:p>
            <a:pPr marL="514350" indent="-514350" eaLnBrk="1" fontAlgn="auto" hangingPunct="1">
              <a:spcAft>
                <a:spcPts val="0"/>
              </a:spcAft>
              <a:buClr>
                <a:schemeClr val="accent3"/>
              </a:buClr>
              <a:buFontTx/>
              <a:buNone/>
              <a:defRPr/>
            </a:pPr>
            <a:r>
              <a:rPr lang="es-ES" sz="2400" dirty="0" smtClean="0"/>
              <a:t>	9. AWB (</a:t>
            </a:r>
            <a:r>
              <a:rPr lang="es-ES" sz="2400" dirty="0" err="1" smtClean="0"/>
              <a:t>Automatic</a:t>
            </a:r>
            <a:r>
              <a:rPr lang="es-ES" sz="2400" dirty="0" smtClean="0"/>
              <a:t> White Balance)	         </a:t>
            </a:r>
            <a:r>
              <a:rPr lang="es-ES" sz="2400" b="1" i="1" dirty="0" smtClean="0">
                <a:solidFill>
                  <a:srgbClr val="FF9900"/>
                </a:solidFill>
              </a:rPr>
              <a:t>PROFESIONALES</a:t>
            </a:r>
          </a:p>
          <a:p>
            <a:pPr marL="514350" indent="-514350" eaLnBrk="1" fontAlgn="auto" hangingPunct="1">
              <a:spcAft>
                <a:spcPts val="0"/>
              </a:spcAft>
              <a:buClr>
                <a:schemeClr val="accent3"/>
              </a:buClr>
              <a:buFontTx/>
              <a:buNone/>
              <a:defRPr/>
            </a:pPr>
            <a:r>
              <a:rPr lang="es-ES" sz="2400" dirty="0" smtClean="0"/>
              <a:t>	10. Gamma</a:t>
            </a:r>
          </a:p>
          <a:p>
            <a:pPr marL="514350" indent="-514350" eaLnBrk="1" fontAlgn="auto" hangingPunct="1">
              <a:spcAft>
                <a:spcPts val="0"/>
              </a:spcAft>
              <a:buClr>
                <a:schemeClr val="accent3"/>
              </a:buClr>
              <a:buFontTx/>
              <a:buNone/>
              <a:defRPr/>
            </a:pPr>
            <a:r>
              <a:rPr lang="es-ES" sz="2400" dirty="0" smtClean="0"/>
              <a:t>	11. Relación Señal a Ruido. SNR</a:t>
            </a:r>
          </a:p>
          <a:p>
            <a:pPr marL="514350" indent="-514350" eaLnBrk="1" fontAlgn="auto" hangingPunct="1">
              <a:spcAft>
                <a:spcPts val="0"/>
              </a:spcAft>
              <a:buClr>
                <a:schemeClr val="accent3"/>
              </a:buClr>
              <a:buFontTx/>
              <a:buNone/>
              <a:defRPr/>
            </a:pPr>
            <a:r>
              <a:rPr lang="es-ES" sz="2400" dirty="0" smtClean="0"/>
              <a:t>       12. Panorámicas</a:t>
            </a:r>
          </a:p>
          <a:p>
            <a:pPr marL="514350" indent="-514350" eaLnBrk="1" fontAlgn="auto" hangingPunct="1">
              <a:spcAft>
                <a:spcPts val="0"/>
              </a:spcAft>
              <a:buClr>
                <a:schemeClr val="accent3"/>
              </a:buClr>
              <a:buFontTx/>
              <a:buNone/>
              <a:defRPr/>
            </a:pPr>
            <a:r>
              <a:rPr lang="es-ES" sz="2400" dirty="0" smtClean="0"/>
              <a:t>       13. </a:t>
            </a:r>
            <a:r>
              <a:rPr lang="es-ES" sz="2400" dirty="0" err="1" smtClean="0"/>
              <a:t>Antiexplosión</a:t>
            </a:r>
            <a:endParaRPr lang="es-ES" sz="2400" dirty="0" smtClean="0"/>
          </a:p>
          <a:p>
            <a:pPr marL="514350" indent="-514350" eaLnBrk="1" fontAlgn="auto" hangingPunct="1">
              <a:spcAft>
                <a:spcPts val="0"/>
              </a:spcAft>
              <a:buClr>
                <a:schemeClr val="accent3"/>
              </a:buClr>
              <a:buFont typeface="+mj-lt"/>
              <a:buAutoNum type="arabicPeriod"/>
              <a:defRPr/>
            </a:pPr>
            <a:endParaRPr lang="es-ES" sz="2400" dirty="0" smtClean="0"/>
          </a:p>
          <a:p>
            <a:pPr marL="514350" indent="-514350" eaLnBrk="1" fontAlgn="auto" hangingPunct="1">
              <a:spcAft>
                <a:spcPts val="0"/>
              </a:spcAft>
              <a:buClr>
                <a:schemeClr val="accent3"/>
              </a:buClr>
              <a:buFontTx/>
              <a:buNone/>
              <a:defRPr/>
            </a:pPr>
            <a:endParaRPr lang="es-ES" sz="2400" dirty="0" smtClean="0"/>
          </a:p>
          <a:p>
            <a:pPr marL="514350" indent="-514350" eaLnBrk="1" fontAlgn="auto" hangingPunct="1">
              <a:spcAft>
                <a:spcPts val="0"/>
              </a:spcAft>
              <a:buClr>
                <a:schemeClr val="accent3"/>
              </a:buClr>
              <a:buFontTx/>
              <a:buNone/>
              <a:defRPr/>
            </a:pPr>
            <a:endParaRPr lang="es-ES" sz="2400" dirty="0" smtClean="0"/>
          </a:p>
          <a:p>
            <a:pPr marL="274320" indent="-274320" eaLnBrk="1" fontAlgn="auto" hangingPunct="1">
              <a:spcAft>
                <a:spcPts val="0"/>
              </a:spcAft>
              <a:buClr>
                <a:schemeClr val="accent3"/>
              </a:buClr>
              <a:buFontTx/>
              <a:buNone/>
              <a:defRPr/>
            </a:pPr>
            <a:endParaRPr lang="es-ES" sz="2400" dirty="0" smtClean="0"/>
          </a:p>
        </p:txBody>
      </p:sp>
      <p:sp>
        <p:nvSpPr>
          <p:cNvPr id="4" name="3 Cerrar llave"/>
          <p:cNvSpPr/>
          <p:nvPr/>
        </p:nvSpPr>
        <p:spPr>
          <a:xfrm>
            <a:off x="3810000" y="1905000"/>
            <a:ext cx="990600" cy="1828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ES"/>
          </a:p>
        </p:txBody>
      </p:sp>
      <p:sp>
        <p:nvSpPr>
          <p:cNvPr id="7" name="6 Cerrar llave"/>
          <p:cNvSpPr/>
          <p:nvPr/>
        </p:nvSpPr>
        <p:spPr>
          <a:xfrm>
            <a:off x="5867400" y="3657600"/>
            <a:ext cx="990600" cy="2819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E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 Parámetros IVS</a:t>
            </a:r>
          </a:p>
        </p:txBody>
      </p:sp>
      <p:sp>
        <p:nvSpPr>
          <p:cNvPr id="3" name="2 Marcador de contenido"/>
          <p:cNvSpPr>
            <a:spLocks noGrp="1"/>
          </p:cNvSpPr>
          <p:nvPr>
            <p:ph idx="1"/>
          </p:nvPr>
        </p:nvSpPr>
        <p:spPr>
          <a:xfrm>
            <a:off x="457200" y="1524000"/>
            <a:ext cx="8458200" cy="4906963"/>
          </a:xfrm>
        </p:spPr>
        <p:txBody>
          <a:bodyPr>
            <a:normAutofit fontScale="77500" lnSpcReduction="20000"/>
          </a:bodyPr>
          <a:lstStyle/>
          <a:p>
            <a:pPr marL="274320" indent="-274320" eaLnBrk="1" fontAlgn="auto" hangingPunct="1">
              <a:spcAft>
                <a:spcPts val="0"/>
              </a:spcAft>
              <a:buClr>
                <a:schemeClr val="accent3"/>
              </a:buClr>
              <a:buFontTx/>
              <a:buNone/>
              <a:defRPr/>
            </a:pPr>
            <a:r>
              <a:rPr lang="es-ES" sz="2400" b="1" dirty="0" smtClean="0"/>
              <a:t>Parámetros de funcionamiento I.V.S. </a:t>
            </a:r>
            <a:r>
              <a:rPr lang="es-ES" sz="2400" b="1" dirty="0" err="1" smtClean="0"/>
              <a:t>Intelligent</a:t>
            </a:r>
            <a:r>
              <a:rPr lang="es-ES" sz="2400" b="1" dirty="0" smtClean="0"/>
              <a:t> Video </a:t>
            </a:r>
            <a:r>
              <a:rPr lang="es-ES" sz="2400" b="1" dirty="0" err="1" smtClean="0"/>
              <a:t>Surveillance</a:t>
            </a:r>
            <a:endParaRPr lang="es-ES" sz="2400" b="1" dirty="0" smtClean="0"/>
          </a:p>
          <a:p>
            <a:pPr marL="274320" indent="-274320" eaLnBrk="1" fontAlgn="auto" hangingPunct="1">
              <a:spcAft>
                <a:spcPts val="0"/>
              </a:spcAft>
              <a:buClr>
                <a:schemeClr val="accent3"/>
              </a:buClr>
              <a:buFontTx/>
              <a:buNone/>
              <a:defRPr/>
            </a:pPr>
            <a:endParaRPr lang="es-ES" sz="2400" b="1" dirty="0" smtClean="0"/>
          </a:p>
          <a:p>
            <a:pPr marL="514350" indent="-514350" eaLnBrk="1" fontAlgn="auto" hangingPunct="1">
              <a:spcAft>
                <a:spcPts val="0"/>
              </a:spcAft>
              <a:buClr>
                <a:schemeClr val="accent3"/>
              </a:buClr>
              <a:buFontTx/>
              <a:buNone/>
              <a:defRPr/>
            </a:pPr>
            <a:r>
              <a:rPr lang="es-ES" sz="2400" dirty="0" smtClean="0"/>
              <a:t>	1. Reconocimiento facial – </a:t>
            </a:r>
            <a:r>
              <a:rPr lang="es-ES" sz="2400" dirty="0" err="1" smtClean="0">
                <a:hlinkClick r:id="rId2"/>
              </a:rPr>
              <a:t>Hikvision</a:t>
            </a:r>
            <a:r>
              <a:rPr lang="es-ES" sz="2400" dirty="0" smtClean="0"/>
              <a:t> 399euros</a:t>
            </a:r>
          </a:p>
          <a:p>
            <a:pPr marL="514350" indent="-514350" eaLnBrk="1" fontAlgn="auto" hangingPunct="1">
              <a:spcAft>
                <a:spcPts val="0"/>
              </a:spcAft>
              <a:buClr>
                <a:schemeClr val="accent3"/>
              </a:buClr>
              <a:buFontTx/>
              <a:buNone/>
              <a:defRPr/>
            </a:pPr>
            <a:r>
              <a:rPr lang="es-ES" sz="2400" dirty="0" smtClean="0"/>
              <a:t>	2. Seguimiento automático PTZ Auto Tracking</a:t>
            </a:r>
          </a:p>
          <a:p>
            <a:pPr marL="514350" indent="-514350" eaLnBrk="1" fontAlgn="auto" hangingPunct="1">
              <a:spcAft>
                <a:spcPts val="0"/>
              </a:spcAft>
              <a:buClr>
                <a:schemeClr val="accent3"/>
              </a:buClr>
              <a:buFontTx/>
              <a:buNone/>
              <a:defRPr/>
            </a:pPr>
            <a:r>
              <a:rPr lang="es-ES" sz="2400" dirty="0" smtClean="0"/>
              <a:t>	3. Conteo de personas 	-</a:t>
            </a:r>
            <a:r>
              <a:rPr lang="es-ES" sz="2400" dirty="0" err="1" smtClean="0">
                <a:hlinkClick r:id="rId3"/>
              </a:rPr>
              <a:t>Hikvision</a:t>
            </a:r>
            <a:r>
              <a:rPr lang="es-ES" sz="2400" dirty="0" smtClean="0"/>
              <a:t>	1400 euros	</a:t>
            </a:r>
            <a:endParaRPr lang="es-ES" sz="2400" b="1" i="1" dirty="0" smtClean="0">
              <a:solidFill>
                <a:srgbClr val="FF9900"/>
              </a:solidFill>
            </a:endParaRPr>
          </a:p>
          <a:p>
            <a:pPr marL="514350" indent="-514350" eaLnBrk="1" fontAlgn="auto" hangingPunct="1">
              <a:spcAft>
                <a:spcPts val="0"/>
              </a:spcAft>
              <a:buClr>
                <a:schemeClr val="accent3"/>
              </a:buClr>
              <a:buFontTx/>
              <a:buNone/>
              <a:defRPr/>
            </a:pPr>
            <a:r>
              <a:rPr lang="es-ES" sz="2400" dirty="0" smtClean="0"/>
              <a:t>	4. Traspaso de líneas (</a:t>
            </a:r>
            <a:r>
              <a:rPr lang="es-ES" sz="2400" dirty="0" err="1" smtClean="0"/>
              <a:t>Tripwire</a:t>
            </a:r>
            <a:r>
              <a:rPr lang="es-ES" sz="2400" dirty="0" smtClean="0"/>
              <a:t>)</a:t>
            </a:r>
          </a:p>
          <a:p>
            <a:pPr marL="514350" indent="-514350" eaLnBrk="1" fontAlgn="auto" hangingPunct="1">
              <a:spcAft>
                <a:spcPts val="0"/>
              </a:spcAft>
              <a:buClr>
                <a:schemeClr val="accent3"/>
              </a:buClr>
              <a:buFontTx/>
              <a:buNone/>
              <a:defRPr/>
            </a:pPr>
            <a:r>
              <a:rPr lang="es-ES" sz="2400" dirty="0" smtClean="0"/>
              <a:t>	5. Objetos abandonados </a:t>
            </a:r>
            <a:endParaRPr lang="es-ES" sz="800" dirty="0" smtClean="0"/>
          </a:p>
          <a:p>
            <a:pPr marL="514350" indent="-514350" eaLnBrk="1" fontAlgn="auto" hangingPunct="1">
              <a:spcAft>
                <a:spcPts val="0"/>
              </a:spcAft>
              <a:buClr>
                <a:schemeClr val="accent3"/>
              </a:buClr>
              <a:buFontTx/>
              <a:buNone/>
              <a:defRPr/>
            </a:pPr>
            <a:r>
              <a:rPr lang="es-ES" sz="2400" dirty="0" smtClean="0"/>
              <a:t>	6. Objetos desaparecidos</a:t>
            </a:r>
          </a:p>
          <a:p>
            <a:pPr marL="514350" indent="-514350" eaLnBrk="1" fontAlgn="auto" hangingPunct="1">
              <a:spcAft>
                <a:spcPts val="0"/>
              </a:spcAft>
              <a:buClr>
                <a:schemeClr val="accent3"/>
              </a:buClr>
              <a:buFontTx/>
              <a:buNone/>
              <a:defRPr/>
            </a:pPr>
            <a:r>
              <a:rPr lang="es-ES" sz="2400" dirty="0" smtClean="0"/>
              <a:t>	7. Mapa de calor y </a:t>
            </a:r>
            <a:r>
              <a:rPr lang="es-ES" sz="2400" dirty="0" smtClean="0">
                <a:hlinkClick r:id="rId4"/>
              </a:rPr>
              <a:t>Térmicas</a:t>
            </a:r>
            <a:r>
              <a:rPr lang="es-ES" sz="2400" dirty="0" smtClean="0"/>
              <a:t>  (incendios forestales, centrales eléctricas, cuartos de comunicaciones, fronteras, mantenimiento preventivo) 2700 euros a 4000euros en motorizadas</a:t>
            </a:r>
          </a:p>
          <a:p>
            <a:pPr marL="514350" indent="-514350" eaLnBrk="1" fontAlgn="auto" hangingPunct="1">
              <a:spcAft>
                <a:spcPts val="0"/>
              </a:spcAft>
              <a:buClr>
                <a:schemeClr val="accent3"/>
              </a:buClr>
              <a:buFontTx/>
              <a:buNone/>
              <a:defRPr/>
            </a:pPr>
            <a:r>
              <a:rPr lang="es-ES" sz="2400" dirty="0" smtClean="0"/>
              <a:t>	8. Panorámicas</a:t>
            </a:r>
          </a:p>
          <a:p>
            <a:pPr marL="514350" indent="-514350" eaLnBrk="1" fontAlgn="auto" hangingPunct="1">
              <a:spcAft>
                <a:spcPts val="0"/>
              </a:spcAft>
              <a:buClr>
                <a:schemeClr val="accent3"/>
              </a:buClr>
              <a:buFontTx/>
              <a:buNone/>
              <a:defRPr/>
            </a:pPr>
            <a:r>
              <a:rPr lang="es-ES" sz="2400" dirty="0" smtClean="0"/>
              <a:t>	9. ANPR o LPR </a:t>
            </a:r>
            <a:r>
              <a:rPr lang="es-ES" sz="2400" dirty="0" err="1" smtClean="0"/>
              <a:t>Automatic</a:t>
            </a:r>
            <a:r>
              <a:rPr lang="es-ES" sz="2400" dirty="0" smtClean="0"/>
              <a:t> </a:t>
            </a:r>
            <a:r>
              <a:rPr lang="es-ES" sz="2400" dirty="0" err="1" smtClean="0"/>
              <a:t>number-License</a:t>
            </a:r>
            <a:r>
              <a:rPr lang="es-ES" sz="2400" dirty="0" smtClean="0"/>
              <a:t>  </a:t>
            </a:r>
            <a:r>
              <a:rPr lang="es-ES" sz="2400" dirty="0" err="1" smtClean="0"/>
              <a:t>plate</a:t>
            </a:r>
            <a:r>
              <a:rPr lang="es-ES" sz="2400" dirty="0" smtClean="0"/>
              <a:t> </a:t>
            </a:r>
            <a:r>
              <a:rPr lang="es-ES" sz="2400" dirty="0" err="1" smtClean="0"/>
              <a:t>recognition</a:t>
            </a:r>
            <a:endParaRPr lang="es-ES" sz="2400" dirty="0" smtClean="0"/>
          </a:p>
          <a:p>
            <a:pPr marL="514350" indent="-514350" eaLnBrk="1" fontAlgn="auto" hangingPunct="1">
              <a:spcAft>
                <a:spcPts val="0"/>
              </a:spcAft>
              <a:buClr>
                <a:schemeClr val="accent3"/>
              </a:buClr>
              <a:buFontTx/>
              <a:buNone/>
              <a:defRPr/>
            </a:pPr>
            <a:r>
              <a:rPr lang="es-ES" sz="2400" b="1" i="1" dirty="0" err="1" smtClean="0">
                <a:solidFill>
                  <a:srgbClr val="FF9900"/>
                </a:solidFill>
                <a:hlinkClick r:id="rId5"/>
              </a:rPr>
              <a:t>Dahua</a:t>
            </a:r>
            <a:r>
              <a:rPr lang="es-ES" sz="2400" b="1" i="1" dirty="0" smtClean="0">
                <a:solidFill>
                  <a:srgbClr val="FF9900"/>
                </a:solidFill>
              </a:rPr>
              <a:t>  778,88 euros</a:t>
            </a:r>
          </a:p>
          <a:p>
            <a:pPr marL="514350" indent="-514350" eaLnBrk="1" fontAlgn="auto" hangingPunct="1">
              <a:spcAft>
                <a:spcPts val="0"/>
              </a:spcAft>
              <a:buClr>
                <a:schemeClr val="accent3"/>
              </a:buClr>
              <a:buFontTx/>
              <a:buNone/>
              <a:defRPr/>
            </a:pPr>
            <a:r>
              <a:rPr lang="es-ES" sz="2400" dirty="0" smtClean="0"/>
              <a:t>        10. 3DNR 3D </a:t>
            </a:r>
            <a:r>
              <a:rPr lang="es-ES" sz="2400" dirty="0" err="1" smtClean="0"/>
              <a:t>Noise</a:t>
            </a:r>
            <a:r>
              <a:rPr lang="es-ES" sz="2400" dirty="0" smtClean="0"/>
              <a:t> </a:t>
            </a:r>
            <a:r>
              <a:rPr lang="es-ES" sz="2400" dirty="0" err="1" smtClean="0"/>
              <a:t>Reduction</a:t>
            </a:r>
            <a:endParaRPr lang="es-ES" sz="2400" dirty="0" smtClean="0"/>
          </a:p>
          <a:p>
            <a:pPr marL="514350" indent="-514350" eaLnBrk="1" fontAlgn="auto" hangingPunct="1">
              <a:spcAft>
                <a:spcPts val="0"/>
              </a:spcAft>
              <a:buClr>
                <a:schemeClr val="accent3"/>
              </a:buClr>
              <a:buFontTx/>
              <a:buNone/>
              <a:defRPr/>
            </a:pPr>
            <a:r>
              <a:rPr lang="es-ES" sz="2400" dirty="0" smtClean="0"/>
              <a:t>        11. HLC </a:t>
            </a:r>
            <a:r>
              <a:rPr lang="es-ES" sz="2400" dirty="0" err="1" smtClean="0"/>
              <a:t>High</a:t>
            </a:r>
            <a:r>
              <a:rPr lang="es-ES" sz="2400" dirty="0" smtClean="0"/>
              <a:t> Light </a:t>
            </a:r>
            <a:r>
              <a:rPr lang="es-ES" sz="2400" dirty="0" err="1" smtClean="0"/>
              <a:t>Compensation</a:t>
            </a:r>
            <a:endParaRPr lang="es-ES" sz="2400" dirty="0" smtClean="0"/>
          </a:p>
          <a:p>
            <a:pPr marL="514350" indent="-514350" eaLnBrk="1" fontAlgn="auto" hangingPunct="1">
              <a:spcAft>
                <a:spcPts val="0"/>
              </a:spcAft>
              <a:buClr>
                <a:schemeClr val="accent3"/>
              </a:buClr>
              <a:buFontTx/>
              <a:buNone/>
              <a:defRPr/>
            </a:pPr>
            <a:r>
              <a:rPr lang="es-ES" sz="2400" dirty="0" smtClean="0"/>
              <a:t>	</a:t>
            </a:r>
          </a:p>
          <a:p>
            <a:pPr marL="514350" indent="-514350" eaLnBrk="1" fontAlgn="auto" hangingPunct="1">
              <a:spcAft>
                <a:spcPts val="0"/>
              </a:spcAft>
              <a:buClr>
                <a:schemeClr val="accent3"/>
              </a:buClr>
              <a:buFontTx/>
              <a:buNone/>
              <a:defRPr/>
            </a:pPr>
            <a:endParaRPr lang="es-ES" sz="2400" dirty="0" smtClean="0"/>
          </a:p>
          <a:p>
            <a:pPr marL="274320" indent="-274320" eaLnBrk="1" fontAlgn="auto" hangingPunct="1">
              <a:spcAft>
                <a:spcPts val="0"/>
              </a:spcAft>
              <a:buClr>
                <a:schemeClr val="accent3"/>
              </a:buClr>
              <a:buFontTx/>
              <a:buNone/>
              <a:defRPr/>
            </a:pPr>
            <a:endParaRPr lang="es-ES" sz="24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2438400"/>
            <a:ext cx="7543800" cy="1447800"/>
          </a:xfrm>
          <a:prstGeom prst="rect">
            <a:avLst/>
          </a:prstGeom>
          <a:noFill/>
          <a:ln w="9525">
            <a:noFill/>
            <a:miter lim="800000"/>
            <a:headEnd/>
            <a:tailEnd/>
          </a:ln>
        </p:spPr>
        <p:txBody>
          <a:bodyPr/>
          <a:lstStyle/>
          <a:p>
            <a:pPr marL="990600" lvl="1" indent="-533400" algn="ctr" eaLnBrk="1" hangingPunct="1">
              <a:spcBef>
                <a:spcPct val="20000"/>
              </a:spcBef>
            </a:pPr>
            <a:r>
              <a:rPr lang="es-MX" sz="4000" b="1" dirty="0">
                <a:solidFill>
                  <a:srgbClr val="FF9900"/>
                </a:solidFill>
              </a:rPr>
              <a:t>	Definición y Propósitos de un CCTV</a:t>
            </a:r>
          </a:p>
          <a:p>
            <a:pPr marL="1371600" lvl="2" indent="-457200" eaLnBrk="1" hangingPunct="1">
              <a:spcBef>
                <a:spcPct val="20000"/>
              </a:spcBef>
            </a:pPr>
            <a:endParaRPr lang="es-MX" sz="1000" dirty="0"/>
          </a:p>
          <a:p>
            <a:pPr marL="609600" indent="-609600" algn="ctr" eaLnBrk="1" hangingPunct="1">
              <a:spcBef>
                <a:spcPct val="20000"/>
              </a:spcBef>
            </a:pPr>
            <a:endParaRPr lang="es-ES" sz="4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13315" name="Rectangle 3"/>
          <p:cNvSpPr>
            <a:spLocks noGrp="1" noChangeArrowheads="1"/>
          </p:cNvSpPr>
          <p:nvPr>
            <p:ph idx="1"/>
          </p:nvPr>
        </p:nvSpPr>
        <p:spPr>
          <a:xfrm>
            <a:off x="228600" y="1219200"/>
            <a:ext cx="6172200" cy="4090988"/>
          </a:xfrm>
        </p:spPr>
        <p:txBody>
          <a:bodyPr>
            <a:normAutofit/>
          </a:bodyPr>
          <a:lstStyle/>
          <a:p>
            <a:pPr marL="533400" indent="-533400" algn="just" eaLnBrk="1" fontAlgn="auto" hangingPunct="1">
              <a:spcAft>
                <a:spcPts val="0"/>
              </a:spcAft>
              <a:buClr>
                <a:schemeClr val="accent3"/>
              </a:buClr>
              <a:buFont typeface="Wingdings 2"/>
              <a:buNone/>
              <a:defRPr/>
            </a:pPr>
            <a:r>
              <a:rPr lang="es-ES_tradnl" sz="2400" b="1" dirty="0" smtClean="0">
                <a:solidFill>
                  <a:srgbClr val="FF9900"/>
                </a:solidFill>
                <a:latin typeface="+mj-lt"/>
              </a:rPr>
              <a:t>1. Sensor y formato</a:t>
            </a:r>
          </a:p>
          <a:p>
            <a:pPr marL="533400" indent="-533400" algn="just" eaLnBrk="1" fontAlgn="auto" hangingPunct="1">
              <a:spcAft>
                <a:spcPts val="0"/>
              </a:spcAft>
              <a:buClr>
                <a:schemeClr val="accent3"/>
              </a:buClr>
              <a:buFontTx/>
              <a:buNone/>
              <a:defRPr/>
            </a:pPr>
            <a:endParaRPr lang="es-ES_tradnl" sz="800" b="1" dirty="0" smtClean="0">
              <a:solidFill>
                <a:srgbClr val="FFC000"/>
              </a:solidFill>
              <a:latin typeface="+mj-lt"/>
            </a:endParaRPr>
          </a:p>
          <a:p>
            <a:pPr marL="533400" indent="-533400" algn="just" eaLnBrk="1" fontAlgn="auto" hangingPunct="1">
              <a:spcAft>
                <a:spcPts val="0"/>
              </a:spcAft>
              <a:buClr>
                <a:schemeClr val="accent3"/>
              </a:buClr>
              <a:buFont typeface="Wingdings 2"/>
              <a:buChar char=""/>
              <a:defRPr/>
            </a:pPr>
            <a:r>
              <a:rPr lang="es-ES_tradnl" sz="1900" dirty="0" smtClean="0"/>
              <a:t>El sensor de imagen es un semiconductor de silicio diseñado para capturar los fotones (partículas de luz) y convertirlos en señales eléctricas. </a:t>
            </a:r>
          </a:p>
          <a:p>
            <a:pPr marL="533400" indent="-533400" algn="just" eaLnBrk="1" fontAlgn="auto" hangingPunct="1">
              <a:spcAft>
                <a:spcPts val="0"/>
              </a:spcAft>
              <a:buClr>
                <a:schemeClr val="accent3"/>
              </a:buClr>
              <a:buFont typeface="Wingdings 2"/>
              <a:buChar char=""/>
              <a:defRPr/>
            </a:pPr>
            <a:r>
              <a:rPr lang="es-ES_tradnl" sz="1900" dirty="0" smtClean="0"/>
              <a:t>Existen varios tipos de sensores de imágenes: CCD </a:t>
            </a:r>
            <a:r>
              <a:rPr lang="es-CO" sz="1800" dirty="0" smtClean="0"/>
              <a:t>(</a:t>
            </a:r>
            <a:r>
              <a:rPr lang="es-CO" sz="1800" dirty="0" err="1" smtClean="0"/>
              <a:t>Coupled</a:t>
            </a:r>
            <a:r>
              <a:rPr lang="es-CO" sz="1800" dirty="0" smtClean="0"/>
              <a:t> </a:t>
            </a:r>
            <a:r>
              <a:rPr lang="es-CO" sz="1800" dirty="0" err="1" smtClean="0"/>
              <a:t>Charge</a:t>
            </a:r>
            <a:r>
              <a:rPr lang="es-CO" sz="1800" dirty="0" smtClean="0"/>
              <a:t> </a:t>
            </a:r>
            <a:r>
              <a:rPr lang="es-CO" sz="1800" dirty="0" err="1" smtClean="0"/>
              <a:t>Device</a:t>
            </a:r>
            <a:r>
              <a:rPr lang="es-CO" sz="1800" dirty="0" smtClean="0"/>
              <a:t>) </a:t>
            </a:r>
            <a:r>
              <a:rPr lang="es-ES_tradnl" sz="1900" dirty="0" smtClean="0"/>
              <a:t>y CMOS </a:t>
            </a:r>
            <a:r>
              <a:rPr lang="es-CO" sz="1800" dirty="0" smtClean="0"/>
              <a:t>(</a:t>
            </a:r>
            <a:r>
              <a:rPr lang="es-CO" sz="1800" dirty="0" err="1" smtClean="0"/>
              <a:t>Complementary</a:t>
            </a:r>
            <a:r>
              <a:rPr lang="es-CO" sz="1800" dirty="0" smtClean="0"/>
              <a:t> Metal Oxide Semiconductor). </a:t>
            </a:r>
            <a:endParaRPr lang="es-ES_tradnl" sz="1900" dirty="0" smtClean="0"/>
          </a:p>
          <a:p>
            <a:pPr marL="533400" indent="-533400" algn="just" eaLnBrk="1" fontAlgn="auto" hangingPunct="1">
              <a:spcAft>
                <a:spcPts val="0"/>
              </a:spcAft>
              <a:buClr>
                <a:schemeClr val="accent3"/>
              </a:buClr>
              <a:buFont typeface="Wingdings 2"/>
              <a:buChar char=""/>
              <a:defRPr/>
            </a:pPr>
            <a:r>
              <a:rPr lang="es-ES_tradnl" sz="1900" dirty="0" smtClean="0"/>
              <a:t>El formato de una cámara (1/3”, 1/4”, etc.) indica el tamaño del sensor de imagen de ésta.</a:t>
            </a:r>
          </a:p>
          <a:p>
            <a:pPr marL="914400" lvl="1" indent="-457200" algn="just" eaLnBrk="1" fontAlgn="auto" hangingPunct="1">
              <a:spcAft>
                <a:spcPts val="0"/>
              </a:spcAft>
              <a:buFont typeface="Wingdings" pitchFamily="2" charset="2"/>
              <a:buNone/>
              <a:defRPr/>
            </a:pPr>
            <a:r>
              <a:rPr lang="es-ES_tradnl" sz="2100" dirty="0" smtClean="0"/>
              <a:t> </a:t>
            </a:r>
            <a:endParaRPr lang="es-CO" sz="2100" dirty="0" smtClean="0"/>
          </a:p>
        </p:txBody>
      </p:sp>
      <p:pic>
        <p:nvPicPr>
          <p:cNvPr id="18435" name="Picture 4"/>
          <p:cNvPicPr>
            <a:picLocks noChangeAspect="1" noChangeArrowheads="1"/>
          </p:cNvPicPr>
          <p:nvPr/>
        </p:nvPicPr>
        <p:blipFill>
          <a:blip r:embed="rId2" cstate="print"/>
          <a:srcRect/>
          <a:stretch>
            <a:fillRect/>
          </a:stretch>
        </p:blipFill>
        <p:spPr bwMode="auto">
          <a:xfrm>
            <a:off x="838200" y="4648200"/>
            <a:ext cx="7391400" cy="1695450"/>
          </a:xfrm>
          <a:prstGeom prst="rect">
            <a:avLst/>
          </a:prstGeom>
          <a:noFill/>
          <a:ln w="9525">
            <a:noFill/>
            <a:miter lim="800000"/>
            <a:headEnd/>
            <a:tailEnd/>
          </a:ln>
        </p:spPr>
      </p:pic>
      <p:pic>
        <p:nvPicPr>
          <p:cNvPr id="18436" name="Picture 7" descr="0,1425,i=1854,00"/>
          <p:cNvPicPr>
            <a:picLocks noChangeAspect="1" noChangeArrowheads="1"/>
          </p:cNvPicPr>
          <p:nvPr/>
        </p:nvPicPr>
        <p:blipFill>
          <a:blip r:embed="rId3" cstate="print"/>
          <a:srcRect/>
          <a:stretch>
            <a:fillRect/>
          </a:stretch>
        </p:blipFill>
        <p:spPr bwMode="auto">
          <a:xfrm>
            <a:off x="6705600" y="1981200"/>
            <a:ext cx="1727200" cy="1554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pic>
        <p:nvPicPr>
          <p:cNvPr id="1026" name="Picture 2"/>
          <p:cNvPicPr>
            <a:picLocks noChangeAspect="1" noChangeArrowheads="1"/>
          </p:cNvPicPr>
          <p:nvPr/>
        </p:nvPicPr>
        <p:blipFill>
          <a:blip r:embed="rId2" cstate="print"/>
          <a:srcRect/>
          <a:stretch>
            <a:fillRect/>
          </a:stretch>
        </p:blipFill>
        <p:spPr bwMode="auto">
          <a:xfrm>
            <a:off x="609600" y="4191000"/>
            <a:ext cx="7991475" cy="20097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04800" y="1447800"/>
            <a:ext cx="8564563" cy="2476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295400"/>
            <a:ext cx="8915400" cy="6019800"/>
          </a:xfrm>
          <a:prstGeom prst="rect">
            <a:avLst/>
          </a:prstGeom>
          <a:noFill/>
          <a:ln w="9525">
            <a:noFill/>
            <a:miter lim="800000"/>
            <a:headEnd/>
            <a:tailEnd/>
          </a:ln>
        </p:spPr>
        <p:txBody>
          <a:bodyPr/>
          <a:lstStyle/>
          <a:p>
            <a:pPr marL="457200" indent="-457200" eaLnBrk="1" hangingPunct="1">
              <a:lnSpc>
                <a:spcPct val="80000"/>
              </a:lnSpc>
              <a:spcBef>
                <a:spcPct val="20000"/>
              </a:spcBef>
            </a:pPr>
            <a:endParaRPr lang="es-ES" sz="2000" b="1" dirty="0">
              <a:solidFill>
                <a:srgbClr val="FF9900"/>
              </a:solidFill>
            </a:endParaRPr>
          </a:p>
          <a:p>
            <a:pPr marL="838200" lvl="1" indent="-381000" algn="just" eaLnBrk="1" hangingPunct="1">
              <a:lnSpc>
                <a:spcPct val="80000"/>
              </a:lnSpc>
              <a:spcBef>
                <a:spcPct val="20000"/>
              </a:spcBef>
              <a:buSzPct val="95000"/>
              <a:buFontTx/>
              <a:buChar char="•"/>
            </a:pPr>
            <a:r>
              <a:rPr lang="es-ES" sz="2400" dirty="0"/>
              <a:t>La resolución de una cámara define cuánto detalle puede reproducir una cámara. Cuanto mayor sea el número de píxeles o Líneas de TV (TVL) , </a:t>
            </a:r>
            <a:r>
              <a:rPr lang="es-ES" sz="2400" dirty="0" smtClean="0"/>
              <a:t>más nítida será la imagen.</a:t>
            </a:r>
            <a:endParaRPr lang="es-ES" sz="2400" dirty="0"/>
          </a:p>
        </p:txBody>
      </p:sp>
      <p:sp>
        <p:nvSpPr>
          <p:cNvPr id="19459" name="Rectangle 5"/>
          <p:cNvSpPr>
            <a:spLocks noChangeArrowheads="1"/>
          </p:cNvSpPr>
          <p:nvPr/>
        </p:nvSpPr>
        <p:spPr bwMode="auto">
          <a:xfrm>
            <a:off x="1066800" y="2667000"/>
            <a:ext cx="7162800" cy="2057400"/>
          </a:xfrm>
          <a:prstGeom prst="rect">
            <a:avLst/>
          </a:prstGeom>
          <a:noFill/>
          <a:ln w="9525">
            <a:noFill/>
            <a:miter lim="800000"/>
            <a:headEnd/>
            <a:tailEnd/>
          </a:ln>
        </p:spPr>
        <p:txBody>
          <a:bodyPr/>
          <a:lstStyle/>
          <a:p>
            <a:pPr marL="342900" indent="-342900" eaLnBrk="1" hangingPunct="1">
              <a:spcBef>
                <a:spcPct val="20000"/>
              </a:spcBef>
              <a:buFontTx/>
              <a:buChar char="•"/>
            </a:pPr>
            <a:r>
              <a:rPr lang="es-ES" sz="2400" dirty="0"/>
              <a:t>RV = Contada de arriba hacia abajo, estándar NTSC = 525, PAL 0 625</a:t>
            </a:r>
          </a:p>
          <a:p>
            <a:pPr marL="342900" indent="-342900" eaLnBrk="1" hangingPunct="1">
              <a:spcBef>
                <a:spcPct val="20000"/>
              </a:spcBef>
              <a:buFontTx/>
              <a:buChar char="•"/>
            </a:pPr>
            <a:r>
              <a:rPr lang="es-ES" sz="2400" dirty="0"/>
              <a:t>RH = Contada de lado a lado</a:t>
            </a:r>
          </a:p>
          <a:p>
            <a:pPr marL="342900" indent="-342900" eaLnBrk="1" hangingPunct="1">
              <a:spcBef>
                <a:spcPct val="20000"/>
              </a:spcBef>
              <a:buFontTx/>
              <a:buChar char="•"/>
            </a:pPr>
            <a:r>
              <a:rPr lang="es-ES" sz="2400" dirty="0"/>
              <a:t>Puntos o píxeles horizontales y verticales</a:t>
            </a:r>
          </a:p>
        </p:txBody>
      </p:sp>
      <p:sp>
        <p:nvSpPr>
          <p:cNvPr id="5"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dirty="0" smtClean="0">
                <a:solidFill>
                  <a:srgbClr val="FF9900"/>
                </a:solidFill>
                <a:latin typeface="+mj-lt"/>
                <a:ea typeface="+mj-ea"/>
                <a:cs typeface="+mj-cs"/>
              </a:rPr>
              <a:t>Cámaras- Resolución</a:t>
            </a:r>
            <a:endParaRPr lang="es-ES" sz="5000" b="1" dirty="0">
              <a:solidFill>
                <a:srgbClr val="FF9900"/>
              </a:solidFill>
              <a:latin typeface="+mj-lt"/>
              <a:ea typeface="+mj-ea"/>
              <a:cs typeface="+mj-cs"/>
            </a:endParaRPr>
          </a:p>
        </p:txBody>
      </p:sp>
      <p:pic>
        <p:nvPicPr>
          <p:cNvPr id="19461" name="Picture 5"/>
          <p:cNvPicPr>
            <a:picLocks noChangeAspect="1" noChangeArrowheads="1"/>
          </p:cNvPicPr>
          <p:nvPr/>
        </p:nvPicPr>
        <p:blipFill>
          <a:blip r:embed="rId3" cstate="print"/>
          <a:srcRect/>
          <a:stretch>
            <a:fillRect/>
          </a:stretch>
        </p:blipFill>
        <p:spPr bwMode="auto">
          <a:xfrm>
            <a:off x="762000" y="4419600"/>
            <a:ext cx="7577959"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295400"/>
            <a:ext cx="7696200" cy="6019800"/>
          </a:xfrm>
          <a:prstGeom prst="rect">
            <a:avLst/>
          </a:prstGeom>
          <a:noFill/>
          <a:ln w="9525">
            <a:noFill/>
            <a:miter lim="800000"/>
            <a:headEnd/>
            <a:tailEnd/>
          </a:ln>
        </p:spPr>
        <p:txBody>
          <a:bodyPr/>
          <a:lstStyle/>
          <a:p>
            <a:pPr marL="457200" indent="-457200" eaLnBrk="1" hangingPunct="1">
              <a:lnSpc>
                <a:spcPct val="80000"/>
              </a:lnSpc>
              <a:spcBef>
                <a:spcPct val="20000"/>
              </a:spcBef>
            </a:pPr>
            <a:r>
              <a:rPr lang="es-ES" sz="4400" b="1" dirty="0">
                <a:solidFill>
                  <a:srgbClr val="FF9900"/>
                </a:solidFill>
              </a:rPr>
              <a:t> </a:t>
            </a:r>
            <a:r>
              <a:rPr lang="es-ES" sz="3200" b="1" dirty="0">
                <a:solidFill>
                  <a:srgbClr val="FF9900"/>
                </a:solidFill>
              </a:rPr>
              <a:t> </a:t>
            </a:r>
            <a:r>
              <a:rPr lang="es-ES" sz="2400" b="1" dirty="0">
                <a:solidFill>
                  <a:srgbClr val="FF9900"/>
                </a:solidFill>
              </a:rPr>
              <a:t>2. RESOLUCIÓN</a:t>
            </a:r>
          </a:p>
          <a:p>
            <a:pPr marL="457200" indent="-457200" eaLnBrk="1" hangingPunct="1">
              <a:lnSpc>
                <a:spcPct val="80000"/>
              </a:lnSpc>
              <a:spcBef>
                <a:spcPct val="20000"/>
              </a:spcBef>
            </a:pPr>
            <a:endParaRPr lang="es-ES" sz="2000" b="1" dirty="0">
              <a:solidFill>
                <a:srgbClr val="FF9900"/>
              </a:solidFill>
            </a:endParaRPr>
          </a:p>
        </p:txBody>
      </p:sp>
      <p:sp>
        <p:nvSpPr>
          <p:cNvPr id="5"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pic>
        <p:nvPicPr>
          <p:cNvPr id="174083" name="Picture 3"/>
          <p:cNvPicPr>
            <a:picLocks noChangeAspect="1" noChangeArrowheads="1"/>
          </p:cNvPicPr>
          <p:nvPr/>
        </p:nvPicPr>
        <p:blipFill>
          <a:blip r:embed="rId3" cstate="print"/>
          <a:srcRect/>
          <a:stretch>
            <a:fillRect/>
          </a:stretch>
        </p:blipFill>
        <p:spPr bwMode="auto">
          <a:xfrm>
            <a:off x="761999" y="1981200"/>
            <a:ext cx="3008251" cy="4648200"/>
          </a:xfrm>
          <a:prstGeom prst="rect">
            <a:avLst/>
          </a:prstGeom>
          <a:noFill/>
          <a:ln w="9525">
            <a:noFill/>
            <a:miter lim="800000"/>
            <a:headEnd/>
            <a:tailEnd/>
          </a:ln>
        </p:spPr>
      </p:pic>
      <p:pic>
        <p:nvPicPr>
          <p:cNvPr id="102401" name="Picture 1"/>
          <p:cNvPicPr>
            <a:picLocks noChangeAspect="1" noChangeArrowheads="1"/>
          </p:cNvPicPr>
          <p:nvPr/>
        </p:nvPicPr>
        <p:blipFill>
          <a:blip r:embed="rId4" cstate="print"/>
          <a:srcRect/>
          <a:stretch>
            <a:fillRect/>
          </a:stretch>
        </p:blipFill>
        <p:spPr bwMode="auto">
          <a:xfrm>
            <a:off x="762000" y="1981200"/>
            <a:ext cx="7678307"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1"/>
                                        </p:tgtEl>
                                        <p:attrNameLst>
                                          <p:attrName>style.visibility</p:attrName>
                                        </p:attrNameLst>
                                      </p:cBhvr>
                                      <p:to>
                                        <p:strVal val="visible"/>
                                      </p:to>
                                    </p:set>
                                    <p:anim calcmode="lin" valueType="num">
                                      <p:cBhvr additive="base">
                                        <p:cTn id="7" dur="500" fill="hold"/>
                                        <p:tgtEl>
                                          <p:spTgt spid="102401"/>
                                        </p:tgtEl>
                                        <p:attrNameLst>
                                          <p:attrName>ppt_x</p:attrName>
                                        </p:attrNameLst>
                                      </p:cBhvr>
                                      <p:tavLst>
                                        <p:tav tm="0">
                                          <p:val>
                                            <p:strVal val="#ppt_x"/>
                                          </p:val>
                                        </p:tav>
                                        <p:tav tm="100000">
                                          <p:val>
                                            <p:strVal val="#ppt_x"/>
                                          </p:val>
                                        </p:tav>
                                      </p:tavLst>
                                    </p:anim>
                                    <p:anim calcmode="lin" valueType="num">
                                      <p:cBhvr additive="base">
                                        <p:cTn id="8" dur="500" fill="hold"/>
                                        <p:tgtEl>
                                          <p:spTgt spid="102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396872" y="6370523"/>
            <a:ext cx="323977" cy="154698"/>
          </a:xfrm>
          <a:custGeom>
            <a:avLst/>
            <a:gdLst>
              <a:gd name="connsiteX0" fmla="*/ 0 w 323977"/>
              <a:gd name="connsiteY0" fmla="*/ 0 h 154698"/>
              <a:gd name="connsiteX1" fmla="*/ 0 w 323977"/>
              <a:gd name="connsiteY1" fmla="*/ 64134 h 154698"/>
              <a:gd name="connsiteX2" fmla="*/ 21844 w 323977"/>
              <a:gd name="connsiteY2" fmla="*/ 64134 h 154698"/>
              <a:gd name="connsiteX3" fmla="*/ 28575 w 323977"/>
              <a:gd name="connsiteY3" fmla="*/ 56819 h 154698"/>
              <a:gd name="connsiteX4" fmla="*/ 34925 w 323977"/>
              <a:gd name="connsiteY4" fmla="*/ 56819 h 154698"/>
              <a:gd name="connsiteX5" fmla="*/ 34925 w 323977"/>
              <a:gd name="connsiteY5" fmla="*/ 154698 h 154698"/>
              <a:gd name="connsiteX6" fmla="*/ 255143 w 323977"/>
              <a:gd name="connsiteY6" fmla="*/ 154698 h 154698"/>
              <a:gd name="connsiteX7" fmla="*/ 255143 w 323977"/>
              <a:gd name="connsiteY7" fmla="*/ 120942 h 154698"/>
              <a:gd name="connsiteX8" fmla="*/ 290068 w 323977"/>
              <a:gd name="connsiteY8" fmla="*/ 120942 h 154698"/>
              <a:gd name="connsiteX9" fmla="*/ 308991 w 323977"/>
              <a:gd name="connsiteY9" fmla="*/ 139522 h 154698"/>
              <a:gd name="connsiteX10" fmla="*/ 323977 w 323977"/>
              <a:gd name="connsiteY10" fmla="*/ 139522 h 154698"/>
              <a:gd name="connsiteX11" fmla="*/ 323977 w 323977"/>
              <a:gd name="connsiteY11" fmla="*/ 20256 h 154698"/>
              <a:gd name="connsiteX12" fmla="*/ 308991 w 323977"/>
              <a:gd name="connsiteY12" fmla="*/ 20256 h 154698"/>
              <a:gd name="connsiteX13" fmla="*/ 295909 w 323977"/>
              <a:gd name="connsiteY13" fmla="*/ 33185 h 154698"/>
              <a:gd name="connsiteX14" fmla="*/ 255143 w 323977"/>
              <a:gd name="connsiteY14" fmla="*/ 33185 h 154698"/>
              <a:gd name="connsiteX15" fmla="*/ 255143 w 323977"/>
              <a:gd name="connsiteY15" fmla="*/ 20256 h 154698"/>
              <a:gd name="connsiteX16" fmla="*/ 242316 w 323977"/>
              <a:gd name="connsiteY16" fmla="*/ 6756 h 154698"/>
              <a:gd name="connsiteX17" fmla="*/ 28575 w 323977"/>
              <a:gd name="connsiteY17" fmla="*/ 6756 h 154698"/>
              <a:gd name="connsiteX18" fmla="*/ 21844 w 323977"/>
              <a:gd name="connsiteY18" fmla="*/ 0 h 154698"/>
              <a:gd name="connsiteX19" fmla="*/ 0 w 323977"/>
              <a:gd name="connsiteY19" fmla="*/ 0 h 1546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323977" h="154698">
                <a:moveTo>
                  <a:pt x="0" y="0"/>
                </a:moveTo>
                <a:lnTo>
                  <a:pt x="0" y="64134"/>
                </a:lnTo>
                <a:lnTo>
                  <a:pt x="21844" y="64134"/>
                </a:lnTo>
                <a:lnTo>
                  <a:pt x="28575" y="56819"/>
                </a:lnTo>
                <a:lnTo>
                  <a:pt x="34925" y="56819"/>
                </a:lnTo>
                <a:lnTo>
                  <a:pt x="34925" y="154698"/>
                </a:lnTo>
                <a:lnTo>
                  <a:pt x="255143" y="154698"/>
                </a:lnTo>
                <a:lnTo>
                  <a:pt x="255143" y="120942"/>
                </a:lnTo>
                <a:lnTo>
                  <a:pt x="290068" y="120942"/>
                </a:lnTo>
                <a:lnTo>
                  <a:pt x="308991" y="139522"/>
                </a:lnTo>
                <a:lnTo>
                  <a:pt x="323977" y="139522"/>
                </a:lnTo>
                <a:lnTo>
                  <a:pt x="323977" y="20256"/>
                </a:lnTo>
                <a:lnTo>
                  <a:pt x="308991" y="20256"/>
                </a:lnTo>
                <a:lnTo>
                  <a:pt x="295909" y="33185"/>
                </a:lnTo>
                <a:lnTo>
                  <a:pt x="255143" y="33185"/>
                </a:lnTo>
                <a:lnTo>
                  <a:pt x="255143" y="20256"/>
                </a:lnTo>
                <a:lnTo>
                  <a:pt x="242316" y="6756"/>
                </a:lnTo>
                <a:lnTo>
                  <a:pt x="28575" y="6756"/>
                </a:lnTo>
                <a:lnTo>
                  <a:pt x="21844" y="0"/>
                </a:lnTo>
                <a:lnTo>
                  <a:pt x="0" y="0"/>
                </a:lnTo>
              </a:path>
            </a:pathLst>
          </a:custGeom>
          <a:solidFill>
            <a:srgbClr val="2F4D7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84172" y="6357823"/>
            <a:ext cx="349377" cy="180098"/>
          </a:xfrm>
          <a:custGeom>
            <a:avLst/>
            <a:gdLst>
              <a:gd name="connsiteX0" fmla="*/ 12700 w 349377"/>
              <a:gd name="connsiteY0" fmla="*/ 12700 h 180098"/>
              <a:gd name="connsiteX1" fmla="*/ 34544 w 349377"/>
              <a:gd name="connsiteY1" fmla="*/ 12700 h 180098"/>
              <a:gd name="connsiteX2" fmla="*/ 41275 w 349377"/>
              <a:gd name="connsiteY2" fmla="*/ 19456 h 180098"/>
              <a:gd name="connsiteX3" fmla="*/ 255016 w 349377"/>
              <a:gd name="connsiteY3" fmla="*/ 19456 h 180098"/>
              <a:gd name="connsiteX4" fmla="*/ 267843 w 349377"/>
              <a:gd name="connsiteY4" fmla="*/ 32956 h 180098"/>
              <a:gd name="connsiteX5" fmla="*/ 267843 w 349377"/>
              <a:gd name="connsiteY5" fmla="*/ 45885 h 180098"/>
              <a:gd name="connsiteX6" fmla="*/ 308609 w 349377"/>
              <a:gd name="connsiteY6" fmla="*/ 45885 h 180098"/>
              <a:gd name="connsiteX7" fmla="*/ 321691 w 349377"/>
              <a:gd name="connsiteY7" fmla="*/ 32956 h 180098"/>
              <a:gd name="connsiteX8" fmla="*/ 336677 w 349377"/>
              <a:gd name="connsiteY8" fmla="*/ 32956 h 180098"/>
              <a:gd name="connsiteX9" fmla="*/ 336677 w 349377"/>
              <a:gd name="connsiteY9" fmla="*/ 152222 h 180098"/>
              <a:gd name="connsiteX10" fmla="*/ 321691 w 349377"/>
              <a:gd name="connsiteY10" fmla="*/ 152222 h 180098"/>
              <a:gd name="connsiteX11" fmla="*/ 302768 w 349377"/>
              <a:gd name="connsiteY11" fmla="*/ 133642 h 180098"/>
              <a:gd name="connsiteX12" fmla="*/ 267843 w 349377"/>
              <a:gd name="connsiteY12" fmla="*/ 133642 h 180098"/>
              <a:gd name="connsiteX13" fmla="*/ 267843 w 349377"/>
              <a:gd name="connsiteY13" fmla="*/ 167398 h 180098"/>
              <a:gd name="connsiteX14" fmla="*/ 47625 w 349377"/>
              <a:gd name="connsiteY14" fmla="*/ 167398 h 180098"/>
              <a:gd name="connsiteX15" fmla="*/ 47625 w 349377"/>
              <a:gd name="connsiteY15" fmla="*/ 69519 h 180098"/>
              <a:gd name="connsiteX16" fmla="*/ 41275 w 349377"/>
              <a:gd name="connsiteY16" fmla="*/ 69519 h 180098"/>
              <a:gd name="connsiteX17" fmla="*/ 34544 w 349377"/>
              <a:gd name="connsiteY17" fmla="*/ 76834 h 180098"/>
              <a:gd name="connsiteX18" fmla="*/ 12700 w 349377"/>
              <a:gd name="connsiteY18" fmla="*/ 76834 h 180098"/>
              <a:gd name="connsiteX19" fmla="*/ 12700 w 349377"/>
              <a:gd name="connsiteY19" fmla="*/ 12700 h 1800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349377" h="180098">
                <a:moveTo>
                  <a:pt x="12700" y="12700"/>
                </a:moveTo>
                <a:lnTo>
                  <a:pt x="34544" y="12700"/>
                </a:lnTo>
                <a:lnTo>
                  <a:pt x="41275" y="19456"/>
                </a:lnTo>
                <a:lnTo>
                  <a:pt x="255016" y="19456"/>
                </a:lnTo>
                <a:lnTo>
                  <a:pt x="267843" y="32956"/>
                </a:lnTo>
                <a:lnTo>
                  <a:pt x="267843" y="45885"/>
                </a:lnTo>
                <a:lnTo>
                  <a:pt x="308609" y="45885"/>
                </a:lnTo>
                <a:lnTo>
                  <a:pt x="321691" y="32956"/>
                </a:lnTo>
                <a:lnTo>
                  <a:pt x="336677" y="32956"/>
                </a:lnTo>
                <a:lnTo>
                  <a:pt x="336677" y="152222"/>
                </a:lnTo>
                <a:lnTo>
                  <a:pt x="321691" y="152222"/>
                </a:lnTo>
                <a:lnTo>
                  <a:pt x="302768" y="133642"/>
                </a:lnTo>
                <a:lnTo>
                  <a:pt x="267843" y="133642"/>
                </a:lnTo>
                <a:lnTo>
                  <a:pt x="267843" y="167398"/>
                </a:lnTo>
                <a:lnTo>
                  <a:pt x="47625" y="167398"/>
                </a:lnTo>
                <a:lnTo>
                  <a:pt x="47625" y="69519"/>
                </a:lnTo>
                <a:lnTo>
                  <a:pt x="41275" y="69519"/>
                </a:lnTo>
                <a:lnTo>
                  <a:pt x="34544" y="76834"/>
                </a:lnTo>
                <a:lnTo>
                  <a:pt x="12700" y="76834"/>
                </a:lnTo>
                <a:lnTo>
                  <a:pt x="12700" y="12700"/>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42873" y="6224600"/>
            <a:ext cx="1632076" cy="457453"/>
          </a:xfrm>
          <a:custGeom>
            <a:avLst/>
            <a:gdLst>
              <a:gd name="connsiteX0" fmla="*/ 12700 w 1632076"/>
              <a:gd name="connsiteY0" fmla="*/ 444753 h 457453"/>
              <a:gd name="connsiteX1" fmla="*/ 1619376 w 1632076"/>
              <a:gd name="connsiteY1" fmla="*/ 444753 h 457453"/>
              <a:gd name="connsiteX2" fmla="*/ 1619376 w 1632076"/>
              <a:gd name="connsiteY2" fmla="*/ 12700 h 457453"/>
              <a:gd name="connsiteX3" fmla="*/ 12700 w 1632076"/>
              <a:gd name="connsiteY3" fmla="*/ 12700 h 457453"/>
              <a:gd name="connsiteX4" fmla="*/ 12700 w 1632076"/>
              <a:gd name="connsiteY4" fmla="*/ 444753 h 45745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32076" h="457453">
                <a:moveTo>
                  <a:pt x="12700" y="444753"/>
                </a:moveTo>
                <a:lnTo>
                  <a:pt x="1619376" y="444753"/>
                </a:lnTo>
                <a:lnTo>
                  <a:pt x="1619376" y="12700"/>
                </a:lnTo>
                <a:lnTo>
                  <a:pt x="12700" y="12700"/>
                </a:lnTo>
                <a:lnTo>
                  <a:pt x="12700" y="444753"/>
                </a:lnTo>
              </a:path>
            </a:pathLst>
          </a:custGeom>
          <a:solidFill>
            <a:srgbClr val="000000">
              <a:alpha val="0"/>
            </a:srgbClr>
          </a:solidFill>
          <a:ln w="25400">
            <a:solidFill>
              <a:srgbClr val="385D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cstate="print"/>
          <a:srcRect/>
          <a:stretch>
            <a:fillRect/>
          </a:stretch>
        </p:blipFill>
        <p:spPr bwMode="auto">
          <a:xfrm>
            <a:off x="1963652" y="2044700"/>
            <a:ext cx="5351548" cy="4051300"/>
          </a:xfrm>
          <a:prstGeom prst="rect">
            <a:avLst/>
          </a:prstGeom>
          <a:noFill/>
        </p:spPr>
      </p:pic>
      <p:pic>
        <p:nvPicPr>
          <p:cNvPr id="7" name="Picture 3">
            <a:hlinkClick r:id="rId4"/>
          </p:cNvPr>
          <p:cNvPicPr>
            <a:picLocks noChangeAspect="1" noChangeArrowheads="1"/>
          </p:cNvPicPr>
          <p:nvPr/>
        </p:nvPicPr>
        <p:blipFill>
          <a:blip r:embed="rId5" cstate="print"/>
          <a:srcRect/>
          <a:stretch>
            <a:fillRect/>
          </a:stretch>
        </p:blipFill>
        <p:spPr bwMode="auto">
          <a:xfrm>
            <a:off x="736600" y="6223000"/>
            <a:ext cx="1638300" cy="457200"/>
          </a:xfrm>
          <a:prstGeom prst="rect">
            <a:avLst/>
          </a:prstGeom>
          <a:noFill/>
        </p:spPr>
      </p:pic>
      <p:sp>
        <p:nvSpPr>
          <p:cNvPr id="2" name="TextBox 1"/>
          <p:cNvSpPr txBox="1"/>
          <p:nvPr/>
        </p:nvSpPr>
        <p:spPr>
          <a:xfrm>
            <a:off x="1625600" y="520700"/>
            <a:ext cx="4840877" cy="546303"/>
          </a:xfrm>
          <a:prstGeom prst="rect">
            <a:avLst/>
          </a:prstGeom>
          <a:noFill/>
        </p:spPr>
        <p:txBody>
          <a:bodyPr wrap="none" lIns="0" tIns="0" rIns="0" rtlCol="0">
            <a:spAutoFit/>
          </a:bodyPr>
          <a:lstStyle/>
          <a:p>
            <a:pPr>
              <a:lnSpc>
                <a:spcPts val="3900"/>
              </a:lnSpc>
              <a:tabLst/>
            </a:pPr>
            <a:r>
              <a:rPr lang="en-US" altLang="zh-CN" sz="3998" dirty="0" smtClean="0">
                <a:solidFill>
                  <a:srgbClr val="000000"/>
                </a:solidFill>
                <a:latin typeface="Calibri" pitchFamily="18" charset="0"/>
                <a:cs typeface="Calibri" pitchFamily="18" charset="0"/>
              </a:rPr>
              <a:t>¿QUÉ</a:t>
            </a:r>
            <a:r>
              <a:rPr lang="en-US" altLang="zh-CN" sz="3998" dirty="0" smtClean="0">
                <a:latin typeface="Times New Roman" pitchFamily="18" charset="0"/>
                <a:cs typeface="Times New Roman" pitchFamily="18" charset="0"/>
              </a:rPr>
              <a:t> </a:t>
            </a:r>
            <a:r>
              <a:rPr lang="en-US" altLang="zh-CN" sz="3998" dirty="0" smtClean="0">
                <a:solidFill>
                  <a:srgbClr val="000000"/>
                </a:solidFill>
                <a:latin typeface="Calibri" pitchFamily="18" charset="0"/>
                <a:cs typeface="Calibri" pitchFamily="18" charset="0"/>
              </a:rPr>
              <a:t>ES</a:t>
            </a:r>
            <a:r>
              <a:rPr lang="en-US" altLang="zh-CN" sz="3998" dirty="0" smtClean="0">
                <a:latin typeface="Times New Roman" pitchFamily="18" charset="0"/>
                <a:cs typeface="Times New Roman" pitchFamily="18" charset="0"/>
              </a:rPr>
              <a:t> </a:t>
            </a:r>
            <a:r>
              <a:rPr lang="en-US" altLang="zh-CN" sz="3998" dirty="0" smtClean="0">
                <a:solidFill>
                  <a:srgbClr val="000000"/>
                </a:solidFill>
                <a:latin typeface="Calibri" pitchFamily="18" charset="0"/>
                <a:cs typeface="Calibri" pitchFamily="18" charset="0"/>
              </a:rPr>
              <a:t>RESOLUCIÓN?</a:t>
            </a:r>
          </a:p>
        </p:txBody>
      </p:sp>
      <p:sp>
        <p:nvSpPr>
          <p:cNvPr id="8" name="TextBox 1"/>
          <p:cNvSpPr txBox="1"/>
          <p:nvPr/>
        </p:nvSpPr>
        <p:spPr>
          <a:xfrm>
            <a:off x="1308100" y="1181100"/>
            <a:ext cx="6845300" cy="774700"/>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La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resolución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se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mide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usando</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“patrones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prueba”.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resolución</a:t>
            </a:r>
          </a:p>
          <a:p>
            <a:pPr>
              <a:lnSpc>
                <a:spcPts val="2100"/>
              </a:lnSpc>
              <a:tabLst/>
            </a:pPr>
            <a:r>
              <a:rPr lang="en-US" altLang="zh-CN" sz="1800" dirty="0" smtClean="0">
                <a:solidFill>
                  <a:srgbClr val="000000"/>
                </a:solidFill>
                <a:latin typeface="Calibri" pitchFamily="18" charset="0"/>
                <a:cs typeface="Calibri" pitchFamily="18" charset="0"/>
              </a:rPr>
              <a:t>indicada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los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catálogos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horizontal,</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pues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vertical</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está</a:t>
            </a:r>
          </a:p>
          <a:p>
            <a:pPr>
              <a:lnSpc>
                <a:spcPts val="2100"/>
              </a:lnSpc>
              <a:tabLst/>
            </a:pPr>
            <a:r>
              <a:rPr lang="en-US" altLang="zh-CN" sz="1800" dirty="0" smtClean="0">
                <a:solidFill>
                  <a:srgbClr val="000000"/>
                </a:solidFill>
                <a:latin typeface="Calibri" pitchFamily="18" charset="0"/>
                <a:cs typeface="Calibri" pitchFamily="18" charset="0"/>
              </a:rPr>
              <a:t>determinada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por</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el</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formato</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NTSC</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(350</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líneas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TV)</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308100" y="546100"/>
            <a:ext cx="7738016" cy="546303"/>
          </a:xfrm>
          <a:prstGeom prst="rect">
            <a:avLst/>
          </a:prstGeom>
          <a:noFill/>
        </p:spPr>
        <p:txBody>
          <a:bodyPr wrap="none" lIns="0" tIns="0" rIns="0" rtlCol="0">
            <a:spAutoFit/>
          </a:bodyPr>
          <a:lstStyle/>
          <a:p>
            <a:pPr>
              <a:lnSpc>
                <a:spcPts val="3900"/>
              </a:lnSpc>
              <a:tabLst/>
            </a:pPr>
            <a:r>
              <a:rPr lang="en-US" altLang="zh-CN" sz="3998" dirty="0" err="1" smtClean="0">
                <a:solidFill>
                  <a:srgbClr val="000000"/>
                </a:solidFill>
                <a:latin typeface="Calibri" pitchFamily="18" charset="0"/>
                <a:cs typeface="Calibri" pitchFamily="18" charset="0"/>
              </a:rPr>
              <a:t>Resoluciones</a:t>
            </a:r>
            <a:r>
              <a:rPr lang="en-US" altLang="zh-CN" sz="3998" dirty="0" smtClean="0">
                <a:solidFill>
                  <a:srgbClr val="000000"/>
                </a:solidFill>
                <a:latin typeface="Calibri" pitchFamily="18" charset="0"/>
                <a:cs typeface="Calibri" pitchFamily="18" charset="0"/>
              </a:rPr>
              <a:t> y </a:t>
            </a:r>
            <a:r>
              <a:rPr lang="en-US" altLang="zh-CN" sz="3998" dirty="0" err="1" smtClean="0">
                <a:solidFill>
                  <a:srgbClr val="000000"/>
                </a:solidFill>
                <a:latin typeface="Calibri" pitchFamily="18" charset="0"/>
                <a:cs typeface="Calibri" pitchFamily="18" charset="0"/>
                <a:hlinkClick r:id="rId2"/>
              </a:rPr>
              <a:t>nomenclaturas</a:t>
            </a:r>
            <a:r>
              <a:rPr lang="en-US" altLang="zh-CN" sz="3998" dirty="0" smtClean="0">
                <a:latin typeface="Times New Roman" pitchFamily="18" charset="0"/>
                <a:cs typeface="Times New Roman" pitchFamily="18" charset="0"/>
              </a:rPr>
              <a:t> </a:t>
            </a:r>
            <a:r>
              <a:rPr lang="en-US" altLang="zh-CN" sz="3998" dirty="0" err="1" smtClean="0">
                <a:solidFill>
                  <a:srgbClr val="000000"/>
                </a:solidFill>
                <a:latin typeface="Calibri" pitchFamily="18" charset="0"/>
                <a:cs typeface="Calibri" pitchFamily="18" charset="0"/>
              </a:rPr>
              <a:t>típicas</a:t>
            </a:r>
            <a:endParaRPr lang="en-US" altLang="zh-CN" sz="3998" dirty="0" smtClean="0">
              <a:solidFill>
                <a:srgbClr val="000000"/>
              </a:solidFill>
              <a:latin typeface="Calibri" pitchFamily="18" charset="0"/>
              <a:cs typeface="Calibri" pitchFamily="18" charset="0"/>
            </a:endParaRPr>
          </a:p>
        </p:txBody>
      </p:sp>
      <p:sp>
        <p:nvSpPr>
          <p:cNvPr id="3" name="TextBox 1"/>
          <p:cNvSpPr txBox="1"/>
          <p:nvPr/>
        </p:nvSpPr>
        <p:spPr>
          <a:xfrm>
            <a:off x="2362200" y="1066800"/>
            <a:ext cx="4267200" cy="556499"/>
          </a:xfrm>
          <a:prstGeom prst="rect">
            <a:avLst/>
          </a:prstGeom>
          <a:noFill/>
        </p:spPr>
        <p:txBody>
          <a:bodyPr wrap="square" lIns="0" tIns="0" rIns="0" rtlCol="0">
            <a:spAutoFit/>
          </a:bodyPr>
          <a:lstStyle/>
          <a:p>
            <a:pPr>
              <a:lnSpc>
                <a:spcPts val="3900"/>
              </a:lnSpc>
            </a:pPr>
            <a:r>
              <a:rPr lang="en-US" altLang="zh-CN" sz="4000" dirty="0" err="1" smtClean="0">
                <a:solidFill>
                  <a:srgbClr val="000000"/>
                </a:solidFill>
                <a:latin typeface="Calibri" pitchFamily="18" charset="0"/>
                <a:cs typeface="Calibri" pitchFamily="18" charset="0"/>
              </a:rPr>
              <a:t>para</a:t>
            </a:r>
            <a:r>
              <a:rPr lang="en-US" altLang="zh-CN" sz="4000" dirty="0" smtClean="0">
                <a:latin typeface="Times New Roman" pitchFamily="18" charset="0"/>
                <a:cs typeface="Times New Roman" pitchFamily="18" charset="0"/>
              </a:rPr>
              <a:t> </a:t>
            </a:r>
            <a:r>
              <a:rPr lang="en-US" altLang="zh-CN" sz="4000" dirty="0" err="1" smtClean="0">
                <a:solidFill>
                  <a:srgbClr val="000000"/>
                </a:solidFill>
                <a:latin typeface="Calibri" pitchFamily="18" charset="0"/>
                <a:cs typeface="Calibri" pitchFamily="18" charset="0"/>
              </a:rPr>
              <a:t>cámaras</a:t>
            </a:r>
            <a:r>
              <a:rPr lang="en-US" altLang="zh-CN" sz="4000" dirty="0" smtClean="0">
                <a:solidFill>
                  <a:srgbClr val="000000"/>
                </a:solidFill>
                <a:latin typeface="Calibri" pitchFamily="18" charset="0"/>
                <a:cs typeface="Calibri" pitchFamily="18" charset="0"/>
              </a:rPr>
              <a:t> </a:t>
            </a:r>
            <a:r>
              <a:rPr lang="en-US" altLang="zh-CN" sz="3995" dirty="0" smtClean="0">
                <a:solidFill>
                  <a:srgbClr val="000000"/>
                </a:solidFill>
                <a:latin typeface="Calibri" pitchFamily="18" charset="0"/>
                <a:cs typeface="Calibri" pitchFamily="18" charset="0"/>
              </a:rPr>
              <a:t>CCTV</a:t>
            </a:r>
          </a:p>
        </p:txBody>
      </p:sp>
      <p:sp>
        <p:nvSpPr>
          <p:cNvPr id="6" name="5 CuadroTexto"/>
          <p:cNvSpPr txBox="1"/>
          <p:nvPr/>
        </p:nvSpPr>
        <p:spPr>
          <a:xfrm>
            <a:off x="304800" y="1676400"/>
            <a:ext cx="8686800" cy="5078313"/>
          </a:xfrm>
          <a:prstGeom prst="rect">
            <a:avLst/>
          </a:prstGeom>
          <a:noFill/>
        </p:spPr>
        <p:txBody>
          <a:bodyPr wrap="square" rtlCol="0">
            <a:spAutoFit/>
          </a:bodyPr>
          <a:lstStyle/>
          <a:p>
            <a:r>
              <a:rPr lang="es-ES" dirty="0" smtClean="0">
                <a:solidFill>
                  <a:schemeClr val="bg1"/>
                </a:solidFill>
              </a:rPr>
              <a:t>Analógicos</a:t>
            </a:r>
          </a:p>
          <a:p>
            <a:r>
              <a:rPr lang="es-ES" dirty="0" smtClean="0">
                <a:solidFill>
                  <a:schemeClr val="bg1"/>
                </a:solidFill>
              </a:rPr>
              <a:t>QCIF: 176 x 120 </a:t>
            </a:r>
            <a:r>
              <a:rPr lang="es-ES" dirty="0" err="1" smtClean="0">
                <a:solidFill>
                  <a:schemeClr val="bg1"/>
                </a:solidFill>
              </a:rPr>
              <a:t>pixels</a:t>
            </a:r>
            <a:r>
              <a:rPr lang="es-ES" dirty="0" smtClean="0">
                <a:solidFill>
                  <a:schemeClr val="bg1"/>
                </a:solidFill>
              </a:rPr>
              <a:t> – </a:t>
            </a:r>
            <a:r>
              <a:rPr lang="es-ES" dirty="0" err="1" smtClean="0">
                <a:solidFill>
                  <a:schemeClr val="bg1"/>
                </a:solidFill>
              </a:rPr>
              <a:t>half</a:t>
            </a:r>
            <a:r>
              <a:rPr lang="es-ES" dirty="0" smtClean="0">
                <a:solidFill>
                  <a:schemeClr val="bg1"/>
                </a:solidFill>
              </a:rPr>
              <a:t> </a:t>
            </a:r>
            <a:r>
              <a:rPr lang="es-ES" dirty="0" err="1" smtClean="0">
                <a:solidFill>
                  <a:schemeClr val="bg1"/>
                </a:solidFill>
              </a:rPr>
              <a:t>the</a:t>
            </a:r>
            <a:r>
              <a:rPr lang="es-ES" dirty="0" smtClean="0">
                <a:solidFill>
                  <a:schemeClr val="bg1"/>
                </a:solidFill>
              </a:rPr>
              <a:t> </a:t>
            </a:r>
            <a:r>
              <a:rPr lang="es-ES" dirty="0" err="1" smtClean="0">
                <a:solidFill>
                  <a:schemeClr val="bg1"/>
                </a:solidFill>
              </a:rPr>
              <a:t>height</a:t>
            </a:r>
            <a:r>
              <a:rPr lang="es-ES" dirty="0" smtClean="0">
                <a:solidFill>
                  <a:schemeClr val="bg1"/>
                </a:solidFill>
              </a:rPr>
              <a:t> and </a:t>
            </a:r>
            <a:r>
              <a:rPr lang="es-ES" dirty="0" err="1" smtClean="0">
                <a:solidFill>
                  <a:schemeClr val="bg1"/>
                </a:solidFill>
              </a:rPr>
              <a:t>width</a:t>
            </a:r>
            <a:r>
              <a:rPr lang="es-ES" dirty="0" smtClean="0">
                <a:solidFill>
                  <a:schemeClr val="bg1"/>
                </a:solidFill>
              </a:rPr>
              <a:t> </a:t>
            </a:r>
            <a:r>
              <a:rPr lang="es-ES" dirty="0" err="1" smtClean="0">
                <a:solidFill>
                  <a:schemeClr val="bg1"/>
                </a:solidFill>
              </a:rPr>
              <a:t>compared</a:t>
            </a:r>
            <a:r>
              <a:rPr lang="es-ES" dirty="0" smtClean="0">
                <a:solidFill>
                  <a:schemeClr val="bg1"/>
                </a:solidFill>
              </a:rPr>
              <a:t> </a:t>
            </a:r>
            <a:r>
              <a:rPr lang="es-ES" dirty="0" err="1" smtClean="0">
                <a:solidFill>
                  <a:schemeClr val="bg1"/>
                </a:solidFill>
              </a:rPr>
              <a:t>with</a:t>
            </a:r>
            <a:r>
              <a:rPr lang="es-ES" dirty="0" smtClean="0">
                <a:solidFill>
                  <a:schemeClr val="bg1"/>
                </a:solidFill>
              </a:rPr>
              <a:t> CIF</a:t>
            </a:r>
          </a:p>
          <a:p>
            <a:r>
              <a:rPr lang="es-ES" dirty="0" smtClean="0">
                <a:solidFill>
                  <a:schemeClr val="bg1"/>
                </a:solidFill>
              </a:rPr>
              <a:t>CIF: 352 x 240 </a:t>
            </a:r>
            <a:r>
              <a:rPr lang="es-ES" dirty="0" err="1" smtClean="0">
                <a:solidFill>
                  <a:schemeClr val="bg1"/>
                </a:solidFill>
              </a:rPr>
              <a:t>pixels</a:t>
            </a:r>
            <a:endParaRPr lang="es-ES" dirty="0" smtClean="0">
              <a:solidFill>
                <a:schemeClr val="bg1"/>
              </a:solidFill>
            </a:endParaRPr>
          </a:p>
          <a:p>
            <a:r>
              <a:rPr lang="es-ES" dirty="0" smtClean="0">
                <a:solidFill>
                  <a:schemeClr val="bg1"/>
                </a:solidFill>
              </a:rPr>
              <a:t>2CIF: 704 x 240 </a:t>
            </a:r>
            <a:r>
              <a:rPr lang="es-ES" dirty="0" err="1" smtClean="0">
                <a:solidFill>
                  <a:schemeClr val="bg1"/>
                </a:solidFill>
              </a:rPr>
              <a:t>pixels</a:t>
            </a:r>
            <a:r>
              <a:rPr lang="es-ES" dirty="0" smtClean="0">
                <a:solidFill>
                  <a:schemeClr val="bg1"/>
                </a:solidFill>
              </a:rPr>
              <a:t> – </a:t>
            </a:r>
            <a:r>
              <a:rPr lang="es-ES" dirty="0" err="1" smtClean="0">
                <a:solidFill>
                  <a:schemeClr val="bg1"/>
                </a:solidFill>
              </a:rPr>
              <a:t>twice</a:t>
            </a:r>
            <a:r>
              <a:rPr lang="es-ES" dirty="0" smtClean="0">
                <a:solidFill>
                  <a:schemeClr val="bg1"/>
                </a:solidFill>
              </a:rPr>
              <a:t> </a:t>
            </a:r>
            <a:r>
              <a:rPr lang="es-ES" dirty="0" err="1" smtClean="0">
                <a:solidFill>
                  <a:schemeClr val="bg1"/>
                </a:solidFill>
              </a:rPr>
              <a:t>the</a:t>
            </a:r>
            <a:r>
              <a:rPr lang="es-ES" dirty="0" smtClean="0">
                <a:solidFill>
                  <a:schemeClr val="bg1"/>
                </a:solidFill>
              </a:rPr>
              <a:t> </a:t>
            </a:r>
            <a:r>
              <a:rPr lang="es-ES" dirty="0" err="1" smtClean="0">
                <a:solidFill>
                  <a:schemeClr val="bg1"/>
                </a:solidFill>
              </a:rPr>
              <a:t>width</a:t>
            </a:r>
            <a:r>
              <a:rPr lang="es-ES" dirty="0" smtClean="0">
                <a:solidFill>
                  <a:schemeClr val="bg1"/>
                </a:solidFill>
              </a:rPr>
              <a:t> of CIF</a:t>
            </a:r>
          </a:p>
          <a:p>
            <a:r>
              <a:rPr lang="es-ES" dirty="0" smtClean="0">
                <a:solidFill>
                  <a:schemeClr val="bg1"/>
                </a:solidFill>
              </a:rPr>
              <a:t>4CIF: 704 x 480 – </a:t>
            </a:r>
            <a:r>
              <a:rPr lang="es-ES" dirty="0" err="1" smtClean="0">
                <a:solidFill>
                  <a:schemeClr val="bg1"/>
                </a:solidFill>
              </a:rPr>
              <a:t>twice</a:t>
            </a:r>
            <a:r>
              <a:rPr lang="es-ES" dirty="0" smtClean="0">
                <a:solidFill>
                  <a:schemeClr val="bg1"/>
                </a:solidFill>
              </a:rPr>
              <a:t> </a:t>
            </a:r>
            <a:r>
              <a:rPr lang="es-ES" dirty="0" err="1" smtClean="0">
                <a:solidFill>
                  <a:schemeClr val="bg1"/>
                </a:solidFill>
              </a:rPr>
              <a:t>the</a:t>
            </a:r>
            <a:r>
              <a:rPr lang="es-ES" dirty="0" smtClean="0">
                <a:solidFill>
                  <a:schemeClr val="bg1"/>
                </a:solidFill>
              </a:rPr>
              <a:t> </a:t>
            </a:r>
            <a:r>
              <a:rPr lang="es-ES" dirty="0" err="1" smtClean="0">
                <a:solidFill>
                  <a:schemeClr val="bg1"/>
                </a:solidFill>
              </a:rPr>
              <a:t>width</a:t>
            </a:r>
            <a:r>
              <a:rPr lang="es-ES" dirty="0" smtClean="0">
                <a:solidFill>
                  <a:schemeClr val="bg1"/>
                </a:solidFill>
              </a:rPr>
              <a:t> and </a:t>
            </a:r>
            <a:r>
              <a:rPr lang="es-ES" dirty="0" err="1" smtClean="0">
                <a:solidFill>
                  <a:schemeClr val="bg1"/>
                </a:solidFill>
              </a:rPr>
              <a:t>height</a:t>
            </a:r>
            <a:r>
              <a:rPr lang="es-ES" dirty="0" smtClean="0">
                <a:solidFill>
                  <a:schemeClr val="bg1"/>
                </a:solidFill>
              </a:rPr>
              <a:t> of CIF</a:t>
            </a:r>
          </a:p>
          <a:p>
            <a:r>
              <a:rPr lang="es-ES" dirty="0" smtClean="0">
                <a:solidFill>
                  <a:schemeClr val="bg1"/>
                </a:solidFill>
              </a:rPr>
              <a:t>D1/WD1/Full D1: </a:t>
            </a:r>
            <a:r>
              <a:rPr lang="de-DE" dirty="0" smtClean="0">
                <a:solidFill>
                  <a:schemeClr val="bg1"/>
                </a:solidFill>
              </a:rPr>
              <a:t>720 x 576 pixels (PAL), or 720 x 480 pixels (NTSC)</a:t>
            </a:r>
            <a:endParaRPr lang="es-ES" dirty="0" smtClean="0">
              <a:solidFill>
                <a:schemeClr val="bg1"/>
              </a:solidFill>
            </a:endParaRPr>
          </a:p>
          <a:p>
            <a:r>
              <a:rPr lang="es-ES" dirty="0" smtClean="0">
                <a:solidFill>
                  <a:schemeClr val="bg1"/>
                </a:solidFill>
              </a:rPr>
              <a:t>960H Sony 30% mas resolución que D1 </a:t>
            </a:r>
            <a:r>
              <a:rPr lang="en-US" dirty="0" smtClean="0">
                <a:solidFill>
                  <a:schemeClr val="dk1"/>
                </a:solidFill>
              </a:rPr>
              <a:t>960 x 576 </a:t>
            </a:r>
            <a:r>
              <a:rPr lang="en-US" dirty="0" err="1" smtClean="0">
                <a:solidFill>
                  <a:schemeClr val="dk1"/>
                </a:solidFill>
              </a:rPr>
              <a:t>px</a:t>
            </a:r>
            <a:r>
              <a:rPr lang="en-US" dirty="0" smtClean="0">
                <a:solidFill>
                  <a:schemeClr val="dk1"/>
                </a:solidFill>
              </a:rPr>
              <a:t>(PAL) or 960 x 480 </a:t>
            </a:r>
            <a:r>
              <a:rPr lang="en-US" dirty="0" err="1" smtClean="0">
                <a:solidFill>
                  <a:schemeClr val="dk1"/>
                </a:solidFill>
              </a:rPr>
              <a:t>px</a:t>
            </a:r>
            <a:r>
              <a:rPr lang="en-US" dirty="0" smtClean="0">
                <a:solidFill>
                  <a:schemeClr val="dk1"/>
                </a:solidFill>
              </a:rPr>
              <a:t>(NTSC)</a:t>
            </a:r>
            <a:endParaRPr lang="es-ES" dirty="0" smtClean="0"/>
          </a:p>
          <a:p>
            <a:r>
              <a:rPr lang="es-ES" dirty="0" smtClean="0">
                <a:solidFill>
                  <a:schemeClr val="bg1"/>
                </a:solidFill>
              </a:rPr>
              <a:t> </a:t>
            </a:r>
          </a:p>
          <a:p>
            <a:r>
              <a:rPr lang="es-ES" dirty="0" smtClean="0">
                <a:solidFill>
                  <a:schemeClr val="bg1"/>
                </a:solidFill>
              </a:rPr>
              <a:t>Alta Definición</a:t>
            </a:r>
          </a:p>
          <a:p>
            <a:r>
              <a:rPr lang="es-ES" dirty="0" smtClean="0">
                <a:solidFill>
                  <a:schemeClr val="bg1"/>
                </a:solidFill>
              </a:rPr>
              <a:t>720p HD: 1280 x 720 </a:t>
            </a:r>
            <a:r>
              <a:rPr lang="es-ES" dirty="0" err="1" smtClean="0">
                <a:solidFill>
                  <a:schemeClr val="bg1"/>
                </a:solidFill>
              </a:rPr>
              <a:t>pixels</a:t>
            </a:r>
            <a:endParaRPr lang="es-ES" dirty="0" smtClean="0">
              <a:solidFill>
                <a:schemeClr val="bg1"/>
              </a:solidFill>
            </a:endParaRPr>
          </a:p>
          <a:p>
            <a:r>
              <a:rPr lang="es-ES" dirty="0" smtClean="0">
                <a:solidFill>
                  <a:schemeClr val="bg1"/>
                </a:solidFill>
              </a:rPr>
              <a:t>960p HD: 1280 x 960 </a:t>
            </a:r>
            <a:r>
              <a:rPr lang="es-ES" dirty="0" err="1" smtClean="0">
                <a:solidFill>
                  <a:schemeClr val="bg1"/>
                </a:solidFill>
              </a:rPr>
              <a:t>pixels</a:t>
            </a:r>
            <a:endParaRPr lang="es-ES" dirty="0" smtClean="0">
              <a:solidFill>
                <a:schemeClr val="bg1"/>
              </a:solidFill>
            </a:endParaRPr>
          </a:p>
          <a:p>
            <a:r>
              <a:rPr lang="es-ES" dirty="0" smtClean="0">
                <a:solidFill>
                  <a:schemeClr val="bg1"/>
                </a:solidFill>
              </a:rPr>
              <a:t>1.3 MP: 1280 x 1024 – MP (</a:t>
            </a:r>
            <a:r>
              <a:rPr lang="es-ES" dirty="0" err="1" smtClean="0">
                <a:solidFill>
                  <a:schemeClr val="bg1"/>
                </a:solidFill>
              </a:rPr>
              <a:t>or</a:t>
            </a:r>
            <a:r>
              <a:rPr lang="es-ES" dirty="0" smtClean="0">
                <a:solidFill>
                  <a:schemeClr val="bg1"/>
                </a:solidFill>
              </a:rPr>
              <a:t> </a:t>
            </a:r>
            <a:r>
              <a:rPr lang="es-ES" dirty="0" err="1" smtClean="0">
                <a:solidFill>
                  <a:schemeClr val="bg1"/>
                </a:solidFill>
              </a:rPr>
              <a:t>Megapixel</a:t>
            </a:r>
            <a:r>
              <a:rPr lang="es-ES" dirty="0" smtClean="0">
                <a:solidFill>
                  <a:schemeClr val="bg1"/>
                </a:solidFill>
              </a:rPr>
              <a:t>), </a:t>
            </a:r>
            <a:r>
              <a:rPr lang="es-ES" dirty="0" err="1" smtClean="0">
                <a:solidFill>
                  <a:schemeClr val="bg1"/>
                </a:solidFill>
              </a:rPr>
              <a:t>indicating</a:t>
            </a:r>
            <a:r>
              <a:rPr lang="es-ES" dirty="0" smtClean="0">
                <a:solidFill>
                  <a:schemeClr val="bg1"/>
                </a:solidFill>
              </a:rPr>
              <a:t> </a:t>
            </a:r>
            <a:r>
              <a:rPr lang="es-ES" dirty="0" err="1" smtClean="0">
                <a:solidFill>
                  <a:schemeClr val="bg1"/>
                </a:solidFill>
              </a:rPr>
              <a:t>one</a:t>
            </a:r>
            <a:r>
              <a:rPr lang="es-ES" dirty="0" smtClean="0">
                <a:solidFill>
                  <a:schemeClr val="bg1"/>
                </a:solidFill>
              </a:rPr>
              <a:t> </a:t>
            </a:r>
            <a:r>
              <a:rPr lang="es-ES" dirty="0" err="1" smtClean="0">
                <a:solidFill>
                  <a:schemeClr val="bg1"/>
                </a:solidFill>
              </a:rPr>
              <a:t>million</a:t>
            </a:r>
            <a:r>
              <a:rPr lang="es-ES" dirty="0" smtClean="0">
                <a:solidFill>
                  <a:schemeClr val="bg1"/>
                </a:solidFill>
              </a:rPr>
              <a:t> </a:t>
            </a:r>
            <a:r>
              <a:rPr lang="es-ES" dirty="0" err="1" smtClean="0">
                <a:solidFill>
                  <a:schemeClr val="bg1"/>
                </a:solidFill>
              </a:rPr>
              <a:t>pixels</a:t>
            </a:r>
            <a:r>
              <a:rPr lang="es-ES" dirty="0" smtClean="0">
                <a:solidFill>
                  <a:schemeClr val="bg1"/>
                </a:solidFill>
              </a:rPr>
              <a:t> </a:t>
            </a:r>
            <a:r>
              <a:rPr lang="es-ES" dirty="0" err="1" smtClean="0">
                <a:solidFill>
                  <a:schemeClr val="bg1"/>
                </a:solidFill>
              </a:rPr>
              <a:t>or</a:t>
            </a:r>
            <a:r>
              <a:rPr lang="es-ES" dirty="0" smtClean="0">
                <a:solidFill>
                  <a:schemeClr val="bg1"/>
                </a:solidFill>
              </a:rPr>
              <a:t> more</a:t>
            </a:r>
          </a:p>
          <a:p>
            <a:r>
              <a:rPr lang="es-ES" dirty="0" smtClean="0">
                <a:solidFill>
                  <a:schemeClr val="bg1"/>
                </a:solidFill>
              </a:rPr>
              <a:t>2 MP: 1600 x 1200 – 2 </a:t>
            </a:r>
            <a:r>
              <a:rPr lang="es-ES" dirty="0" err="1" smtClean="0">
                <a:solidFill>
                  <a:schemeClr val="bg1"/>
                </a:solidFill>
              </a:rPr>
              <a:t>million</a:t>
            </a:r>
            <a:r>
              <a:rPr lang="es-ES" dirty="0" smtClean="0">
                <a:solidFill>
                  <a:schemeClr val="bg1"/>
                </a:solidFill>
              </a:rPr>
              <a:t> </a:t>
            </a:r>
            <a:r>
              <a:rPr lang="es-ES" dirty="0" err="1" smtClean="0">
                <a:solidFill>
                  <a:schemeClr val="bg1"/>
                </a:solidFill>
              </a:rPr>
              <a:t>pixels</a:t>
            </a:r>
            <a:endParaRPr lang="es-ES" dirty="0" smtClean="0">
              <a:solidFill>
                <a:schemeClr val="bg1"/>
              </a:solidFill>
            </a:endParaRPr>
          </a:p>
          <a:p>
            <a:r>
              <a:rPr lang="es-ES" dirty="0" smtClean="0">
                <a:solidFill>
                  <a:schemeClr val="bg1"/>
                </a:solidFill>
              </a:rPr>
              <a:t>1080p HD: 1920 x 1080 – 2 MP</a:t>
            </a:r>
          </a:p>
          <a:p>
            <a:r>
              <a:rPr lang="es-ES" dirty="0" smtClean="0">
                <a:solidFill>
                  <a:schemeClr val="bg1"/>
                </a:solidFill>
              </a:rPr>
              <a:t>3 MP: 2048 x 1536 – 3 </a:t>
            </a:r>
            <a:r>
              <a:rPr lang="es-ES" dirty="0" err="1" smtClean="0">
                <a:solidFill>
                  <a:schemeClr val="bg1"/>
                </a:solidFill>
              </a:rPr>
              <a:t>Megapixel</a:t>
            </a:r>
            <a:endParaRPr lang="es-ES" dirty="0" smtClean="0">
              <a:solidFill>
                <a:schemeClr val="bg1"/>
              </a:solidFill>
            </a:endParaRPr>
          </a:p>
          <a:p>
            <a:r>
              <a:rPr lang="es-ES" dirty="0" smtClean="0">
                <a:solidFill>
                  <a:schemeClr val="bg1"/>
                </a:solidFill>
              </a:rPr>
              <a:t>5 MP: 2592 x 1944 – 5 </a:t>
            </a:r>
            <a:r>
              <a:rPr lang="es-ES" dirty="0" err="1" smtClean="0">
                <a:solidFill>
                  <a:schemeClr val="bg1"/>
                </a:solidFill>
              </a:rPr>
              <a:t>Megapixel</a:t>
            </a:r>
            <a:endParaRPr lang="es-ES" dirty="0" smtClean="0">
              <a:solidFill>
                <a:schemeClr val="bg1"/>
              </a:solidFill>
            </a:endParaRPr>
          </a:p>
          <a:p>
            <a:r>
              <a:rPr lang="es-ES" dirty="0" smtClean="0">
                <a:solidFill>
                  <a:schemeClr val="bg1"/>
                </a:solidFill>
              </a:rPr>
              <a:t>4K: 3840/4096 x 2160 (4K UHD) – </a:t>
            </a:r>
            <a:r>
              <a:rPr lang="es-ES" dirty="0" err="1" smtClean="0">
                <a:solidFill>
                  <a:schemeClr val="bg1"/>
                </a:solidFill>
              </a:rPr>
              <a:t>twice</a:t>
            </a:r>
            <a:r>
              <a:rPr lang="es-ES" dirty="0" smtClean="0">
                <a:solidFill>
                  <a:schemeClr val="bg1"/>
                </a:solidFill>
              </a:rPr>
              <a:t> </a:t>
            </a:r>
            <a:r>
              <a:rPr lang="es-ES" dirty="0" err="1" smtClean="0">
                <a:solidFill>
                  <a:schemeClr val="bg1"/>
                </a:solidFill>
              </a:rPr>
              <a:t>the</a:t>
            </a:r>
            <a:r>
              <a:rPr lang="es-ES" dirty="0" smtClean="0">
                <a:solidFill>
                  <a:schemeClr val="bg1"/>
                </a:solidFill>
              </a:rPr>
              <a:t> line </a:t>
            </a:r>
            <a:r>
              <a:rPr lang="es-ES" dirty="0" err="1" smtClean="0">
                <a:solidFill>
                  <a:schemeClr val="bg1"/>
                </a:solidFill>
              </a:rPr>
              <a:t>resolution</a:t>
            </a:r>
            <a:r>
              <a:rPr lang="es-ES" dirty="0" smtClean="0">
                <a:solidFill>
                  <a:schemeClr val="bg1"/>
                </a:solidFill>
              </a:rPr>
              <a:t> of 1080p in ultra-</a:t>
            </a:r>
            <a:r>
              <a:rPr lang="es-ES" dirty="0" err="1" smtClean="0">
                <a:solidFill>
                  <a:schemeClr val="bg1"/>
                </a:solidFill>
              </a:rPr>
              <a:t>high</a:t>
            </a:r>
            <a:r>
              <a:rPr lang="es-ES" dirty="0" smtClean="0">
                <a:solidFill>
                  <a:schemeClr val="bg1"/>
                </a:solidFill>
              </a:rPr>
              <a:t> </a:t>
            </a:r>
            <a:r>
              <a:rPr lang="es-ES" dirty="0" err="1" smtClean="0">
                <a:solidFill>
                  <a:schemeClr val="bg1"/>
                </a:solidFill>
              </a:rPr>
              <a:t>definition</a:t>
            </a:r>
            <a:r>
              <a:rPr lang="es-ES" dirty="0" smtClean="0">
                <a:solidFill>
                  <a:schemeClr val="bg1"/>
                </a:solidFill>
              </a:rPr>
              <a:t>- próximo a 8 </a:t>
            </a:r>
            <a:r>
              <a:rPr lang="es-ES" dirty="0" err="1" smtClean="0">
                <a:solidFill>
                  <a:schemeClr val="bg1"/>
                </a:solidFill>
              </a:rPr>
              <a:t>Megapixel</a:t>
            </a:r>
            <a:endParaRPr lang="es-ES"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295775" y="4137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289425" y="4130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410200" y="4137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403850" y="4130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295775" y="16224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289425" y="16160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295775" y="24606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289425" y="24542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295775" y="32988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289425" y="32924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639050" y="4137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632700" y="4130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524625" y="4137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518275" y="4130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333625" y="4518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327275" y="4511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1219200" y="45180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212850" y="45116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333625" y="3679825"/>
            <a:ext cx="1114425" cy="838200"/>
          </a:xfrm>
          <a:custGeom>
            <a:avLst/>
            <a:gdLst>
              <a:gd name="connsiteX0" fmla="*/ 0 w 1114425"/>
              <a:gd name="connsiteY0" fmla="*/ 838200 h 838200"/>
              <a:gd name="connsiteX1" fmla="*/ 1114425 w 1114425"/>
              <a:gd name="connsiteY1" fmla="*/ 838200 h 838200"/>
              <a:gd name="connsiteX2" fmla="*/ 1114425 w 1114425"/>
              <a:gd name="connsiteY2" fmla="*/ 0 h 838200"/>
              <a:gd name="connsiteX3" fmla="*/ 0 w 1114425"/>
              <a:gd name="connsiteY3" fmla="*/ 0 h 838200"/>
              <a:gd name="connsiteX4" fmla="*/ 0 w 1114425"/>
              <a:gd name="connsiteY4" fmla="*/ 838200 h 838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425" h="838200">
                <a:moveTo>
                  <a:pt x="0" y="838200"/>
                </a:moveTo>
                <a:lnTo>
                  <a:pt x="1114425" y="838200"/>
                </a:lnTo>
                <a:lnTo>
                  <a:pt x="1114425" y="0"/>
                </a:lnTo>
                <a:lnTo>
                  <a:pt x="0" y="0"/>
                </a:lnTo>
                <a:lnTo>
                  <a:pt x="0" y="8382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327275" y="3673475"/>
            <a:ext cx="1127125" cy="850900"/>
          </a:xfrm>
          <a:custGeom>
            <a:avLst/>
            <a:gdLst>
              <a:gd name="connsiteX0" fmla="*/ 6350 w 1127125"/>
              <a:gd name="connsiteY0" fmla="*/ 844550 h 850900"/>
              <a:gd name="connsiteX1" fmla="*/ 1120775 w 1127125"/>
              <a:gd name="connsiteY1" fmla="*/ 844550 h 850900"/>
              <a:gd name="connsiteX2" fmla="*/ 1120775 w 1127125"/>
              <a:gd name="connsiteY2" fmla="*/ 6350 h 850900"/>
              <a:gd name="connsiteX3" fmla="*/ 6350 w 1127125"/>
              <a:gd name="connsiteY3" fmla="*/ 6350 h 850900"/>
              <a:gd name="connsiteX4" fmla="*/ 6350 w 1127125"/>
              <a:gd name="connsiteY4" fmla="*/ 844550 h 850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125" h="850900">
                <a:moveTo>
                  <a:pt x="6350" y="844550"/>
                </a:moveTo>
                <a:lnTo>
                  <a:pt x="1120775" y="844550"/>
                </a:lnTo>
                <a:lnTo>
                  <a:pt x="1120775" y="6350"/>
                </a:lnTo>
                <a:lnTo>
                  <a:pt x="6350" y="6350"/>
                </a:lnTo>
                <a:lnTo>
                  <a:pt x="6350" y="844550"/>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279400" y="469900"/>
            <a:ext cx="330200" cy="342900"/>
          </a:xfrm>
          <a:prstGeom prst="rect">
            <a:avLst/>
          </a:prstGeom>
          <a:noFill/>
        </p:spPr>
      </p:pic>
      <p:pic>
        <p:nvPicPr>
          <p:cNvPr id="24" name="Picture 3"/>
          <p:cNvPicPr>
            <a:picLocks noChangeAspect="1" noChangeArrowheads="1"/>
          </p:cNvPicPr>
          <p:nvPr/>
        </p:nvPicPr>
        <p:blipFill>
          <a:blip r:embed="rId3" cstate="print"/>
          <a:srcRect/>
          <a:stretch>
            <a:fillRect/>
          </a:stretch>
        </p:blipFill>
        <p:spPr bwMode="auto">
          <a:xfrm>
            <a:off x="1206500" y="1231900"/>
            <a:ext cx="431800" cy="330200"/>
          </a:xfrm>
          <a:prstGeom prst="rect">
            <a:avLst/>
          </a:prstGeom>
          <a:noFill/>
        </p:spPr>
      </p:pic>
      <p:pic>
        <p:nvPicPr>
          <p:cNvPr id="25" name="Picture 3"/>
          <p:cNvPicPr>
            <a:picLocks noChangeAspect="1" noChangeArrowheads="1"/>
          </p:cNvPicPr>
          <p:nvPr/>
        </p:nvPicPr>
        <p:blipFill>
          <a:blip r:embed="rId4" cstate="print"/>
          <a:srcRect/>
          <a:stretch>
            <a:fillRect/>
          </a:stretch>
        </p:blipFill>
        <p:spPr bwMode="auto">
          <a:xfrm>
            <a:off x="2882900" y="1231900"/>
            <a:ext cx="584200" cy="444500"/>
          </a:xfrm>
          <a:prstGeom prst="rect">
            <a:avLst/>
          </a:prstGeom>
          <a:noFill/>
        </p:spPr>
      </p:pic>
      <p:pic>
        <p:nvPicPr>
          <p:cNvPr id="26" name="Picture 3"/>
          <p:cNvPicPr>
            <a:picLocks noChangeAspect="1" noChangeArrowheads="1"/>
          </p:cNvPicPr>
          <p:nvPr/>
        </p:nvPicPr>
        <p:blipFill>
          <a:blip r:embed="rId5" cstate="print"/>
          <a:srcRect/>
          <a:stretch>
            <a:fillRect/>
          </a:stretch>
        </p:blipFill>
        <p:spPr bwMode="auto">
          <a:xfrm>
            <a:off x="1765300" y="2222500"/>
            <a:ext cx="1143000" cy="863600"/>
          </a:xfrm>
          <a:prstGeom prst="rect">
            <a:avLst/>
          </a:prstGeom>
          <a:noFill/>
        </p:spPr>
      </p:pic>
      <p:pic>
        <p:nvPicPr>
          <p:cNvPr id="27" name="Picture 3"/>
          <p:cNvPicPr>
            <a:picLocks noChangeAspect="1" noChangeArrowheads="1"/>
          </p:cNvPicPr>
          <p:nvPr/>
        </p:nvPicPr>
        <p:blipFill>
          <a:blip r:embed="rId6" cstate="print"/>
          <a:srcRect/>
          <a:stretch>
            <a:fillRect/>
          </a:stretch>
        </p:blipFill>
        <p:spPr bwMode="auto">
          <a:xfrm>
            <a:off x="1206500" y="3670300"/>
            <a:ext cx="2260600" cy="1701800"/>
          </a:xfrm>
          <a:prstGeom prst="rect">
            <a:avLst/>
          </a:prstGeom>
          <a:noFill/>
        </p:spPr>
      </p:pic>
      <p:pic>
        <p:nvPicPr>
          <p:cNvPr id="28" name="Picture 3"/>
          <p:cNvPicPr>
            <a:picLocks noChangeAspect="1" noChangeArrowheads="1"/>
          </p:cNvPicPr>
          <p:nvPr/>
        </p:nvPicPr>
        <p:blipFill>
          <a:blip r:embed="rId7" cstate="print"/>
          <a:srcRect/>
          <a:stretch>
            <a:fillRect/>
          </a:stretch>
        </p:blipFill>
        <p:spPr bwMode="auto">
          <a:xfrm>
            <a:off x="4279900" y="1612900"/>
            <a:ext cx="4495800" cy="3378200"/>
          </a:xfrm>
          <a:prstGeom prst="rect">
            <a:avLst/>
          </a:prstGeom>
          <a:noFill/>
        </p:spPr>
      </p:pic>
      <p:sp>
        <p:nvSpPr>
          <p:cNvPr id="2" name="TextBox 1"/>
          <p:cNvSpPr txBox="1"/>
          <p:nvPr/>
        </p:nvSpPr>
        <p:spPr>
          <a:xfrm>
            <a:off x="736600" y="419100"/>
            <a:ext cx="8128000" cy="431800"/>
          </a:xfrm>
          <a:prstGeom prst="rect">
            <a:avLst/>
          </a:prstGeom>
          <a:noFill/>
        </p:spPr>
        <p:txBody>
          <a:bodyPr wrap="none" lIns="0" tIns="0" rIns="0" rtlCol="0">
            <a:spAutoFit/>
          </a:bodyPr>
          <a:lstStyle/>
          <a:p>
            <a:pPr>
              <a:lnSpc>
                <a:spcPts val="3400"/>
              </a:lnSpc>
              <a:tabLst/>
            </a:pPr>
            <a:r>
              <a:rPr lang="en-US" altLang="zh-CN" sz="3000" b="1" dirty="0" smtClean="0">
                <a:solidFill>
                  <a:srgbClr val="000000"/>
                </a:solidFill>
                <a:latin typeface="Trebuchet MS" pitchFamily="18" charset="0"/>
                <a:cs typeface="Trebuchet MS" pitchFamily="18" charset="0"/>
              </a:rPr>
              <a:t>Resoluciones:</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También</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se</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expresa</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en</a:t>
            </a:r>
            <a:r>
              <a:rPr lang="en-US" altLang="zh-CN" sz="3000" dirty="0" smtClean="0">
                <a:latin typeface="Times New Roman" pitchFamily="18" charset="0"/>
                <a:cs typeface="Times New Roman" pitchFamily="18" charset="0"/>
              </a:rPr>
              <a:t> </a:t>
            </a:r>
            <a:r>
              <a:rPr lang="en-US" altLang="zh-CN" sz="3000" b="1" dirty="0" smtClean="0">
                <a:solidFill>
                  <a:srgbClr val="000000"/>
                </a:solidFill>
                <a:latin typeface="Trebuchet MS" pitchFamily="18" charset="0"/>
                <a:cs typeface="Trebuchet MS" pitchFamily="18" charset="0"/>
              </a:rPr>
              <a:t>pixeles.</a:t>
            </a:r>
          </a:p>
        </p:txBody>
      </p:sp>
      <p:sp>
        <p:nvSpPr>
          <p:cNvPr id="29" name="TextBox 1"/>
          <p:cNvSpPr txBox="1"/>
          <p:nvPr/>
        </p:nvSpPr>
        <p:spPr>
          <a:xfrm>
            <a:off x="2527300" y="1778000"/>
            <a:ext cx="1181100" cy="177800"/>
          </a:xfrm>
          <a:prstGeom prst="rect">
            <a:avLst/>
          </a:prstGeom>
          <a:noFill/>
        </p:spPr>
        <p:txBody>
          <a:bodyPr wrap="none" lIns="0" tIns="0" rIns="0" rtlCol="0">
            <a:spAutoFit/>
          </a:bodyPr>
          <a:lstStyle/>
          <a:p>
            <a:pPr>
              <a:lnSpc>
                <a:spcPts val="1400"/>
              </a:lnSpc>
              <a:tabLst/>
            </a:pPr>
            <a:r>
              <a:rPr lang="en-US" altLang="zh-CN" sz="1403" b="1" dirty="0" smtClean="0">
                <a:solidFill>
                  <a:srgbClr val="000000"/>
                </a:solidFill>
                <a:latin typeface="Calibri" pitchFamily="18" charset="0"/>
                <a:cs typeface="Calibri" pitchFamily="18" charset="0"/>
              </a:rPr>
              <a:t>QCIF</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=176</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X</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144</a:t>
            </a:r>
          </a:p>
        </p:txBody>
      </p:sp>
      <p:sp>
        <p:nvSpPr>
          <p:cNvPr id="30" name="TextBox 1"/>
          <p:cNvSpPr txBox="1"/>
          <p:nvPr/>
        </p:nvSpPr>
        <p:spPr>
          <a:xfrm>
            <a:off x="5880100" y="5207000"/>
            <a:ext cx="1460500" cy="177800"/>
          </a:xfrm>
          <a:prstGeom prst="rect">
            <a:avLst/>
          </a:prstGeom>
          <a:noFill/>
        </p:spPr>
        <p:txBody>
          <a:bodyPr wrap="none" lIns="0" tIns="0" rIns="0" rtlCol="0">
            <a:spAutoFit/>
          </a:bodyPr>
          <a:lstStyle/>
          <a:p>
            <a:pPr>
              <a:lnSpc>
                <a:spcPts val="1400"/>
              </a:lnSpc>
              <a:tabLst/>
            </a:pPr>
            <a:r>
              <a:rPr lang="en-US" altLang="zh-CN" sz="1403" b="1" dirty="0" smtClean="0">
                <a:solidFill>
                  <a:srgbClr val="000000"/>
                </a:solidFill>
                <a:latin typeface="Calibri" pitchFamily="18" charset="0"/>
                <a:cs typeface="Calibri" pitchFamily="18" charset="0"/>
              </a:rPr>
              <a:t>16CIF</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1408</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X</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1152</a:t>
            </a:r>
          </a:p>
        </p:txBody>
      </p:sp>
      <p:sp>
        <p:nvSpPr>
          <p:cNvPr id="31" name="TextBox 1"/>
          <p:cNvSpPr txBox="1"/>
          <p:nvPr/>
        </p:nvSpPr>
        <p:spPr>
          <a:xfrm>
            <a:off x="1612900" y="5511800"/>
            <a:ext cx="1193800" cy="177800"/>
          </a:xfrm>
          <a:prstGeom prst="rect">
            <a:avLst/>
          </a:prstGeom>
          <a:noFill/>
        </p:spPr>
        <p:txBody>
          <a:bodyPr wrap="none" lIns="0" tIns="0" rIns="0" rtlCol="0">
            <a:spAutoFit/>
          </a:bodyPr>
          <a:lstStyle/>
          <a:p>
            <a:pPr>
              <a:lnSpc>
                <a:spcPts val="1400"/>
              </a:lnSpc>
              <a:tabLst/>
            </a:pPr>
            <a:r>
              <a:rPr lang="en-US" altLang="zh-CN" sz="1403" b="1" dirty="0" smtClean="0">
                <a:solidFill>
                  <a:srgbClr val="000000"/>
                </a:solidFill>
                <a:latin typeface="Calibri" pitchFamily="18" charset="0"/>
                <a:cs typeface="Calibri" pitchFamily="18" charset="0"/>
              </a:rPr>
              <a:t>4CIF</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704</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X</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576</a:t>
            </a:r>
          </a:p>
        </p:txBody>
      </p:sp>
      <p:sp>
        <p:nvSpPr>
          <p:cNvPr id="1024" name="TextBox 1"/>
          <p:cNvSpPr txBox="1"/>
          <p:nvPr/>
        </p:nvSpPr>
        <p:spPr>
          <a:xfrm>
            <a:off x="1689100" y="3225800"/>
            <a:ext cx="1104900" cy="177800"/>
          </a:xfrm>
          <a:prstGeom prst="rect">
            <a:avLst/>
          </a:prstGeom>
          <a:noFill/>
        </p:spPr>
        <p:txBody>
          <a:bodyPr wrap="none" lIns="0" tIns="0" rIns="0" rtlCol="0">
            <a:spAutoFit/>
          </a:bodyPr>
          <a:lstStyle/>
          <a:p>
            <a:pPr>
              <a:lnSpc>
                <a:spcPts val="1400"/>
              </a:lnSpc>
              <a:tabLst/>
            </a:pPr>
            <a:r>
              <a:rPr lang="en-US" altLang="zh-CN" sz="1406" b="1" dirty="0" smtClean="0">
                <a:solidFill>
                  <a:srgbClr val="000000"/>
                </a:solidFill>
                <a:latin typeface="Calibri" pitchFamily="18" charset="0"/>
                <a:cs typeface="Calibri" pitchFamily="18" charset="0"/>
              </a:rPr>
              <a:t>CIF</a:t>
            </a:r>
            <a:r>
              <a:rPr lang="en-US" altLang="zh-CN" sz="1406" dirty="0" smtClean="0">
                <a:latin typeface="Times New Roman" pitchFamily="18" charset="0"/>
                <a:cs typeface="Times New Roman" pitchFamily="18" charset="0"/>
              </a:rPr>
              <a:t> </a:t>
            </a:r>
            <a:r>
              <a:rPr lang="en-US" altLang="zh-CN" sz="1406" b="1" dirty="0" smtClean="0">
                <a:solidFill>
                  <a:srgbClr val="000000"/>
                </a:solidFill>
                <a:latin typeface="Calibri" pitchFamily="18" charset="0"/>
                <a:cs typeface="Calibri" pitchFamily="18" charset="0"/>
              </a:rPr>
              <a:t>=</a:t>
            </a:r>
            <a:r>
              <a:rPr lang="en-US" altLang="zh-CN" sz="1406" dirty="0" smtClean="0">
                <a:latin typeface="Times New Roman" pitchFamily="18" charset="0"/>
                <a:cs typeface="Times New Roman" pitchFamily="18" charset="0"/>
              </a:rPr>
              <a:t> </a:t>
            </a:r>
            <a:r>
              <a:rPr lang="en-US" altLang="zh-CN" sz="1406" b="1" dirty="0" smtClean="0">
                <a:solidFill>
                  <a:srgbClr val="000000"/>
                </a:solidFill>
                <a:latin typeface="Calibri" pitchFamily="18" charset="0"/>
                <a:cs typeface="Calibri" pitchFamily="18" charset="0"/>
              </a:rPr>
              <a:t>352</a:t>
            </a:r>
            <a:r>
              <a:rPr lang="en-US" altLang="zh-CN" sz="1406" dirty="0" smtClean="0">
                <a:latin typeface="Times New Roman" pitchFamily="18" charset="0"/>
                <a:cs typeface="Times New Roman" pitchFamily="18" charset="0"/>
              </a:rPr>
              <a:t> </a:t>
            </a:r>
            <a:r>
              <a:rPr lang="en-US" altLang="zh-CN" sz="1406" b="1" dirty="0" smtClean="0">
                <a:solidFill>
                  <a:srgbClr val="000000"/>
                </a:solidFill>
                <a:latin typeface="Calibri" pitchFamily="18" charset="0"/>
                <a:cs typeface="Calibri" pitchFamily="18" charset="0"/>
              </a:rPr>
              <a:t>X</a:t>
            </a:r>
            <a:r>
              <a:rPr lang="en-US" altLang="zh-CN" sz="1406" dirty="0" smtClean="0">
                <a:latin typeface="Times New Roman" pitchFamily="18" charset="0"/>
                <a:cs typeface="Times New Roman" pitchFamily="18" charset="0"/>
              </a:rPr>
              <a:t> </a:t>
            </a:r>
            <a:r>
              <a:rPr lang="en-US" altLang="zh-CN" sz="1406" b="1" dirty="0" smtClean="0">
                <a:solidFill>
                  <a:srgbClr val="000000"/>
                </a:solidFill>
                <a:latin typeface="Calibri" pitchFamily="18" charset="0"/>
                <a:cs typeface="Calibri" pitchFamily="18" charset="0"/>
              </a:rPr>
              <a:t>288</a:t>
            </a:r>
          </a:p>
        </p:txBody>
      </p:sp>
      <p:sp>
        <p:nvSpPr>
          <p:cNvPr id="1025" name="TextBox 1"/>
          <p:cNvSpPr txBox="1"/>
          <p:nvPr/>
        </p:nvSpPr>
        <p:spPr>
          <a:xfrm>
            <a:off x="774700" y="1778000"/>
            <a:ext cx="1219200" cy="177800"/>
          </a:xfrm>
          <a:prstGeom prst="rect">
            <a:avLst/>
          </a:prstGeom>
          <a:noFill/>
        </p:spPr>
        <p:txBody>
          <a:bodyPr wrap="none" lIns="0" tIns="0" rIns="0" rtlCol="0">
            <a:spAutoFit/>
          </a:bodyPr>
          <a:lstStyle/>
          <a:p>
            <a:pPr>
              <a:lnSpc>
                <a:spcPts val="1400"/>
              </a:lnSpc>
              <a:tabLst/>
            </a:pPr>
            <a:r>
              <a:rPr lang="en-US" altLang="zh-CN" sz="1403" b="1" dirty="0" smtClean="0">
                <a:solidFill>
                  <a:srgbClr val="000000"/>
                </a:solidFill>
                <a:latin typeface="Calibri" pitchFamily="18" charset="0"/>
                <a:cs typeface="Calibri" pitchFamily="18" charset="0"/>
              </a:rPr>
              <a:t>SQCIF</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128</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X</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Calibri" pitchFamily="18" charset="0"/>
                <a:cs typeface="Calibri" pitchFamily="18" charset="0"/>
              </a:rPr>
              <a:t>96</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1506" name="Rectangle 2"/>
          <p:cNvSpPr>
            <a:spLocks noGrp="1" noChangeArrowheads="1"/>
          </p:cNvSpPr>
          <p:nvPr>
            <p:ph idx="1"/>
          </p:nvPr>
        </p:nvSpPr>
        <p:spPr>
          <a:xfrm>
            <a:off x="609600" y="2133600"/>
            <a:ext cx="7924800" cy="3124200"/>
          </a:xfrm>
        </p:spPr>
        <p:txBody>
          <a:bodyPr/>
          <a:lstStyle/>
          <a:p>
            <a:pPr marL="533400" indent="-533400" algn="just" eaLnBrk="1" hangingPunct="1">
              <a:buFont typeface="Wingdings" pitchFamily="2" charset="2"/>
              <a:buNone/>
            </a:pPr>
            <a:r>
              <a:rPr lang="es-ES_tradnl" sz="2000" b="1" smtClean="0">
                <a:solidFill>
                  <a:srgbClr val="FF9900"/>
                </a:solidFill>
                <a:latin typeface="Verdana" pitchFamily="34" charset="0"/>
              </a:rPr>
              <a:t>PAL:</a:t>
            </a:r>
            <a:r>
              <a:rPr lang="es-ES_tradnl" sz="2000" b="1" smtClean="0">
                <a:solidFill>
                  <a:schemeClr val="accent2"/>
                </a:solidFill>
                <a:latin typeface="Verdana" pitchFamily="34" charset="0"/>
              </a:rPr>
              <a:t> </a:t>
            </a:r>
          </a:p>
          <a:p>
            <a:pPr marL="533400" indent="-533400" algn="just" eaLnBrk="1" hangingPunct="1">
              <a:buFont typeface="Wingdings" pitchFamily="2" charset="2"/>
              <a:buChar char="Ø"/>
            </a:pPr>
            <a:r>
              <a:rPr lang="es-ES" sz="1900" b="1" smtClean="0">
                <a:latin typeface="Verdana" pitchFamily="34" charset="0"/>
              </a:rPr>
              <a:t>PAL </a:t>
            </a:r>
            <a:r>
              <a:rPr lang="es-ES" sz="1900" smtClean="0">
                <a:latin typeface="Verdana" pitchFamily="34" charset="0"/>
              </a:rPr>
              <a:t>(</a:t>
            </a:r>
            <a:r>
              <a:rPr lang="es-ES" sz="1900" i="1" smtClean="0">
                <a:latin typeface="Verdana" pitchFamily="34" charset="0"/>
              </a:rPr>
              <a:t>Phase Alternate by Line</a:t>
            </a:r>
            <a:r>
              <a:rPr lang="es-ES" sz="1900" smtClean="0">
                <a:latin typeface="Verdana" pitchFamily="34" charset="0"/>
              </a:rPr>
              <a:t>):</a:t>
            </a:r>
            <a:r>
              <a:rPr lang="es-ES" sz="1900" b="1" smtClean="0">
                <a:latin typeface="Verdana" pitchFamily="34" charset="0"/>
              </a:rPr>
              <a:t> </a:t>
            </a:r>
            <a:r>
              <a:rPr lang="es-ES" sz="1900" smtClean="0">
                <a:latin typeface="Verdana" pitchFamily="34" charset="0"/>
              </a:rPr>
              <a:t>Es el estándar para sistemas de televisión a color usado en Europa, China, Malasia, Australia, Nueva Zelanda, Medio Oriente y algunas partes de África.  Utiliza un sistema de escaneo entrelazado de 625 líneas por </a:t>
            </a:r>
            <a:r>
              <a:rPr lang="es-ES" sz="1900" i="1" smtClean="0">
                <a:latin typeface="Verdana" pitchFamily="34" charset="0"/>
              </a:rPr>
              <a:t>Frame</a:t>
            </a:r>
            <a:r>
              <a:rPr lang="es-ES" sz="1900" smtClean="0">
                <a:latin typeface="Verdana" pitchFamily="34" charset="0"/>
              </a:rPr>
              <a:t> / 25 </a:t>
            </a:r>
            <a:r>
              <a:rPr lang="es-ES" sz="1900" i="1" smtClean="0">
                <a:latin typeface="Verdana" pitchFamily="34" charset="0"/>
              </a:rPr>
              <a:t>Frames</a:t>
            </a:r>
            <a:r>
              <a:rPr lang="es-ES" sz="1900" smtClean="0">
                <a:latin typeface="Verdana" pitchFamily="34" charset="0"/>
              </a:rPr>
              <a:t> por segundo</a:t>
            </a:r>
            <a:r>
              <a:rPr lang="es-ES" sz="1900" smtClean="0"/>
              <a:t>.</a:t>
            </a:r>
            <a:endParaRPr lang="es-ES_tradnl" sz="1900" smtClean="0"/>
          </a:p>
        </p:txBody>
      </p:sp>
      <p:pic>
        <p:nvPicPr>
          <p:cNvPr id="21507" name="Picture 4"/>
          <p:cNvPicPr>
            <a:picLocks noChangeAspect="1" noChangeArrowheads="1"/>
          </p:cNvPicPr>
          <p:nvPr/>
        </p:nvPicPr>
        <p:blipFill>
          <a:blip r:embed="rId3" cstate="print"/>
          <a:srcRect/>
          <a:stretch>
            <a:fillRect/>
          </a:stretch>
        </p:blipFill>
        <p:spPr bwMode="auto">
          <a:xfrm>
            <a:off x="2209800" y="4191000"/>
            <a:ext cx="4648200" cy="20304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0482" name="Rectangle 2"/>
          <p:cNvSpPr>
            <a:spLocks noGrp="1" noChangeArrowheads="1"/>
          </p:cNvSpPr>
          <p:nvPr>
            <p:ph idx="1"/>
          </p:nvPr>
        </p:nvSpPr>
        <p:spPr>
          <a:xfrm>
            <a:off x="838200" y="1981200"/>
            <a:ext cx="7315200" cy="3352800"/>
          </a:xfrm>
        </p:spPr>
        <p:txBody>
          <a:bodyPr/>
          <a:lstStyle/>
          <a:p>
            <a:pPr marL="533400" indent="-533400" eaLnBrk="1" hangingPunct="1">
              <a:buFont typeface="Wingdings" pitchFamily="2" charset="2"/>
              <a:buNone/>
            </a:pPr>
            <a:r>
              <a:rPr lang="es-ES_tradnl" sz="2000" b="1" dirty="0" smtClean="0">
                <a:solidFill>
                  <a:srgbClr val="FF9900"/>
                </a:solidFill>
                <a:latin typeface="Verdana" pitchFamily="34" charset="0"/>
              </a:rPr>
              <a:t>NTSC:</a:t>
            </a:r>
            <a:r>
              <a:rPr lang="es-ES_tradnl" sz="2000" b="1" dirty="0" smtClean="0">
                <a:solidFill>
                  <a:schemeClr val="accent2"/>
                </a:solidFill>
                <a:latin typeface="Verdana" pitchFamily="34" charset="0"/>
              </a:rPr>
              <a:t> </a:t>
            </a:r>
          </a:p>
          <a:p>
            <a:pPr marL="533400" indent="-533400" algn="just" eaLnBrk="1" hangingPunct="1">
              <a:buFont typeface="Wingdings" pitchFamily="2" charset="2"/>
              <a:buChar char="Ø"/>
            </a:pPr>
            <a:r>
              <a:rPr lang="es-ES_tradnl" sz="1900" b="1" dirty="0" smtClean="0">
                <a:latin typeface="Verdana" pitchFamily="34" charset="0"/>
              </a:rPr>
              <a:t>NTSC</a:t>
            </a:r>
            <a:r>
              <a:rPr lang="es-ES_tradnl" sz="1900" dirty="0" smtClean="0">
                <a:latin typeface="Verdana" pitchFamily="34" charset="0"/>
              </a:rPr>
              <a:t> (</a:t>
            </a:r>
            <a:r>
              <a:rPr lang="es-ES_tradnl" sz="1900" i="1" dirty="0" smtClean="0">
                <a:latin typeface="Verdana" pitchFamily="34" charset="0"/>
              </a:rPr>
              <a:t>Nacional Televisión </a:t>
            </a:r>
            <a:r>
              <a:rPr lang="es-ES" sz="1900" i="1" dirty="0" err="1" smtClean="0">
                <a:latin typeface="Verdana" pitchFamily="34" charset="0"/>
              </a:rPr>
              <a:t>Systems</a:t>
            </a:r>
            <a:r>
              <a:rPr lang="es-ES" sz="1900" i="1" dirty="0" smtClean="0">
                <a:latin typeface="Verdana" pitchFamily="34" charset="0"/>
              </a:rPr>
              <a:t> </a:t>
            </a:r>
            <a:r>
              <a:rPr lang="es-ES" sz="1900" i="1" dirty="0" err="1" smtClean="0">
                <a:latin typeface="Verdana" pitchFamily="34" charset="0"/>
              </a:rPr>
              <a:t>Committee</a:t>
            </a:r>
            <a:r>
              <a:rPr lang="es-ES_tradnl" sz="1900" dirty="0" smtClean="0">
                <a:latin typeface="Verdana" pitchFamily="34" charset="0"/>
              </a:rPr>
              <a:t>): Es el </a:t>
            </a:r>
            <a:r>
              <a:rPr lang="es-ES" sz="1900" dirty="0" smtClean="0">
                <a:latin typeface="Verdana" pitchFamily="34" charset="0"/>
              </a:rPr>
              <a:t>estándar</a:t>
            </a:r>
            <a:r>
              <a:rPr lang="es-ES_tradnl" sz="1900" dirty="0" smtClean="0">
                <a:latin typeface="Verdana" pitchFamily="34" charset="0"/>
              </a:rPr>
              <a:t> para sistemas de televisión a color usado en Norte América, Japón y algunas partes de Sur América. Utiliza un sistema de escaneo entrelazado de 525 líneas por </a:t>
            </a:r>
            <a:r>
              <a:rPr lang="es-ES_tradnl" sz="1900" i="1" dirty="0" err="1" smtClean="0">
                <a:latin typeface="Verdana" pitchFamily="34" charset="0"/>
              </a:rPr>
              <a:t>Frame</a:t>
            </a:r>
            <a:r>
              <a:rPr lang="es-ES_tradnl" sz="1900" dirty="0" smtClean="0">
                <a:latin typeface="Verdana" pitchFamily="34" charset="0"/>
              </a:rPr>
              <a:t> / 30 </a:t>
            </a:r>
            <a:r>
              <a:rPr lang="es-ES_tradnl" sz="1900" i="1" dirty="0" err="1" smtClean="0">
                <a:latin typeface="Verdana" pitchFamily="34" charset="0"/>
              </a:rPr>
              <a:t>Frames</a:t>
            </a:r>
            <a:r>
              <a:rPr lang="es-ES_tradnl" sz="1900" dirty="0" smtClean="0">
                <a:latin typeface="Verdana" pitchFamily="34" charset="0"/>
              </a:rPr>
              <a:t> por segundo</a:t>
            </a:r>
            <a:r>
              <a:rPr lang="es-ES_tradnl" sz="1900" b="1" dirty="0" smtClean="0">
                <a:latin typeface="Verdana" pitchFamily="34" charset="0"/>
              </a:rPr>
              <a:t>.</a:t>
            </a:r>
            <a:r>
              <a:rPr lang="en-US" sz="1900" dirty="0" smtClean="0">
                <a:latin typeface="Verdana" pitchFamily="34" charset="0"/>
              </a:rPr>
              <a:t> </a:t>
            </a:r>
          </a:p>
          <a:p>
            <a:pPr marL="533400" indent="-533400" eaLnBrk="1" hangingPunct="1">
              <a:buFont typeface="Wingdings" pitchFamily="2" charset="2"/>
              <a:buNone/>
            </a:pPr>
            <a:endParaRPr lang="es-ES_tradnl" sz="1900" dirty="0" smtClean="0">
              <a:latin typeface="Verdana" pitchFamily="34" charset="0"/>
            </a:endParaRPr>
          </a:p>
          <a:p>
            <a:pPr marL="533400" indent="-533400" eaLnBrk="1" hangingPunct="1">
              <a:buFont typeface="Wingdings" pitchFamily="2" charset="2"/>
              <a:buNone/>
            </a:pPr>
            <a:endParaRPr lang="es-ES_tradnl" sz="1600" dirty="0" smtClean="0"/>
          </a:p>
          <a:p>
            <a:pPr marL="533400" indent="-533400" eaLnBrk="1" hangingPunct="1">
              <a:buFont typeface="Wingdings" pitchFamily="2" charset="2"/>
              <a:buNone/>
            </a:pPr>
            <a:endParaRPr lang="es-ES_tradnl" sz="1600" dirty="0" smtClean="0"/>
          </a:p>
          <a:p>
            <a:pPr marL="533400" indent="-533400" eaLnBrk="1" hangingPunct="1">
              <a:buFont typeface="Wingdings" pitchFamily="2" charset="2"/>
              <a:buNone/>
            </a:pPr>
            <a:endParaRPr lang="es-ES_tradnl" sz="1600" dirty="0" smtClean="0"/>
          </a:p>
          <a:p>
            <a:pPr marL="533400" indent="-533400" eaLnBrk="1" hangingPunct="1">
              <a:buFont typeface="Wingdings" pitchFamily="2" charset="2"/>
              <a:buNone/>
            </a:pPr>
            <a:endParaRPr lang="es-ES_tradnl" sz="1600" dirty="0" smtClean="0"/>
          </a:p>
        </p:txBody>
      </p:sp>
      <p:pic>
        <p:nvPicPr>
          <p:cNvPr id="20483" name="Picture 4"/>
          <p:cNvPicPr>
            <a:picLocks noChangeAspect="1" noChangeArrowheads="1"/>
          </p:cNvPicPr>
          <p:nvPr/>
        </p:nvPicPr>
        <p:blipFill>
          <a:blip r:embed="rId3" cstate="print"/>
          <a:srcRect/>
          <a:stretch>
            <a:fillRect/>
          </a:stretch>
        </p:blipFill>
        <p:spPr bwMode="auto">
          <a:xfrm>
            <a:off x="1752600" y="3810000"/>
            <a:ext cx="4267200" cy="20526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2530" name="Rectangle 2"/>
          <p:cNvSpPr>
            <a:spLocks noGrp="1" noChangeArrowheads="1"/>
          </p:cNvSpPr>
          <p:nvPr>
            <p:ph idx="1"/>
          </p:nvPr>
        </p:nvSpPr>
        <p:spPr>
          <a:xfrm>
            <a:off x="304800" y="2057400"/>
            <a:ext cx="8302625" cy="4038600"/>
          </a:xfrm>
        </p:spPr>
        <p:txBody>
          <a:bodyPr/>
          <a:lstStyle/>
          <a:p>
            <a:pPr marL="533400" indent="-533400" eaLnBrk="1" hangingPunct="1">
              <a:lnSpc>
                <a:spcPct val="80000"/>
              </a:lnSpc>
              <a:buFont typeface="Wingdings" pitchFamily="2" charset="2"/>
              <a:buNone/>
            </a:pPr>
            <a:r>
              <a:rPr lang="es-ES_tradnl" sz="2000" b="1" smtClean="0">
                <a:solidFill>
                  <a:srgbClr val="FF9900"/>
                </a:solidFill>
                <a:latin typeface="Verdana" pitchFamily="34" charset="0"/>
              </a:rPr>
              <a:t>Entrelazado (Interlace):</a:t>
            </a:r>
            <a:endParaRPr lang="es-ES_tradnl" sz="2000" smtClean="0">
              <a:solidFill>
                <a:srgbClr val="FF9900"/>
              </a:solidFill>
              <a:latin typeface="Verdana" pitchFamily="34" charset="0"/>
            </a:endParaRPr>
          </a:p>
          <a:p>
            <a:pPr marL="533400" indent="-533400" algn="just" eaLnBrk="1" hangingPunct="1">
              <a:lnSpc>
                <a:spcPct val="80000"/>
              </a:lnSpc>
              <a:buClr>
                <a:schemeClr val="accent2"/>
              </a:buClr>
              <a:buFont typeface="Wingdings" pitchFamily="2" charset="2"/>
              <a:buChar char="Ø"/>
            </a:pPr>
            <a:r>
              <a:rPr lang="es-ES_tradnl" sz="1900" smtClean="0">
                <a:latin typeface="Verdana" pitchFamily="34" charset="0"/>
              </a:rPr>
              <a:t>Se refiere a escanear cada línea de TV en una imagen como el primer "campo" (field) y luego escanear las líneas entre estas como el segundo "campo". </a:t>
            </a:r>
            <a:br>
              <a:rPr lang="es-ES_tradnl" sz="1900" smtClean="0">
                <a:latin typeface="Verdana" pitchFamily="34" charset="0"/>
              </a:rPr>
            </a:br>
            <a:endParaRPr lang="es-ES_tradnl" sz="1900" smtClean="0">
              <a:latin typeface="Verdana" pitchFamily="34" charset="0"/>
            </a:endParaRPr>
          </a:p>
          <a:p>
            <a:pPr marL="533400" indent="-533400" algn="just" eaLnBrk="1" hangingPunct="1">
              <a:lnSpc>
                <a:spcPct val="80000"/>
              </a:lnSpc>
              <a:buClr>
                <a:schemeClr val="accent2"/>
              </a:buClr>
              <a:buFont typeface="Wingdings" pitchFamily="2" charset="2"/>
              <a:buChar char="Ø"/>
            </a:pPr>
            <a:r>
              <a:rPr lang="es-ES_tradnl" sz="1900" smtClean="0">
                <a:latin typeface="Verdana" pitchFamily="34" charset="0"/>
              </a:rPr>
              <a:t>En el primer escaneo, de arriba a abajo de la imagen, sólo las líneas impares (1, 3, 5,7...525) son escaneadas. En el siguiente escaneo, solo las líneas pares (2, 4, 6, 8,10...524) son escaneadas.</a:t>
            </a:r>
            <a:endParaRPr lang="en-US" sz="1900" smtClean="0">
              <a:latin typeface="Verdana" pitchFamily="34" charset="0"/>
            </a:endParaRPr>
          </a:p>
          <a:p>
            <a:pPr marL="533400" indent="-533400" eaLnBrk="1" hangingPunct="1">
              <a:lnSpc>
                <a:spcPct val="80000"/>
              </a:lnSpc>
              <a:buClr>
                <a:schemeClr val="accent2"/>
              </a:buClr>
              <a:buFont typeface="Wingdings" pitchFamily="2" charset="2"/>
              <a:buChar char="Ø"/>
            </a:pPr>
            <a:endParaRPr lang="en-US" sz="2000" smtClean="0">
              <a:latin typeface="Verdana" pitchFamily="34" charset="0"/>
            </a:endParaRPr>
          </a:p>
        </p:txBody>
      </p:sp>
      <p:pic>
        <p:nvPicPr>
          <p:cNvPr id="22531" name="Picture 4"/>
          <p:cNvPicPr>
            <a:picLocks noChangeAspect="1" noChangeArrowheads="1"/>
          </p:cNvPicPr>
          <p:nvPr/>
        </p:nvPicPr>
        <p:blipFill>
          <a:blip r:embed="rId3" cstate="print"/>
          <a:srcRect/>
          <a:stretch>
            <a:fillRect/>
          </a:stretch>
        </p:blipFill>
        <p:spPr bwMode="auto">
          <a:xfrm>
            <a:off x="381000" y="4419600"/>
            <a:ext cx="7991475" cy="20939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fontScale="90000"/>
          </a:bodyPr>
          <a:lstStyle/>
          <a:p>
            <a:pPr eaLnBrk="1" fontAlgn="auto" hangingPunct="1">
              <a:spcAft>
                <a:spcPts val="0"/>
              </a:spcAft>
              <a:defRPr/>
            </a:pPr>
            <a:r>
              <a:rPr lang="es-ES" b="1" dirty="0" smtClean="0">
                <a:solidFill>
                  <a:srgbClr val="FFC000"/>
                </a:solidFill>
              </a:rPr>
              <a:t>Circuito Cerrado de Televisión</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228600" y="1828800"/>
            <a:ext cx="4800600" cy="5029200"/>
          </a:xfrm>
        </p:spPr>
        <p:txBody>
          <a:bodyPr>
            <a:normAutofit lnSpcReduction="10000"/>
          </a:bodyPr>
          <a:lstStyle/>
          <a:p>
            <a:pPr marL="457200" indent="-457200" algn="ctr" eaLnBrk="1" fontAlgn="auto" hangingPunct="1">
              <a:spcAft>
                <a:spcPts val="0"/>
              </a:spcAft>
              <a:buClr>
                <a:schemeClr val="accent3"/>
              </a:buClr>
              <a:buFont typeface="Wingdings 2"/>
              <a:buChar char=""/>
              <a:defRPr/>
            </a:pPr>
            <a:r>
              <a:rPr lang="es-ES" sz="2000" dirty="0" smtClean="0"/>
              <a:t>Se define como un sistema de seguridad electrónica de </a:t>
            </a:r>
            <a:r>
              <a:rPr lang="es-ES" sz="2000" b="1" dirty="0" smtClean="0">
                <a:solidFill>
                  <a:srgbClr val="FF0000"/>
                </a:solidFill>
              </a:rPr>
              <a:t>soporte y respaldo</a:t>
            </a:r>
            <a:r>
              <a:rPr lang="es-ES" sz="2000" dirty="0" smtClean="0"/>
              <a:t> a operaciones de seguridad, vigilancia y \o control.</a:t>
            </a:r>
          </a:p>
          <a:p>
            <a:pPr marL="457200" indent="-457200" algn="ctr" eaLnBrk="1" fontAlgn="auto" hangingPunct="1">
              <a:spcAft>
                <a:spcPts val="0"/>
              </a:spcAft>
              <a:buClr>
                <a:schemeClr val="accent3"/>
              </a:buClr>
              <a:buFont typeface="Wingdings 2"/>
              <a:buChar char=""/>
              <a:defRPr/>
            </a:pPr>
            <a:endParaRPr lang="es-ES" sz="2000" dirty="0" smtClean="0"/>
          </a:p>
          <a:p>
            <a:pPr marL="457200" indent="-457200" algn="ctr" eaLnBrk="1" fontAlgn="auto" hangingPunct="1">
              <a:spcAft>
                <a:spcPts val="0"/>
              </a:spcAft>
              <a:buClr>
                <a:schemeClr val="accent3"/>
              </a:buClr>
              <a:buFont typeface="Wingdings 2"/>
              <a:buChar char=""/>
              <a:defRPr/>
            </a:pPr>
            <a:r>
              <a:rPr lang="es-ES" sz="2000" dirty="0" smtClean="0"/>
              <a:t>Consta de dispositivos y equipos electrónicos que permiten realizar </a:t>
            </a:r>
            <a:r>
              <a:rPr lang="es-ES" sz="2000" b="1" dirty="0" smtClean="0">
                <a:solidFill>
                  <a:srgbClr val="FF0000"/>
                </a:solidFill>
              </a:rPr>
              <a:t>visualización, registro, administración, verificación, control y seguimiento </a:t>
            </a:r>
            <a:r>
              <a:rPr lang="es-ES" sz="2000" dirty="0" smtClean="0"/>
              <a:t>de señales de video e imágenes en tiempo real.</a:t>
            </a:r>
          </a:p>
          <a:p>
            <a:pPr marL="457200" indent="-457200" algn="ctr" eaLnBrk="1" fontAlgn="auto" hangingPunct="1">
              <a:spcAft>
                <a:spcPts val="0"/>
              </a:spcAft>
              <a:buClr>
                <a:schemeClr val="accent3"/>
              </a:buClr>
              <a:buFont typeface="Wingdings 2"/>
              <a:buChar char=""/>
              <a:defRPr/>
            </a:pPr>
            <a:endParaRPr lang="es-ES" sz="2000" dirty="0" smtClean="0"/>
          </a:p>
          <a:p>
            <a:pPr marL="457200" indent="-457200" algn="ctr" eaLnBrk="1" fontAlgn="auto" hangingPunct="1">
              <a:spcAft>
                <a:spcPts val="0"/>
              </a:spcAft>
              <a:buClr>
                <a:schemeClr val="accent3"/>
              </a:buClr>
              <a:buFont typeface="Wingdings 2"/>
              <a:buChar char=""/>
              <a:defRPr/>
            </a:pPr>
            <a:r>
              <a:rPr lang="es-ES" sz="2000" dirty="0" smtClean="0"/>
              <a:t>Permite también la consulta de eventos registrados en el pasado con el fin de </a:t>
            </a:r>
            <a:r>
              <a:rPr lang="es-ES" sz="2000" b="1" dirty="0" smtClean="0">
                <a:solidFill>
                  <a:srgbClr val="FF0000"/>
                </a:solidFill>
              </a:rPr>
              <a:t>obtener evidencias e investigar </a:t>
            </a:r>
            <a:r>
              <a:rPr lang="es-ES" sz="2000" dirty="0" smtClean="0"/>
              <a:t>acerca de incidentes o siniestros ocurridos.</a:t>
            </a:r>
          </a:p>
          <a:p>
            <a:pPr marL="457200" indent="-457200" eaLnBrk="1" fontAlgn="auto" hangingPunct="1">
              <a:spcAft>
                <a:spcPts val="0"/>
              </a:spcAft>
              <a:buClr>
                <a:schemeClr val="accent3"/>
              </a:buClr>
              <a:buFont typeface="Wingdings 2"/>
              <a:buChar char=""/>
              <a:defRPr/>
            </a:pPr>
            <a:endParaRPr lang="es-ES" sz="2000" dirty="0" smtClean="0"/>
          </a:p>
        </p:txBody>
      </p:sp>
      <p:pic>
        <p:nvPicPr>
          <p:cNvPr id="8196" name="Picture 4" descr="http://images.quebarato.com.co/T440x/sistema+de+seguridad+cctv+dvr+4ch+avtech+bogota,+d.c.+bogota,+d.c.+colombia__699D77_1.jpg"/>
          <p:cNvPicPr>
            <a:picLocks noChangeAspect="1" noChangeArrowheads="1"/>
          </p:cNvPicPr>
          <p:nvPr/>
        </p:nvPicPr>
        <p:blipFill>
          <a:blip r:embed="rId2" cstate="print"/>
          <a:srcRect l="5455" r="5454"/>
          <a:stretch>
            <a:fillRect/>
          </a:stretch>
        </p:blipFill>
        <p:spPr bwMode="auto">
          <a:xfrm>
            <a:off x="5181600" y="1981200"/>
            <a:ext cx="3733800" cy="361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12290" name="Rectangle 2"/>
          <p:cNvSpPr>
            <a:spLocks noGrp="1" noChangeArrowheads="1"/>
          </p:cNvSpPr>
          <p:nvPr>
            <p:ph idx="1"/>
          </p:nvPr>
        </p:nvSpPr>
        <p:spPr>
          <a:xfrm>
            <a:off x="228600" y="1600200"/>
            <a:ext cx="8123238" cy="3352800"/>
          </a:xfrm>
        </p:spPr>
        <p:txBody>
          <a:bodyPr>
            <a:normAutofit/>
          </a:bodyPr>
          <a:lstStyle/>
          <a:p>
            <a:pPr marL="533400" indent="-533400" eaLnBrk="1" fontAlgn="auto" hangingPunct="1">
              <a:lnSpc>
                <a:spcPct val="80000"/>
              </a:lnSpc>
              <a:spcAft>
                <a:spcPts val="0"/>
              </a:spcAft>
              <a:buClr>
                <a:schemeClr val="accent3"/>
              </a:buClr>
              <a:buFont typeface="Wingdings" pitchFamily="2" charset="2"/>
              <a:buNone/>
              <a:defRPr/>
            </a:pPr>
            <a:r>
              <a:rPr lang="es-ES_tradnl" sz="2400" b="1" dirty="0" smtClean="0">
                <a:solidFill>
                  <a:srgbClr val="FF9900"/>
                </a:solidFill>
                <a:latin typeface="+mj-lt"/>
              </a:rPr>
              <a:t>Píxeles: </a:t>
            </a:r>
          </a:p>
          <a:p>
            <a:pPr marL="533400" indent="-533400" eaLnBrk="1" fontAlgn="auto" hangingPunct="1">
              <a:lnSpc>
                <a:spcPct val="80000"/>
              </a:lnSpc>
              <a:spcAft>
                <a:spcPts val="0"/>
              </a:spcAft>
              <a:buClr>
                <a:schemeClr val="accent3"/>
              </a:buClr>
              <a:buFont typeface="Wingdings" pitchFamily="2" charset="2"/>
              <a:buNone/>
              <a:defRPr/>
            </a:pPr>
            <a:endParaRPr lang="es-ES_tradnl" sz="2000" b="1" dirty="0" smtClean="0">
              <a:solidFill>
                <a:schemeClr val="accent2"/>
              </a:solidFill>
              <a:latin typeface="Verdana" pitchFamily="34" charset="0"/>
            </a:endParaRPr>
          </a:p>
          <a:p>
            <a:pPr marL="914400" lvl="1" indent="-457200" algn="just" eaLnBrk="1" fontAlgn="auto" hangingPunct="1">
              <a:lnSpc>
                <a:spcPct val="80000"/>
              </a:lnSpc>
              <a:spcAft>
                <a:spcPts val="0"/>
              </a:spcAft>
              <a:buSzPct val="95000"/>
              <a:buFontTx/>
              <a:buChar char="•"/>
              <a:defRPr/>
            </a:pPr>
            <a:r>
              <a:rPr lang="es-ES_tradnl" sz="2100" dirty="0" smtClean="0"/>
              <a:t>El área de captura de imagen del chip CCD está formada por una cantidad de foto-sensores independientes. Cada uno de estos foto-sensores es conocido como Pixel.</a:t>
            </a:r>
          </a:p>
          <a:p>
            <a:pPr marL="914400" lvl="1" indent="-457200" algn="just" eaLnBrk="1" fontAlgn="auto" hangingPunct="1">
              <a:lnSpc>
                <a:spcPct val="80000"/>
              </a:lnSpc>
              <a:spcAft>
                <a:spcPts val="0"/>
              </a:spcAft>
              <a:buSzPct val="95000"/>
              <a:buFontTx/>
              <a:buChar char="•"/>
              <a:defRPr/>
            </a:pPr>
            <a:r>
              <a:rPr lang="es-ES_tradnl" sz="2100" dirty="0" smtClean="0"/>
              <a:t>Existen 2 formas en las que se puede especificar el número de píxeles:</a:t>
            </a:r>
          </a:p>
          <a:p>
            <a:pPr marL="1320800" lvl="2" indent="-406400" algn="just" eaLnBrk="1" fontAlgn="auto" hangingPunct="1">
              <a:lnSpc>
                <a:spcPct val="80000"/>
              </a:lnSpc>
              <a:spcAft>
                <a:spcPts val="0"/>
              </a:spcAft>
              <a:buSzPct val="95000"/>
              <a:buFont typeface="Wingdings 2"/>
              <a:buChar char=""/>
              <a:defRPr/>
            </a:pPr>
            <a:r>
              <a:rPr lang="es-ES_tradnl" i="1" dirty="0" smtClean="0"/>
              <a:t>“</a:t>
            </a:r>
            <a:r>
              <a:rPr lang="es-ES_tradnl" b="1" i="1" dirty="0" smtClean="0"/>
              <a:t>Píxeles reales”</a:t>
            </a:r>
            <a:r>
              <a:rPr lang="es-ES_tradnl" b="1" dirty="0" smtClean="0"/>
              <a:t>,</a:t>
            </a:r>
            <a:r>
              <a:rPr lang="es-ES_tradnl" dirty="0" smtClean="0"/>
              <a:t> que es un conteo de cada píxel presente en el CCD</a:t>
            </a:r>
          </a:p>
          <a:p>
            <a:pPr marL="1320800" lvl="2" indent="-406400" algn="just" eaLnBrk="1" fontAlgn="auto" hangingPunct="1">
              <a:lnSpc>
                <a:spcPct val="80000"/>
              </a:lnSpc>
              <a:spcAft>
                <a:spcPts val="0"/>
              </a:spcAft>
              <a:buSzPct val="95000"/>
              <a:buFont typeface="Wingdings 2"/>
              <a:buChar char=""/>
              <a:defRPr/>
            </a:pPr>
            <a:r>
              <a:rPr lang="es-ES_tradnl" i="1" dirty="0" smtClean="0"/>
              <a:t>“</a:t>
            </a:r>
            <a:r>
              <a:rPr lang="es-ES_tradnl" b="1" i="1" dirty="0" smtClean="0"/>
              <a:t>Píxeles efectivos</a:t>
            </a:r>
            <a:r>
              <a:rPr lang="es-ES_tradnl" i="1" dirty="0" smtClean="0"/>
              <a:t>”</a:t>
            </a:r>
            <a:r>
              <a:rPr lang="es-ES_tradnl" dirty="0" smtClean="0"/>
              <a:t>, que son un conteo de todos los píxeles utilizados para almacenar la imagen.</a:t>
            </a:r>
          </a:p>
          <a:p>
            <a:pPr marL="914400" lvl="1" indent="-457200" algn="just" eaLnBrk="1" fontAlgn="auto" hangingPunct="1">
              <a:lnSpc>
                <a:spcPct val="80000"/>
              </a:lnSpc>
              <a:spcAft>
                <a:spcPts val="0"/>
              </a:spcAft>
              <a:buFont typeface="Wingdings" pitchFamily="2" charset="2"/>
              <a:buChar char="Ø"/>
              <a:defRPr/>
            </a:pPr>
            <a:endParaRPr lang="es-ES_tradnl" sz="2100" dirty="0" smtClean="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14339" name="Rectangle 3"/>
          <p:cNvSpPr>
            <a:spLocks noGrp="1" noChangeArrowheads="1"/>
          </p:cNvSpPr>
          <p:nvPr>
            <p:ph idx="1"/>
          </p:nvPr>
        </p:nvSpPr>
        <p:spPr>
          <a:xfrm>
            <a:off x="228600" y="1295400"/>
            <a:ext cx="5791200" cy="4648200"/>
          </a:xfrm>
        </p:spPr>
        <p:txBody>
          <a:bodyPr>
            <a:normAutofit fontScale="92500" lnSpcReduction="10000"/>
          </a:bodyPr>
          <a:lstStyle/>
          <a:p>
            <a:pPr marL="274320" indent="-274320" eaLnBrk="1" fontAlgn="auto" hangingPunct="1">
              <a:spcAft>
                <a:spcPts val="0"/>
              </a:spcAft>
              <a:buClr>
                <a:schemeClr val="accent3"/>
              </a:buClr>
              <a:buFontTx/>
              <a:buNone/>
              <a:defRPr/>
            </a:pPr>
            <a:r>
              <a:rPr lang="es-ES" sz="2400" b="1" dirty="0" smtClean="0">
                <a:solidFill>
                  <a:srgbClr val="FF9900"/>
                </a:solidFill>
              </a:rPr>
              <a:t>3. SENSIBILIDAD</a:t>
            </a:r>
          </a:p>
          <a:p>
            <a:pPr marL="274320" indent="-274320" eaLnBrk="1" fontAlgn="auto" hangingPunct="1">
              <a:spcAft>
                <a:spcPts val="0"/>
              </a:spcAft>
              <a:buClr>
                <a:schemeClr val="accent3"/>
              </a:buClr>
              <a:buFontTx/>
              <a:buNone/>
              <a:defRPr/>
            </a:pPr>
            <a:endParaRPr lang="es-ES" sz="800" b="1" dirty="0" smtClean="0">
              <a:solidFill>
                <a:srgbClr val="FF9900"/>
              </a:solidFill>
            </a:endParaRPr>
          </a:p>
          <a:p>
            <a:pPr marL="640080" lvl="1" indent="-246888" algn="just" eaLnBrk="1" fontAlgn="auto" hangingPunct="1">
              <a:spcAft>
                <a:spcPts val="0"/>
              </a:spcAft>
              <a:buFontTx/>
              <a:buChar char="•"/>
              <a:defRPr/>
            </a:pPr>
            <a:r>
              <a:rPr lang="es-ES_tradnl" sz="2000" dirty="0" smtClean="0">
                <a:latin typeface="Verdana" pitchFamily="34" charset="0"/>
              </a:rPr>
              <a:t>Expresa el mínimo nivel de iluminación con el que la cámara puede adquirir imágenes y se expresa en LUX.</a:t>
            </a:r>
          </a:p>
          <a:p>
            <a:pPr marL="640080" lvl="1" indent="-246888" algn="just" eaLnBrk="1" fontAlgn="auto" hangingPunct="1">
              <a:spcAft>
                <a:spcPts val="0"/>
              </a:spcAft>
              <a:buFontTx/>
              <a:buChar char="•"/>
              <a:defRPr/>
            </a:pPr>
            <a:r>
              <a:rPr lang="es-ES_tradnl" sz="2000" dirty="0" smtClean="0">
                <a:latin typeface="Verdana" pitchFamily="34" charset="0"/>
              </a:rPr>
              <a:t>Entre menos LUX menos es la cantidad mínima de iluminación requerida para la toma de imágenes.</a:t>
            </a:r>
          </a:p>
          <a:p>
            <a:pPr marL="640080" lvl="1" indent="-246888" algn="just" eaLnBrk="1" fontAlgn="auto" hangingPunct="1">
              <a:spcAft>
                <a:spcPts val="0"/>
              </a:spcAft>
              <a:buFontTx/>
              <a:buChar char="•"/>
              <a:defRPr/>
            </a:pPr>
            <a:r>
              <a:rPr lang="es-ES_tradnl" sz="2000" dirty="0" smtClean="0">
                <a:latin typeface="Verdana" pitchFamily="34" charset="0"/>
              </a:rPr>
              <a:t>1 Lux corresponde a la intensidad de iluminación de una vela a una distancia de 1 metro. (1 lumen/m2 ).</a:t>
            </a:r>
          </a:p>
          <a:p>
            <a:pPr marL="640080" lvl="1" indent="-246888" algn="just" eaLnBrk="1" fontAlgn="auto" hangingPunct="1">
              <a:spcAft>
                <a:spcPts val="0"/>
              </a:spcAft>
              <a:buFontTx/>
              <a:buChar char="•"/>
              <a:defRPr/>
            </a:pPr>
            <a:r>
              <a:rPr lang="es-ES_tradnl" sz="2000" dirty="0" smtClean="0">
                <a:latin typeface="Verdana" pitchFamily="34" charset="0"/>
              </a:rPr>
              <a:t>Se debe medir con fotómetro y elegir una cámara 10 veces mejor que la lectura.</a:t>
            </a:r>
          </a:p>
          <a:p>
            <a:pPr marL="640080" lvl="1" indent="-246888" algn="just" eaLnBrk="1" fontAlgn="auto" hangingPunct="1">
              <a:spcAft>
                <a:spcPts val="0"/>
              </a:spcAft>
              <a:buFontTx/>
              <a:buChar char="•"/>
              <a:defRPr/>
            </a:pPr>
            <a:r>
              <a:rPr lang="es-ES_tradnl" sz="2000" dirty="0" smtClean="0">
                <a:solidFill>
                  <a:srgbClr val="FF0000"/>
                </a:solidFill>
                <a:latin typeface="Verdana" pitchFamily="34" charset="0"/>
              </a:rPr>
              <a:t>Práctica de medición de luxes en interior y exteriores luz natural y artificial.</a:t>
            </a:r>
          </a:p>
          <a:p>
            <a:pPr marL="274320" indent="-274320" algn="just" eaLnBrk="1" fontAlgn="auto" hangingPunct="1">
              <a:spcAft>
                <a:spcPts val="0"/>
              </a:spcAft>
              <a:buClr>
                <a:schemeClr val="accent3"/>
              </a:buClr>
              <a:buFontTx/>
              <a:buNone/>
              <a:defRPr/>
            </a:pPr>
            <a:endParaRPr lang="es-ES" sz="2000" dirty="0" smtClean="0"/>
          </a:p>
        </p:txBody>
      </p:sp>
      <p:pic>
        <p:nvPicPr>
          <p:cNvPr id="24579" name="Picture 6" descr="56980418"/>
          <p:cNvPicPr>
            <a:picLocks noChangeAspect="1" noChangeArrowheads="1"/>
          </p:cNvPicPr>
          <p:nvPr/>
        </p:nvPicPr>
        <p:blipFill>
          <a:blip r:embed="rId2" cstate="print"/>
          <a:srcRect/>
          <a:stretch>
            <a:fillRect/>
          </a:stretch>
        </p:blipFill>
        <p:spPr bwMode="auto">
          <a:xfrm>
            <a:off x="6172200" y="2514600"/>
            <a:ext cx="2435225" cy="1617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 Sensor</a:t>
            </a:r>
          </a:p>
        </p:txBody>
      </p:sp>
      <p:sp>
        <p:nvSpPr>
          <p:cNvPr id="13315" name="Rectangle 3"/>
          <p:cNvSpPr>
            <a:spLocks noGrp="1" noChangeArrowheads="1"/>
          </p:cNvSpPr>
          <p:nvPr>
            <p:ph idx="1"/>
          </p:nvPr>
        </p:nvSpPr>
        <p:spPr>
          <a:xfrm>
            <a:off x="228600" y="1219200"/>
            <a:ext cx="6172200" cy="4090988"/>
          </a:xfrm>
        </p:spPr>
        <p:txBody>
          <a:bodyPr>
            <a:normAutofit/>
          </a:bodyPr>
          <a:lstStyle/>
          <a:p>
            <a:pPr marL="533400" indent="-533400" algn="just" eaLnBrk="1" fontAlgn="auto" hangingPunct="1">
              <a:spcAft>
                <a:spcPts val="0"/>
              </a:spcAft>
              <a:buClr>
                <a:schemeClr val="accent3"/>
              </a:buClr>
              <a:buFont typeface="Wingdings 2"/>
              <a:buNone/>
              <a:defRPr/>
            </a:pPr>
            <a:r>
              <a:rPr lang="es-ES_tradnl" sz="2400" b="1" dirty="0" smtClean="0">
                <a:solidFill>
                  <a:srgbClr val="FF9900"/>
                </a:solidFill>
                <a:latin typeface="+mj-lt"/>
              </a:rPr>
              <a:t>1. Sensor </a:t>
            </a:r>
            <a:r>
              <a:rPr lang="es-ES_tradnl" sz="2400" b="1" dirty="0" smtClean="0">
                <a:solidFill>
                  <a:srgbClr val="FF9900"/>
                </a:solidFill>
                <a:latin typeface="+mj-lt"/>
                <a:hlinkClick r:id="rId2"/>
              </a:rPr>
              <a:t>CCD vs CMOS</a:t>
            </a:r>
            <a:endParaRPr lang="es-ES_tradnl" sz="2400" b="1" dirty="0" smtClean="0">
              <a:solidFill>
                <a:srgbClr val="FF9900"/>
              </a:solidFill>
              <a:latin typeface="+mj-lt"/>
            </a:endParaRPr>
          </a:p>
          <a:p>
            <a:pPr marL="533400" indent="-533400" algn="just" eaLnBrk="1" fontAlgn="auto" hangingPunct="1">
              <a:spcAft>
                <a:spcPts val="0"/>
              </a:spcAft>
              <a:buClr>
                <a:schemeClr val="accent3"/>
              </a:buClr>
              <a:buFontTx/>
              <a:buNone/>
              <a:defRPr/>
            </a:pPr>
            <a:endParaRPr lang="es-ES_tradnl" sz="800" b="1" dirty="0" smtClean="0">
              <a:solidFill>
                <a:srgbClr val="FFC000"/>
              </a:solidFill>
              <a:latin typeface="+mj-lt"/>
            </a:endParaRPr>
          </a:p>
          <a:p>
            <a:pPr marL="914400" lvl="1" indent="-457200" algn="just" eaLnBrk="1" fontAlgn="auto" hangingPunct="1">
              <a:spcAft>
                <a:spcPts val="0"/>
              </a:spcAft>
              <a:buFont typeface="Wingdings" pitchFamily="2" charset="2"/>
              <a:buNone/>
              <a:defRPr/>
            </a:pPr>
            <a:r>
              <a:rPr lang="es-ES_tradnl" sz="2100" dirty="0" smtClean="0"/>
              <a:t> </a:t>
            </a:r>
            <a:endParaRPr lang="es-CO" sz="2100" dirty="0" smtClean="0"/>
          </a:p>
        </p:txBody>
      </p:sp>
      <p:graphicFrame>
        <p:nvGraphicFramePr>
          <p:cNvPr id="6" name="5 Tabla"/>
          <p:cNvGraphicFramePr>
            <a:graphicFrameLocks noGrp="1"/>
          </p:cNvGraphicFramePr>
          <p:nvPr/>
        </p:nvGraphicFramePr>
        <p:xfrm>
          <a:off x="0" y="2133600"/>
          <a:ext cx="9144000" cy="4575810"/>
        </p:xfrm>
        <a:graphic>
          <a:graphicData uri="http://schemas.openxmlformats.org/drawingml/2006/table">
            <a:tbl>
              <a:tblPr firstRow="1" bandRow="1">
                <a:tableStyleId>{5C22544A-7EE6-4342-B048-85BDC9FD1C3A}</a:tableStyleId>
              </a:tblPr>
              <a:tblGrid>
                <a:gridCol w="3048000"/>
                <a:gridCol w="3048000"/>
                <a:gridCol w="3048000"/>
              </a:tblGrid>
              <a:tr h="610870">
                <a:tc>
                  <a:txBody>
                    <a:bodyPr/>
                    <a:lstStyle/>
                    <a:p>
                      <a:endParaRPr lang="es-E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CCD Cámaras analógicas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txBody>
                  <a:tcPr/>
                </a:tc>
                <a:tc>
                  <a:txBody>
                    <a:bodyPr/>
                    <a:lstStyle/>
                    <a:p>
                      <a:r>
                        <a:rPr lang="es-ES" dirty="0" smtClean="0"/>
                        <a:t>CMOS</a:t>
                      </a:r>
                    </a:p>
                    <a:p>
                      <a:r>
                        <a:rPr lang="es-ES" dirty="0" smtClean="0">
                          <a:hlinkClick r:id="rId3"/>
                        </a:rPr>
                        <a:t>Sony STARVIS IMX327</a:t>
                      </a:r>
                      <a:endParaRPr lang="es-ES" dirty="0"/>
                    </a:p>
                  </a:txBody>
                  <a:tcPr/>
                </a:tc>
              </a:tr>
              <a:tr h="610870">
                <a:tc>
                  <a:txBody>
                    <a:bodyPr/>
                    <a:lstStyle/>
                    <a:p>
                      <a:r>
                        <a:rPr lang="es-ES" dirty="0" smtClean="0"/>
                        <a:t>Consumo de Potencia</a:t>
                      </a:r>
                      <a:endParaRPr lang="es-ES" dirty="0"/>
                    </a:p>
                  </a:txBody>
                  <a:tcPr/>
                </a:tc>
                <a:tc>
                  <a:txBody>
                    <a:bodyPr/>
                    <a:lstStyle/>
                    <a:p>
                      <a:r>
                        <a:rPr lang="es-ES" dirty="0" smtClean="0"/>
                        <a:t>Hasta 100 veces</a:t>
                      </a:r>
                      <a:r>
                        <a:rPr lang="es-ES" baseline="0" dirty="0" smtClean="0"/>
                        <a:t> CMOS</a:t>
                      </a:r>
                      <a:endParaRPr lang="es-ES" dirty="0"/>
                    </a:p>
                  </a:txBody>
                  <a:tcPr/>
                </a:tc>
                <a:tc>
                  <a:txBody>
                    <a:bodyPr/>
                    <a:lstStyle/>
                    <a:p>
                      <a:r>
                        <a:rPr lang="es-ES" dirty="0" smtClean="0"/>
                        <a:t>Baja</a:t>
                      </a:r>
                      <a:endParaRPr lang="es-ES" dirty="0"/>
                    </a:p>
                  </a:txBody>
                  <a:tcPr/>
                </a:tc>
              </a:tr>
              <a:tr h="610870">
                <a:tc>
                  <a:txBody>
                    <a:bodyPr/>
                    <a:lstStyle/>
                    <a:p>
                      <a:r>
                        <a:rPr lang="es-ES" dirty="0" smtClean="0"/>
                        <a:t>Sensibilidad a la LUZ</a:t>
                      </a:r>
                      <a:endParaRPr lang="es-ES" dirty="0"/>
                    </a:p>
                  </a:txBody>
                  <a:tcPr/>
                </a:tc>
                <a:tc>
                  <a:txBody>
                    <a:bodyPr/>
                    <a:lstStyle/>
                    <a:p>
                      <a:r>
                        <a:rPr lang="es-ES" dirty="0" smtClean="0"/>
                        <a:t>Mucha</a:t>
                      </a:r>
                      <a:endParaRPr lang="es-ES" dirty="0"/>
                    </a:p>
                  </a:txBody>
                  <a:tcPr/>
                </a:tc>
                <a:tc>
                  <a:txBody>
                    <a:bodyPr/>
                    <a:lstStyle/>
                    <a:p>
                      <a:r>
                        <a:rPr lang="es-ES" dirty="0" smtClean="0"/>
                        <a:t>Alta</a:t>
                      </a:r>
                      <a:endParaRPr lang="es-ES" dirty="0"/>
                    </a:p>
                  </a:txBody>
                  <a:tcPr/>
                </a:tc>
              </a:tr>
              <a:tr h="610870">
                <a:tc>
                  <a:txBody>
                    <a:bodyPr/>
                    <a:lstStyle/>
                    <a:p>
                      <a:r>
                        <a:rPr lang="es-ES" dirty="0" smtClean="0"/>
                        <a:t>Ruido-granulado</a:t>
                      </a:r>
                      <a:endParaRPr lang="es-ES" dirty="0"/>
                    </a:p>
                  </a:txBody>
                  <a:tcPr/>
                </a:tc>
                <a:tc>
                  <a:txBody>
                    <a:bodyPr/>
                    <a:lstStyle/>
                    <a:p>
                      <a:r>
                        <a:rPr lang="es-ES" dirty="0" smtClean="0"/>
                        <a:t>Poco</a:t>
                      </a:r>
                      <a:endParaRPr lang="es-ES" dirty="0"/>
                    </a:p>
                  </a:txBody>
                  <a:tcPr/>
                </a:tc>
                <a:tc>
                  <a:txBody>
                    <a:bodyPr/>
                    <a:lstStyle/>
                    <a:p>
                      <a:r>
                        <a:rPr lang="es-ES" dirty="0" smtClean="0"/>
                        <a:t>Medio</a:t>
                      </a:r>
                      <a:r>
                        <a:rPr lang="es-ES" baseline="0" dirty="0" smtClean="0"/>
                        <a:t> y</a:t>
                      </a:r>
                      <a:r>
                        <a:rPr lang="es-ES" dirty="0" smtClean="0"/>
                        <a:t> Bajo</a:t>
                      </a:r>
                      <a:r>
                        <a:rPr lang="es-ES" baseline="0" dirty="0" smtClean="0"/>
                        <a:t> en sensores modernos</a:t>
                      </a:r>
                      <a:endParaRPr lang="es-ES" dirty="0"/>
                    </a:p>
                  </a:txBody>
                  <a:tcPr/>
                </a:tc>
              </a:tr>
              <a:tr h="610870">
                <a:tc>
                  <a:txBody>
                    <a:bodyPr/>
                    <a:lstStyle/>
                    <a:p>
                      <a:r>
                        <a:rPr lang="es-ES" dirty="0" smtClean="0"/>
                        <a:t>Precio</a:t>
                      </a:r>
                      <a:endParaRPr lang="es-ES" dirty="0"/>
                    </a:p>
                  </a:txBody>
                  <a:tcPr/>
                </a:tc>
                <a:tc>
                  <a:txBody>
                    <a:bodyPr/>
                    <a:lstStyle/>
                    <a:p>
                      <a:r>
                        <a:rPr lang="es-ES" dirty="0" smtClean="0"/>
                        <a:t>Más caro</a:t>
                      </a:r>
                      <a:endParaRPr lang="es-ES" dirty="0"/>
                    </a:p>
                  </a:txBody>
                  <a:tcPr/>
                </a:tc>
                <a:tc>
                  <a:txBody>
                    <a:bodyPr/>
                    <a:lstStyle/>
                    <a:p>
                      <a:r>
                        <a:rPr lang="es-ES" dirty="0" smtClean="0"/>
                        <a:t>Más barato</a:t>
                      </a:r>
                      <a:endParaRPr lang="es-ES" dirty="0"/>
                    </a:p>
                  </a:txBody>
                  <a:tcPr/>
                </a:tc>
              </a:tr>
              <a:tr h="610870">
                <a:tc>
                  <a:txBody>
                    <a:bodyPr/>
                    <a:lstStyle/>
                    <a:p>
                      <a:endParaRPr lang="es-ES" dirty="0"/>
                    </a:p>
                  </a:txBody>
                  <a:tcPr/>
                </a:tc>
                <a:tc>
                  <a:txBody>
                    <a:bodyPr/>
                    <a:lstStyle/>
                    <a:p>
                      <a:r>
                        <a:rPr lang="es-ES" dirty="0" err="1" smtClean="0">
                          <a:hlinkClick r:id="rId4"/>
                        </a:rPr>
                        <a:t>Bosh</a:t>
                      </a:r>
                      <a:r>
                        <a:rPr lang="es-ES" dirty="0" smtClean="0"/>
                        <a:t> 1 a 0,06lux B/N</a:t>
                      </a:r>
                    </a:p>
                    <a:p>
                      <a:r>
                        <a:rPr lang="es-ES" dirty="0" smtClean="0">
                          <a:hlinkClick r:id="rId5"/>
                        </a:rPr>
                        <a:t>LG</a:t>
                      </a:r>
                      <a:r>
                        <a:rPr lang="es-ES" dirty="0" smtClean="0"/>
                        <a:t> o,05 lux SNR 52dB</a:t>
                      </a:r>
                    </a:p>
                    <a:p>
                      <a:r>
                        <a:rPr lang="es-ES" dirty="0" smtClean="0"/>
                        <a:t>Panasonic </a:t>
                      </a:r>
                    </a:p>
                    <a:p>
                      <a:r>
                        <a:rPr lang="es-ES" dirty="0" smtClean="0">
                          <a:hlinkClick r:id="rId6"/>
                        </a:rPr>
                        <a:t>Sony</a:t>
                      </a:r>
                      <a:r>
                        <a:rPr lang="es-ES" dirty="0" smtClean="0"/>
                        <a:t> 0,15 AGC </a:t>
                      </a:r>
                      <a:r>
                        <a:rPr lang="es-ES" dirty="0" err="1" smtClean="0"/>
                        <a:t>on</a:t>
                      </a:r>
                      <a:r>
                        <a:rPr lang="es-ES" dirty="0" smtClean="0"/>
                        <a:t>  SNR</a:t>
                      </a:r>
                      <a:r>
                        <a:rPr kumimoji="0" lang="es-ES" b="0" i="0" kern="1200" dirty="0" smtClean="0">
                          <a:solidFill>
                            <a:schemeClr val="dk1"/>
                          </a:solidFill>
                          <a:latin typeface="+mn-lt"/>
                          <a:ea typeface="+mn-ea"/>
                          <a:cs typeface="+mn-cs"/>
                        </a:rPr>
                        <a:t> 55 dB</a:t>
                      </a:r>
                      <a:endParaRPr lang="es-ES" dirty="0" smtClean="0"/>
                    </a:p>
                    <a:p>
                      <a:endParaRPr lang="es-ES" dirty="0"/>
                    </a:p>
                  </a:txBody>
                  <a:tcPr/>
                </a:tc>
                <a:tc>
                  <a:txBody>
                    <a:bodyPr/>
                    <a:lstStyle/>
                    <a:p>
                      <a:r>
                        <a:rPr lang="es-ES" dirty="0" err="1" smtClean="0"/>
                        <a:t>Foscam</a:t>
                      </a:r>
                      <a:endParaRPr lang="es-ES" dirty="0" smtClean="0"/>
                    </a:p>
                    <a:p>
                      <a:r>
                        <a:rPr lang="es-ES" dirty="0" err="1" smtClean="0">
                          <a:solidFill>
                            <a:srgbClr val="002060"/>
                          </a:solidFill>
                          <a:hlinkClick r:id="rId7"/>
                        </a:rPr>
                        <a:t>Dahua</a:t>
                      </a:r>
                      <a:r>
                        <a:rPr lang="es-ES" dirty="0" smtClean="0">
                          <a:solidFill>
                            <a:srgbClr val="002060"/>
                          </a:solidFill>
                        </a:rPr>
                        <a:t> 0,01 lux 30 </a:t>
                      </a:r>
                      <a:r>
                        <a:rPr lang="es-ES" dirty="0" err="1" smtClean="0">
                          <a:solidFill>
                            <a:srgbClr val="002060"/>
                          </a:solidFill>
                        </a:rPr>
                        <a:t>ire</a:t>
                      </a:r>
                      <a:endParaRPr lang="es-ES" dirty="0" smtClean="0">
                        <a:solidFill>
                          <a:srgbClr val="002060"/>
                        </a:solidFill>
                      </a:endParaRPr>
                    </a:p>
                    <a:p>
                      <a:r>
                        <a:rPr kumimoji="0" lang="es-ES" b="0" i="0" kern="1200" dirty="0" err="1" smtClean="0">
                          <a:solidFill>
                            <a:schemeClr val="dk1"/>
                          </a:solidFill>
                          <a:latin typeface="+mn-lt"/>
                          <a:ea typeface="+mn-ea"/>
                          <a:cs typeface="+mn-cs"/>
                        </a:rPr>
                        <a:t>Hikvision</a:t>
                      </a:r>
                      <a:r>
                        <a:rPr kumimoji="0" lang="es-ES" b="0" i="0" kern="1200" dirty="0" smtClean="0">
                          <a:solidFill>
                            <a:schemeClr val="dk1"/>
                          </a:solidFill>
                          <a:latin typeface="+mn-lt"/>
                          <a:ea typeface="+mn-ea"/>
                          <a:cs typeface="+mn-cs"/>
                        </a:rPr>
                        <a:t> Ultra </a:t>
                      </a:r>
                      <a:r>
                        <a:rPr kumimoji="0" lang="es-ES" b="0" i="0" kern="1200" dirty="0" err="1" smtClean="0">
                          <a:solidFill>
                            <a:schemeClr val="dk1"/>
                          </a:solidFill>
                          <a:latin typeface="+mn-lt"/>
                          <a:ea typeface="+mn-ea"/>
                          <a:cs typeface="+mn-cs"/>
                        </a:rPr>
                        <a:t>Low</a:t>
                      </a:r>
                      <a:r>
                        <a:rPr kumimoji="0" lang="es-ES" b="0" i="0" kern="1200" dirty="0" smtClean="0">
                          <a:solidFill>
                            <a:schemeClr val="dk1"/>
                          </a:solidFill>
                          <a:latin typeface="+mn-lt"/>
                          <a:ea typeface="+mn-ea"/>
                          <a:cs typeface="+mn-cs"/>
                        </a:rPr>
                        <a:t> Light</a:t>
                      </a:r>
                      <a:endParaRPr lang="es-ES" dirty="0" smtClean="0">
                        <a:solidFill>
                          <a:srgbClr val="002060"/>
                        </a:solidFill>
                      </a:endParaRPr>
                    </a:p>
                    <a:p>
                      <a:endParaRPr lang="es-ES" dirty="0"/>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Vídeos comparativos</a:t>
            </a:r>
            <a:endParaRPr lang="es-ES" dirty="0"/>
          </a:p>
        </p:txBody>
      </p:sp>
      <p:sp>
        <p:nvSpPr>
          <p:cNvPr id="3" name="2 Marcador de contenido"/>
          <p:cNvSpPr>
            <a:spLocks noGrp="1"/>
          </p:cNvSpPr>
          <p:nvPr>
            <p:ph idx="1"/>
          </p:nvPr>
        </p:nvSpPr>
        <p:spPr/>
        <p:txBody>
          <a:bodyPr/>
          <a:lstStyle/>
          <a:p>
            <a:r>
              <a:rPr lang="en-US" dirty="0" err="1" smtClean="0">
                <a:hlinkClick r:id="rId2"/>
              </a:rPr>
              <a:t>Tvi</a:t>
            </a:r>
            <a:r>
              <a:rPr lang="en-US" dirty="0" smtClean="0">
                <a:hlinkClick r:id="rId2"/>
              </a:rPr>
              <a:t> cameras compared</a:t>
            </a:r>
            <a:r>
              <a:rPr lang="en-US" dirty="0" smtClean="0"/>
              <a:t> </a:t>
            </a:r>
            <a:r>
              <a:rPr lang="en-US" dirty="0" err="1" smtClean="0"/>
              <a:t>Hikvision</a:t>
            </a:r>
            <a:r>
              <a:rPr lang="en-US" dirty="0" smtClean="0"/>
              <a:t> Sony starlight </a:t>
            </a:r>
            <a:r>
              <a:rPr lang="en-US" dirty="0" err="1" smtClean="0"/>
              <a:t>starvis</a:t>
            </a:r>
            <a:r>
              <a:rPr lang="en-US" dirty="0" smtClean="0"/>
              <a:t> day-night cameras </a:t>
            </a:r>
            <a:r>
              <a:rPr lang="en-US" dirty="0" err="1" smtClean="0"/>
              <a:t>colour</a:t>
            </a:r>
            <a:r>
              <a:rPr lang="en-US" dirty="0" smtClean="0"/>
              <a:t> at night </a:t>
            </a:r>
            <a:r>
              <a:rPr lang="en-US" dirty="0" err="1" smtClean="0"/>
              <a:t>cctv</a:t>
            </a:r>
            <a:endParaRPr lang="en-US" dirty="0" smtClean="0"/>
          </a:p>
          <a:p>
            <a:r>
              <a:rPr lang="en-US" dirty="0" err="1" smtClean="0"/>
              <a:t>WiFi</a:t>
            </a:r>
            <a:r>
              <a:rPr lang="en-US" dirty="0" smtClean="0"/>
              <a:t> Security Cameras </a:t>
            </a:r>
            <a:r>
              <a:rPr lang="en-US" dirty="0" smtClean="0">
                <a:hlinkClick r:id="rId3"/>
              </a:rPr>
              <a:t>Night Vision Comparison </a:t>
            </a:r>
            <a:r>
              <a:rPr lang="en-US" dirty="0" smtClean="0"/>
              <a:t>- Ring, Nest, </a:t>
            </a:r>
            <a:r>
              <a:rPr lang="en-US" dirty="0" err="1" smtClean="0"/>
              <a:t>Arlo</a:t>
            </a:r>
            <a:r>
              <a:rPr lang="en-US" dirty="0" smtClean="0"/>
              <a:t>, </a:t>
            </a:r>
            <a:r>
              <a:rPr lang="en-US" dirty="0" err="1" smtClean="0"/>
              <a:t>Reolink</a:t>
            </a:r>
            <a:r>
              <a:rPr lang="en-US" dirty="0" smtClean="0"/>
              <a:t> Blink, Yi</a:t>
            </a:r>
          </a:p>
          <a:p>
            <a:r>
              <a:rPr lang="en-US" dirty="0" smtClean="0"/>
              <a:t>Security Camera </a:t>
            </a:r>
            <a:r>
              <a:rPr lang="en-US" dirty="0" smtClean="0">
                <a:hlinkClick r:id="rId4"/>
              </a:rPr>
              <a:t>Resolution Comparison</a:t>
            </a:r>
            <a:r>
              <a:rPr lang="en-US" dirty="0" smtClean="0"/>
              <a:t>: 720p, 1080p, 5MP, 4K, and 180 &amp; 360 Panoramic 12MP</a:t>
            </a:r>
          </a:p>
          <a:p>
            <a:endParaRPr lang="en-US" dirty="0" smtClean="0"/>
          </a:p>
          <a:p>
            <a:endParaRPr lang="es-E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Cámaras</a:t>
            </a:r>
          </a:p>
        </p:txBody>
      </p:sp>
      <p:sp>
        <p:nvSpPr>
          <p:cNvPr id="25602" name="2 Marcador de contenido"/>
          <p:cNvSpPr>
            <a:spLocks noGrp="1"/>
          </p:cNvSpPr>
          <p:nvPr>
            <p:ph idx="1"/>
          </p:nvPr>
        </p:nvSpPr>
        <p:spPr>
          <a:xfrm>
            <a:off x="228600" y="1676400"/>
            <a:ext cx="8229600" cy="4525963"/>
          </a:xfrm>
        </p:spPr>
        <p:txBody>
          <a:bodyPr/>
          <a:lstStyle/>
          <a:p>
            <a:pPr eaLnBrk="1" hangingPunct="1">
              <a:buFontTx/>
              <a:buNone/>
            </a:pPr>
            <a:r>
              <a:rPr lang="es-ES" sz="2400" b="1" dirty="0" smtClean="0">
                <a:solidFill>
                  <a:srgbClr val="FF9900"/>
                </a:solidFill>
              </a:rPr>
              <a:t>4. COLOR VS BLANCO Y NEGRO</a:t>
            </a:r>
          </a:p>
          <a:p>
            <a:pPr eaLnBrk="1" hangingPunct="1">
              <a:buFontTx/>
              <a:buNone/>
            </a:pPr>
            <a:r>
              <a:rPr lang="es-ES" dirty="0" smtClean="0">
                <a:solidFill>
                  <a:srgbClr val="FFC000"/>
                </a:solidFill>
              </a:rPr>
              <a:t>	</a:t>
            </a:r>
            <a:r>
              <a:rPr lang="es-ES" dirty="0" smtClean="0"/>
              <a:t>Color:</a:t>
            </a:r>
          </a:p>
          <a:p>
            <a:pPr lvl="2" eaLnBrk="1" hangingPunct="1"/>
            <a:r>
              <a:rPr lang="es-ES" dirty="0" smtClean="0"/>
              <a:t>Mayor Información</a:t>
            </a:r>
          </a:p>
          <a:p>
            <a:pPr lvl="2" eaLnBrk="1" hangingPunct="1"/>
            <a:r>
              <a:rPr lang="es-ES" dirty="0" smtClean="0"/>
              <a:t>Funciona para condiciones de Iluminación buenas o medianas</a:t>
            </a:r>
          </a:p>
          <a:p>
            <a:pPr lvl="2" eaLnBrk="1" hangingPunct="1"/>
            <a:r>
              <a:rPr lang="es-ES" dirty="0" smtClean="0"/>
              <a:t>98% casos</a:t>
            </a:r>
          </a:p>
          <a:p>
            <a:pPr eaLnBrk="1" hangingPunct="1">
              <a:buFontTx/>
              <a:buNone/>
            </a:pPr>
            <a:r>
              <a:rPr lang="es-ES" dirty="0" smtClean="0">
                <a:solidFill>
                  <a:srgbClr val="FFC000"/>
                </a:solidFill>
              </a:rPr>
              <a:t>	</a:t>
            </a:r>
            <a:r>
              <a:rPr lang="es-ES" dirty="0" smtClean="0"/>
              <a:t>Blanco y Negro</a:t>
            </a:r>
          </a:p>
          <a:p>
            <a:pPr lvl="2" eaLnBrk="1" hangingPunct="1"/>
            <a:r>
              <a:rPr lang="es-ES" dirty="0" smtClean="0"/>
              <a:t>Siempre que hay baja iluminación y esta no se puede mejorar</a:t>
            </a:r>
          </a:p>
          <a:p>
            <a:pPr lvl="2" eaLnBrk="1" hangingPunct="1"/>
            <a:r>
              <a:rPr lang="es-ES" dirty="0" smtClean="0"/>
              <a:t>Cuando se requiere mucha resolución</a:t>
            </a:r>
          </a:p>
          <a:p>
            <a:pPr lvl="2" eaLnBrk="1" hangingPunct="1"/>
            <a:r>
              <a:rPr lang="es-ES" dirty="0" smtClean="0"/>
              <a:t>Cuando el precio OBLIGA</a:t>
            </a:r>
            <a:r>
              <a:rPr lang="es-ES" dirty="0" smtClean="0">
                <a:solidFill>
                  <a:srgbClr val="FFC000"/>
                </a:solidFill>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908050"/>
            <a:ext cx="9144000" cy="5949950"/>
          </a:xfrm>
          <a:custGeom>
            <a:avLst/>
            <a:gdLst>
              <a:gd name="connsiteX0" fmla="*/ 0 w 9144000"/>
              <a:gd name="connsiteY0" fmla="*/ 0 h 5949950"/>
              <a:gd name="connsiteX1" fmla="*/ 0 w 9144000"/>
              <a:gd name="connsiteY1" fmla="*/ 0 h 5949950"/>
              <a:gd name="connsiteX2" fmla="*/ 9144000 w 9144000"/>
              <a:gd name="connsiteY2" fmla="*/ 0 h 5949950"/>
              <a:gd name="connsiteX3" fmla="*/ 9144000 w 9144000"/>
              <a:gd name="connsiteY3" fmla="*/ 0 h 5949950"/>
              <a:gd name="connsiteX4" fmla="*/ 9144000 w 9144000"/>
              <a:gd name="connsiteY4" fmla="*/ 5949950 h 5949950"/>
              <a:gd name="connsiteX5" fmla="*/ 9144000 w 9144000"/>
              <a:gd name="connsiteY5" fmla="*/ 5949950 h 5949950"/>
              <a:gd name="connsiteX6" fmla="*/ 0 w 9144000"/>
              <a:gd name="connsiteY6" fmla="*/ 5949950 h 5949950"/>
              <a:gd name="connsiteX7" fmla="*/ 0 w 9144000"/>
              <a:gd name="connsiteY7" fmla="*/ 5949950 h 5949950"/>
              <a:gd name="connsiteX8" fmla="*/ 0 w 9144000"/>
              <a:gd name="connsiteY8" fmla="*/ 0 h 59499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144000" h="5949950">
                <a:moveTo>
                  <a:pt x="0" y="0"/>
                </a:moveTo>
                <a:lnTo>
                  <a:pt x="0" y="0"/>
                </a:lnTo>
                <a:lnTo>
                  <a:pt x="9144000" y="0"/>
                </a:lnTo>
                <a:lnTo>
                  <a:pt x="9144000" y="0"/>
                </a:lnTo>
                <a:lnTo>
                  <a:pt x="9144000" y="5949950"/>
                </a:lnTo>
                <a:lnTo>
                  <a:pt x="9144000" y="5949950"/>
                </a:lnTo>
                <a:lnTo>
                  <a:pt x="0" y="5949950"/>
                </a:lnTo>
                <a:lnTo>
                  <a:pt x="0" y="594995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027426" y="1074800"/>
            <a:ext cx="1873250" cy="407924"/>
          </a:xfrm>
          <a:custGeom>
            <a:avLst/>
            <a:gdLst>
              <a:gd name="connsiteX0" fmla="*/ 0 w 1873250"/>
              <a:gd name="connsiteY0" fmla="*/ 203962 h 407924"/>
              <a:gd name="connsiteX1" fmla="*/ 203961 w 1873250"/>
              <a:gd name="connsiteY1" fmla="*/ 0 h 407924"/>
              <a:gd name="connsiteX2" fmla="*/ 203961 w 1873250"/>
              <a:gd name="connsiteY2" fmla="*/ 0 h 407924"/>
              <a:gd name="connsiteX3" fmla="*/ 203961 w 1873250"/>
              <a:gd name="connsiteY3" fmla="*/ 0 h 407924"/>
              <a:gd name="connsiteX4" fmla="*/ 1669160 w 1873250"/>
              <a:gd name="connsiteY4" fmla="*/ 0 h 407924"/>
              <a:gd name="connsiteX5" fmla="*/ 1669160 w 1873250"/>
              <a:gd name="connsiteY5" fmla="*/ 0 h 407924"/>
              <a:gd name="connsiteX6" fmla="*/ 1873122 w 1873250"/>
              <a:gd name="connsiteY6" fmla="*/ 203962 h 407924"/>
              <a:gd name="connsiteX7" fmla="*/ 1873122 w 1873250"/>
              <a:gd name="connsiteY7" fmla="*/ 203962 h 407924"/>
              <a:gd name="connsiteX8" fmla="*/ 1873250 w 1873250"/>
              <a:gd name="connsiteY8" fmla="*/ 203962 h 407924"/>
              <a:gd name="connsiteX9" fmla="*/ 1873250 w 1873250"/>
              <a:gd name="connsiteY9" fmla="*/ 203962 h 407924"/>
              <a:gd name="connsiteX10" fmla="*/ 1873250 w 1873250"/>
              <a:gd name="connsiteY10" fmla="*/ 203962 h 407924"/>
              <a:gd name="connsiteX11" fmla="*/ 1669160 w 1873250"/>
              <a:gd name="connsiteY11" fmla="*/ 407924 h 407924"/>
              <a:gd name="connsiteX12" fmla="*/ 1669160 w 1873250"/>
              <a:gd name="connsiteY12" fmla="*/ 407924 h 407924"/>
              <a:gd name="connsiteX13" fmla="*/ 1669160 w 1873250"/>
              <a:gd name="connsiteY13" fmla="*/ 407924 h 407924"/>
              <a:gd name="connsiteX14" fmla="*/ 203961 w 1873250"/>
              <a:gd name="connsiteY14" fmla="*/ 407924 h 407924"/>
              <a:gd name="connsiteX15" fmla="*/ 203961 w 1873250"/>
              <a:gd name="connsiteY15" fmla="*/ 407924 h 407924"/>
              <a:gd name="connsiteX16" fmla="*/ 0 w 1873250"/>
              <a:gd name="connsiteY16" fmla="*/ 203962 h 407924"/>
              <a:gd name="connsiteX17" fmla="*/ 0 w 1873250"/>
              <a:gd name="connsiteY17" fmla="*/ 203962 h 407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250" h="407924">
                <a:moveTo>
                  <a:pt x="0" y="203962"/>
                </a:moveTo>
                <a:cubicBezTo>
                  <a:pt x="0" y="91313"/>
                  <a:pt x="91313" y="0"/>
                  <a:pt x="203961" y="0"/>
                </a:cubicBezTo>
                <a:cubicBezTo>
                  <a:pt x="203961" y="0"/>
                  <a:pt x="203961" y="0"/>
                  <a:pt x="203961" y="0"/>
                </a:cubicBezTo>
                <a:lnTo>
                  <a:pt x="203961" y="0"/>
                </a:lnTo>
                <a:lnTo>
                  <a:pt x="1669160" y="0"/>
                </a:lnTo>
                <a:lnTo>
                  <a:pt x="1669160" y="0"/>
                </a:lnTo>
                <a:cubicBezTo>
                  <a:pt x="1781809" y="0"/>
                  <a:pt x="1873250" y="91313"/>
                  <a:pt x="1873122" y="203962"/>
                </a:cubicBezTo>
                <a:cubicBezTo>
                  <a:pt x="1873122" y="203962"/>
                  <a:pt x="1873122" y="203962"/>
                  <a:pt x="1873122" y="203962"/>
                </a:cubicBezTo>
                <a:lnTo>
                  <a:pt x="1873250" y="203962"/>
                </a:lnTo>
                <a:lnTo>
                  <a:pt x="1873250" y="203962"/>
                </a:lnTo>
                <a:lnTo>
                  <a:pt x="1873250" y="203962"/>
                </a:lnTo>
                <a:cubicBezTo>
                  <a:pt x="1873250" y="316611"/>
                  <a:pt x="1781809" y="407924"/>
                  <a:pt x="1669160" y="407924"/>
                </a:cubicBezTo>
                <a:cubicBezTo>
                  <a:pt x="1669160" y="407924"/>
                  <a:pt x="1669160" y="407924"/>
                  <a:pt x="1669160" y="407924"/>
                </a:cubicBezTo>
                <a:lnTo>
                  <a:pt x="1669160" y="407924"/>
                </a:lnTo>
                <a:lnTo>
                  <a:pt x="203961" y="407924"/>
                </a:lnTo>
                <a:lnTo>
                  <a:pt x="203961" y="407924"/>
                </a:lnTo>
                <a:cubicBezTo>
                  <a:pt x="91313" y="407924"/>
                  <a:pt x="0" y="316611"/>
                  <a:pt x="0" y="203962"/>
                </a:cubicBezTo>
                <a:cubicBezTo>
                  <a:pt x="0" y="203962"/>
                  <a:pt x="0" y="203962"/>
                  <a:pt x="0" y="203962"/>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6273800" y="1074800"/>
            <a:ext cx="1873250" cy="407924"/>
          </a:xfrm>
          <a:custGeom>
            <a:avLst/>
            <a:gdLst>
              <a:gd name="connsiteX0" fmla="*/ 0 w 1873250"/>
              <a:gd name="connsiteY0" fmla="*/ 203962 h 407924"/>
              <a:gd name="connsiteX1" fmla="*/ 203961 w 1873250"/>
              <a:gd name="connsiteY1" fmla="*/ 0 h 407924"/>
              <a:gd name="connsiteX2" fmla="*/ 203961 w 1873250"/>
              <a:gd name="connsiteY2" fmla="*/ 0 h 407924"/>
              <a:gd name="connsiteX3" fmla="*/ 203961 w 1873250"/>
              <a:gd name="connsiteY3" fmla="*/ 0 h 407924"/>
              <a:gd name="connsiteX4" fmla="*/ 1669288 w 1873250"/>
              <a:gd name="connsiteY4" fmla="*/ 0 h 407924"/>
              <a:gd name="connsiteX5" fmla="*/ 1669288 w 1873250"/>
              <a:gd name="connsiteY5" fmla="*/ 0 h 407924"/>
              <a:gd name="connsiteX6" fmla="*/ 1873250 w 1873250"/>
              <a:gd name="connsiteY6" fmla="*/ 203962 h 407924"/>
              <a:gd name="connsiteX7" fmla="*/ 1873250 w 1873250"/>
              <a:gd name="connsiteY7" fmla="*/ 203962 h 407924"/>
              <a:gd name="connsiteX8" fmla="*/ 1873250 w 1873250"/>
              <a:gd name="connsiteY8" fmla="*/ 203962 h 407924"/>
              <a:gd name="connsiteX9" fmla="*/ 1873250 w 1873250"/>
              <a:gd name="connsiteY9" fmla="*/ 203962 h 407924"/>
              <a:gd name="connsiteX10" fmla="*/ 1873250 w 1873250"/>
              <a:gd name="connsiteY10" fmla="*/ 203962 h 407924"/>
              <a:gd name="connsiteX11" fmla="*/ 1669288 w 1873250"/>
              <a:gd name="connsiteY11" fmla="*/ 407924 h 407924"/>
              <a:gd name="connsiteX12" fmla="*/ 1669288 w 1873250"/>
              <a:gd name="connsiteY12" fmla="*/ 407924 h 407924"/>
              <a:gd name="connsiteX13" fmla="*/ 1669288 w 1873250"/>
              <a:gd name="connsiteY13" fmla="*/ 407924 h 407924"/>
              <a:gd name="connsiteX14" fmla="*/ 203961 w 1873250"/>
              <a:gd name="connsiteY14" fmla="*/ 407924 h 407924"/>
              <a:gd name="connsiteX15" fmla="*/ 203961 w 1873250"/>
              <a:gd name="connsiteY15" fmla="*/ 407924 h 407924"/>
              <a:gd name="connsiteX16" fmla="*/ 0 w 1873250"/>
              <a:gd name="connsiteY16" fmla="*/ 203962 h 407924"/>
              <a:gd name="connsiteX17" fmla="*/ 0 w 1873250"/>
              <a:gd name="connsiteY17" fmla="*/ 203962 h 407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250" h="407924">
                <a:moveTo>
                  <a:pt x="0" y="203962"/>
                </a:moveTo>
                <a:cubicBezTo>
                  <a:pt x="0" y="91313"/>
                  <a:pt x="91313" y="0"/>
                  <a:pt x="203961" y="0"/>
                </a:cubicBezTo>
                <a:cubicBezTo>
                  <a:pt x="203961" y="0"/>
                  <a:pt x="203961" y="0"/>
                  <a:pt x="203961" y="0"/>
                </a:cubicBezTo>
                <a:lnTo>
                  <a:pt x="203961" y="0"/>
                </a:lnTo>
                <a:lnTo>
                  <a:pt x="1669288" y="0"/>
                </a:lnTo>
                <a:lnTo>
                  <a:pt x="1669288" y="0"/>
                </a:lnTo>
                <a:cubicBezTo>
                  <a:pt x="1781936" y="0"/>
                  <a:pt x="1873250" y="91313"/>
                  <a:pt x="1873250" y="203962"/>
                </a:cubicBezTo>
                <a:cubicBezTo>
                  <a:pt x="1873250" y="203962"/>
                  <a:pt x="1873250" y="203962"/>
                  <a:pt x="1873250" y="203962"/>
                </a:cubicBezTo>
                <a:lnTo>
                  <a:pt x="1873250" y="203962"/>
                </a:lnTo>
                <a:lnTo>
                  <a:pt x="1873250" y="203962"/>
                </a:lnTo>
                <a:lnTo>
                  <a:pt x="1873250" y="203962"/>
                </a:lnTo>
                <a:cubicBezTo>
                  <a:pt x="1873250" y="316611"/>
                  <a:pt x="1781936" y="407924"/>
                  <a:pt x="1669288" y="407924"/>
                </a:cubicBezTo>
                <a:cubicBezTo>
                  <a:pt x="1669288" y="407924"/>
                  <a:pt x="1669288" y="407924"/>
                  <a:pt x="1669288" y="407924"/>
                </a:cubicBezTo>
                <a:lnTo>
                  <a:pt x="1669288" y="407924"/>
                </a:lnTo>
                <a:lnTo>
                  <a:pt x="203961" y="407924"/>
                </a:lnTo>
                <a:lnTo>
                  <a:pt x="203961" y="407924"/>
                </a:lnTo>
                <a:cubicBezTo>
                  <a:pt x="91313" y="407924"/>
                  <a:pt x="0" y="316611"/>
                  <a:pt x="0" y="203962"/>
                </a:cubicBezTo>
                <a:cubicBezTo>
                  <a:pt x="0" y="203962"/>
                  <a:pt x="0" y="203962"/>
                  <a:pt x="0" y="203962"/>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373876" y="3867150"/>
            <a:ext cx="1873250" cy="576326"/>
          </a:xfrm>
          <a:custGeom>
            <a:avLst/>
            <a:gdLst>
              <a:gd name="connsiteX0" fmla="*/ 0 w 1873250"/>
              <a:gd name="connsiteY0" fmla="*/ 288163 h 576326"/>
              <a:gd name="connsiteX1" fmla="*/ 288035 w 1873250"/>
              <a:gd name="connsiteY1" fmla="*/ 0 h 576326"/>
              <a:gd name="connsiteX2" fmla="*/ 288035 w 1873250"/>
              <a:gd name="connsiteY2" fmla="*/ 0 h 576326"/>
              <a:gd name="connsiteX3" fmla="*/ 288035 w 1873250"/>
              <a:gd name="connsiteY3" fmla="*/ 0 h 576326"/>
              <a:gd name="connsiteX4" fmla="*/ 1585086 w 1873250"/>
              <a:gd name="connsiteY4" fmla="*/ 0 h 576326"/>
              <a:gd name="connsiteX5" fmla="*/ 1585086 w 1873250"/>
              <a:gd name="connsiteY5" fmla="*/ 0 h 576326"/>
              <a:gd name="connsiteX6" fmla="*/ 1873250 w 1873250"/>
              <a:gd name="connsiteY6" fmla="*/ 288163 h 576326"/>
              <a:gd name="connsiteX7" fmla="*/ 1873250 w 1873250"/>
              <a:gd name="connsiteY7" fmla="*/ 288163 h 576326"/>
              <a:gd name="connsiteX8" fmla="*/ 1873250 w 1873250"/>
              <a:gd name="connsiteY8" fmla="*/ 288163 h 576326"/>
              <a:gd name="connsiteX9" fmla="*/ 1873250 w 1873250"/>
              <a:gd name="connsiteY9" fmla="*/ 288163 h 576326"/>
              <a:gd name="connsiteX10" fmla="*/ 1873250 w 1873250"/>
              <a:gd name="connsiteY10" fmla="*/ 288163 h 576326"/>
              <a:gd name="connsiteX11" fmla="*/ 1585086 w 1873250"/>
              <a:gd name="connsiteY11" fmla="*/ 576326 h 576326"/>
              <a:gd name="connsiteX12" fmla="*/ 1585086 w 1873250"/>
              <a:gd name="connsiteY12" fmla="*/ 576326 h 576326"/>
              <a:gd name="connsiteX13" fmla="*/ 1585086 w 1873250"/>
              <a:gd name="connsiteY13" fmla="*/ 576326 h 576326"/>
              <a:gd name="connsiteX14" fmla="*/ 288035 w 1873250"/>
              <a:gd name="connsiteY14" fmla="*/ 576198 h 576326"/>
              <a:gd name="connsiteX15" fmla="*/ 288035 w 1873250"/>
              <a:gd name="connsiteY15" fmla="*/ 576198 h 576326"/>
              <a:gd name="connsiteX16" fmla="*/ 0 w 1873250"/>
              <a:gd name="connsiteY16" fmla="*/ 288163 h 576326"/>
              <a:gd name="connsiteX17" fmla="*/ 0 w 1873250"/>
              <a:gd name="connsiteY17" fmla="*/ 288163 h 5763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250" h="576326">
                <a:moveTo>
                  <a:pt x="0" y="288163"/>
                </a:moveTo>
                <a:cubicBezTo>
                  <a:pt x="0" y="129032"/>
                  <a:pt x="128905" y="0"/>
                  <a:pt x="288035" y="0"/>
                </a:cubicBezTo>
                <a:cubicBezTo>
                  <a:pt x="288035" y="0"/>
                  <a:pt x="288035" y="0"/>
                  <a:pt x="288035" y="0"/>
                </a:cubicBezTo>
                <a:lnTo>
                  <a:pt x="288035" y="0"/>
                </a:lnTo>
                <a:lnTo>
                  <a:pt x="1585086" y="0"/>
                </a:lnTo>
                <a:lnTo>
                  <a:pt x="1585086" y="0"/>
                </a:lnTo>
                <a:cubicBezTo>
                  <a:pt x="1744217" y="0"/>
                  <a:pt x="1873250" y="129032"/>
                  <a:pt x="1873250" y="288163"/>
                </a:cubicBezTo>
                <a:cubicBezTo>
                  <a:pt x="1873250" y="288163"/>
                  <a:pt x="1873250" y="288163"/>
                  <a:pt x="1873250" y="288163"/>
                </a:cubicBezTo>
                <a:lnTo>
                  <a:pt x="1873250" y="288163"/>
                </a:lnTo>
                <a:lnTo>
                  <a:pt x="1873250" y="288163"/>
                </a:lnTo>
                <a:lnTo>
                  <a:pt x="1873250" y="288163"/>
                </a:lnTo>
                <a:cubicBezTo>
                  <a:pt x="1873250" y="447294"/>
                  <a:pt x="1744217" y="576326"/>
                  <a:pt x="1585086" y="576326"/>
                </a:cubicBezTo>
                <a:cubicBezTo>
                  <a:pt x="1585086" y="576326"/>
                  <a:pt x="1585086" y="576326"/>
                  <a:pt x="1585086" y="576326"/>
                </a:cubicBezTo>
                <a:lnTo>
                  <a:pt x="1585086" y="576326"/>
                </a:lnTo>
                <a:lnTo>
                  <a:pt x="288035" y="576198"/>
                </a:lnTo>
                <a:lnTo>
                  <a:pt x="288035" y="576198"/>
                </a:lnTo>
                <a:cubicBezTo>
                  <a:pt x="128905" y="576198"/>
                  <a:pt x="0" y="447294"/>
                  <a:pt x="0" y="288163"/>
                </a:cubicBezTo>
                <a:cubicBezTo>
                  <a:pt x="0" y="288163"/>
                  <a:pt x="0" y="288163"/>
                  <a:pt x="0" y="288163"/>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59176" y="3871976"/>
            <a:ext cx="1873250" cy="576198"/>
          </a:xfrm>
          <a:custGeom>
            <a:avLst/>
            <a:gdLst>
              <a:gd name="connsiteX0" fmla="*/ 0 w 1873250"/>
              <a:gd name="connsiteY0" fmla="*/ 288035 h 576198"/>
              <a:gd name="connsiteX1" fmla="*/ 288035 w 1873250"/>
              <a:gd name="connsiteY1" fmla="*/ 0 h 576198"/>
              <a:gd name="connsiteX2" fmla="*/ 288035 w 1873250"/>
              <a:gd name="connsiteY2" fmla="*/ 0 h 576198"/>
              <a:gd name="connsiteX3" fmla="*/ 288035 w 1873250"/>
              <a:gd name="connsiteY3" fmla="*/ 0 h 576198"/>
              <a:gd name="connsiteX4" fmla="*/ 1585086 w 1873250"/>
              <a:gd name="connsiteY4" fmla="*/ 0 h 576198"/>
              <a:gd name="connsiteX5" fmla="*/ 1585086 w 1873250"/>
              <a:gd name="connsiteY5" fmla="*/ 0 h 576198"/>
              <a:gd name="connsiteX6" fmla="*/ 1873250 w 1873250"/>
              <a:gd name="connsiteY6" fmla="*/ 288035 h 576198"/>
              <a:gd name="connsiteX7" fmla="*/ 1873250 w 1873250"/>
              <a:gd name="connsiteY7" fmla="*/ 288035 h 576198"/>
              <a:gd name="connsiteX8" fmla="*/ 1873250 w 1873250"/>
              <a:gd name="connsiteY8" fmla="*/ 288035 h 576198"/>
              <a:gd name="connsiteX9" fmla="*/ 1873250 w 1873250"/>
              <a:gd name="connsiteY9" fmla="*/ 288035 h 576198"/>
              <a:gd name="connsiteX10" fmla="*/ 1873250 w 1873250"/>
              <a:gd name="connsiteY10" fmla="*/ 288035 h 576198"/>
              <a:gd name="connsiteX11" fmla="*/ 1585086 w 1873250"/>
              <a:gd name="connsiteY11" fmla="*/ 576198 h 576198"/>
              <a:gd name="connsiteX12" fmla="*/ 1585086 w 1873250"/>
              <a:gd name="connsiteY12" fmla="*/ 576198 h 576198"/>
              <a:gd name="connsiteX13" fmla="*/ 1585086 w 1873250"/>
              <a:gd name="connsiteY13" fmla="*/ 576198 h 576198"/>
              <a:gd name="connsiteX14" fmla="*/ 288035 w 1873250"/>
              <a:gd name="connsiteY14" fmla="*/ 576198 h 576198"/>
              <a:gd name="connsiteX15" fmla="*/ 288035 w 1873250"/>
              <a:gd name="connsiteY15" fmla="*/ 576198 h 576198"/>
              <a:gd name="connsiteX16" fmla="*/ 0 w 1873250"/>
              <a:gd name="connsiteY16" fmla="*/ 288035 h 576198"/>
              <a:gd name="connsiteX17" fmla="*/ 0 w 1873250"/>
              <a:gd name="connsiteY17" fmla="*/ 288035 h 576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250" h="576198">
                <a:moveTo>
                  <a:pt x="0" y="288035"/>
                </a:moveTo>
                <a:cubicBezTo>
                  <a:pt x="0" y="128904"/>
                  <a:pt x="128904" y="0"/>
                  <a:pt x="288035" y="0"/>
                </a:cubicBezTo>
                <a:cubicBezTo>
                  <a:pt x="288035" y="0"/>
                  <a:pt x="288035" y="0"/>
                  <a:pt x="288035" y="0"/>
                </a:cubicBezTo>
                <a:lnTo>
                  <a:pt x="288035" y="0"/>
                </a:lnTo>
                <a:lnTo>
                  <a:pt x="1585086" y="0"/>
                </a:lnTo>
                <a:lnTo>
                  <a:pt x="1585086" y="0"/>
                </a:lnTo>
                <a:cubicBezTo>
                  <a:pt x="1744217" y="0"/>
                  <a:pt x="1873250" y="128904"/>
                  <a:pt x="1873250" y="288035"/>
                </a:cubicBezTo>
                <a:cubicBezTo>
                  <a:pt x="1873250" y="288035"/>
                  <a:pt x="1873250" y="288035"/>
                  <a:pt x="1873250" y="288035"/>
                </a:cubicBezTo>
                <a:lnTo>
                  <a:pt x="1873250" y="288035"/>
                </a:lnTo>
                <a:lnTo>
                  <a:pt x="1873250" y="288035"/>
                </a:lnTo>
                <a:lnTo>
                  <a:pt x="1873250" y="288035"/>
                </a:lnTo>
                <a:cubicBezTo>
                  <a:pt x="1873250" y="447166"/>
                  <a:pt x="1744217" y="576198"/>
                  <a:pt x="1585086" y="576198"/>
                </a:cubicBezTo>
                <a:cubicBezTo>
                  <a:pt x="1585086" y="576198"/>
                  <a:pt x="1585086" y="576198"/>
                  <a:pt x="1585086" y="576198"/>
                </a:cubicBezTo>
                <a:lnTo>
                  <a:pt x="1585086" y="576198"/>
                </a:lnTo>
                <a:lnTo>
                  <a:pt x="288035" y="576198"/>
                </a:lnTo>
                <a:lnTo>
                  <a:pt x="288035" y="576198"/>
                </a:lnTo>
                <a:cubicBezTo>
                  <a:pt x="128904" y="576198"/>
                  <a:pt x="0" y="447166"/>
                  <a:pt x="0" y="288035"/>
                </a:cubicBezTo>
                <a:cubicBezTo>
                  <a:pt x="0" y="288035"/>
                  <a:pt x="0" y="288035"/>
                  <a:pt x="0" y="288035"/>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55587" y="1074800"/>
            <a:ext cx="1873313" cy="407924"/>
          </a:xfrm>
          <a:custGeom>
            <a:avLst/>
            <a:gdLst>
              <a:gd name="connsiteX0" fmla="*/ 0 w 1873313"/>
              <a:gd name="connsiteY0" fmla="*/ 203962 h 407924"/>
              <a:gd name="connsiteX1" fmla="*/ 204000 w 1873313"/>
              <a:gd name="connsiteY1" fmla="*/ 0 h 407924"/>
              <a:gd name="connsiteX2" fmla="*/ 204000 w 1873313"/>
              <a:gd name="connsiteY2" fmla="*/ 0 h 407924"/>
              <a:gd name="connsiteX3" fmla="*/ 204000 w 1873313"/>
              <a:gd name="connsiteY3" fmla="*/ 0 h 407924"/>
              <a:gd name="connsiteX4" fmla="*/ 1669224 w 1873313"/>
              <a:gd name="connsiteY4" fmla="*/ 0 h 407924"/>
              <a:gd name="connsiteX5" fmla="*/ 1669224 w 1873313"/>
              <a:gd name="connsiteY5" fmla="*/ 0 h 407924"/>
              <a:gd name="connsiteX6" fmla="*/ 1873186 w 1873313"/>
              <a:gd name="connsiteY6" fmla="*/ 203962 h 407924"/>
              <a:gd name="connsiteX7" fmla="*/ 1873186 w 1873313"/>
              <a:gd name="connsiteY7" fmla="*/ 203962 h 407924"/>
              <a:gd name="connsiteX8" fmla="*/ 1873313 w 1873313"/>
              <a:gd name="connsiteY8" fmla="*/ 203962 h 407924"/>
              <a:gd name="connsiteX9" fmla="*/ 1873313 w 1873313"/>
              <a:gd name="connsiteY9" fmla="*/ 203962 h 407924"/>
              <a:gd name="connsiteX10" fmla="*/ 1873313 w 1873313"/>
              <a:gd name="connsiteY10" fmla="*/ 203962 h 407924"/>
              <a:gd name="connsiteX11" fmla="*/ 1669224 w 1873313"/>
              <a:gd name="connsiteY11" fmla="*/ 407924 h 407924"/>
              <a:gd name="connsiteX12" fmla="*/ 1669224 w 1873313"/>
              <a:gd name="connsiteY12" fmla="*/ 407924 h 407924"/>
              <a:gd name="connsiteX13" fmla="*/ 1669224 w 1873313"/>
              <a:gd name="connsiteY13" fmla="*/ 407924 h 407924"/>
              <a:gd name="connsiteX14" fmla="*/ 204000 w 1873313"/>
              <a:gd name="connsiteY14" fmla="*/ 407924 h 407924"/>
              <a:gd name="connsiteX15" fmla="*/ 204000 w 1873313"/>
              <a:gd name="connsiteY15" fmla="*/ 407924 h 407924"/>
              <a:gd name="connsiteX16" fmla="*/ 0 w 1873313"/>
              <a:gd name="connsiteY16" fmla="*/ 203962 h 407924"/>
              <a:gd name="connsiteX17" fmla="*/ 0 w 1873313"/>
              <a:gd name="connsiteY17" fmla="*/ 203962 h 407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313" h="407924">
                <a:moveTo>
                  <a:pt x="0" y="203962"/>
                </a:moveTo>
                <a:cubicBezTo>
                  <a:pt x="0" y="91313"/>
                  <a:pt x="91325" y="0"/>
                  <a:pt x="204000" y="0"/>
                </a:cubicBezTo>
                <a:cubicBezTo>
                  <a:pt x="204000" y="0"/>
                  <a:pt x="204000" y="0"/>
                  <a:pt x="204000" y="0"/>
                </a:cubicBezTo>
                <a:lnTo>
                  <a:pt x="204000" y="0"/>
                </a:lnTo>
                <a:lnTo>
                  <a:pt x="1669224" y="0"/>
                </a:lnTo>
                <a:lnTo>
                  <a:pt x="1669224" y="0"/>
                </a:lnTo>
                <a:cubicBezTo>
                  <a:pt x="1781873" y="0"/>
                  <a:pt x="1873313" y="91313"/>
                  <a:pt x="1873186" y="203962"/>
                </a:cubicBezTo>
                <a:cubicBezTo>
                  <a:pt x="1873186" y="203962"/>
                  <a:pt x="1873186" y="203962"/>
                  <a:pt x="1873186" y="203962"/>
                </a:cubicBezTo>
                <a:lnTo>
                  <a:pt x="1873313" y="203962"/>
                </a:lnTo>
                <a:lnTo>
                  <a:pt x="1873313" y="203962"/>
                </a:lnTo>
                <a:lnTo>
                  <a:pt x="1873313" y="203962"/>
                </a:lnTo>
                <a:cubicBezTo>
                  <a:pt x="1873313" y="316611"/>
                  <a:pt x="1781873" y="407924"/>
                  <a:pt x="1669224" y="407924"/>
                </a:cubicBezTo>
                <a:cubicBezTo>
                  <a:pt x="1669224" y="407924"/>
                  <a:pt x="1669224" y="407924"/>
                  <a:pt x="1669224" y="407924"/>
                </a:cubicBezTo>
                <a:lnTo>
                  <a:pt x="1669224" y="407924"/>
                </a:lnTo>
                <a:lnTo>
                  <a:pt x="204000" y="407924"/>
                </a:lnTo>
                <a:lnTo>
                  <a:pt x="204000" y="407924"/>
                </a:lnTo>
                <a:cubicBezTo>
                  <a:pt x="91325" y="407924"/>
                  <a:pt x="0" y="316611"/>
                  <a:pt x="0" y="203962"/>
                </a:cubicBezTo>
                <a:cubicBezTo>
                  <a:pt x="0" y="203962"/>
                  <a:pt x="0" y="203962"/>
                  <a:pt x="0" y="203962"/>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84150" y="3879850"/>
            <a:ext cx="1873250" cy="407923"/>
          </a:xfrm>
          <a:custGeom>
            <a:avLst/>
            <a:gdLst>
              <a:gd name="connsiteX0" fmla="*/ 0 w 1873250"/>
              <a:gd name="connsiteY0" fmla="*/ 203961 h 407923"/>
              <a:gd name="connsiteX1" fmla="*/ 204000 w 1873250"/>
              <a:gd name="connsiteY1" fmla="*/ 0 h 407923"/>
              <a:gd name="connsiteX2" fmla="*/ 204000 w 1873250"/>
              <a:gd name="connsiteY2" fmla="*/ 0 h 407923"/>
              <a:gd name="connsiteX3" fmla="*/ 204000 w 1873250"/>
              <a:gd name="connsiteY3" fmla="*/ 0 h 407923"/>
              <a:gd name="connsiteX4" fmla="*/ 1669288 w 1873250"/>
              <a:gd name="connsiteY4" fmla="*/ 0 h 407923"/>
              <a:gd name="connsiteX5" fmla="*/ 1669288 w 1873250"/>
              <a:gd name="connsiteY5" fmla="*/ 0 h 407923"/>
              <a:gd name="connsiteX6" fmla="*/ 1873250 w 1873250"/>
              <a:gd name="connsiteY6" fmla="*/ 203961 h 407923"/>
              <a:gd name="connsiteX7" fmla="*/ 1873250 w 1873250"/>
              <a:gd name="connsiteY7" fmla="*/ 203961 h 407923"/>
              <a:gd name="connsiteX8" fmla="*/ 1873250 w 1873250"/>
              <a:gd name="connsiteY8" fmla="*/ 203961 h 407923"/>
              <a:gd name="connsiteX9" fmla="*/ 1873250 w 1873250"/>
              <a:gd name="connsiteY9" fmla="*/ 203961 h 407923"/>
              <a:gd name="connsiteX10" fmla="*/ 1873250 w 1873250"/>
              <a:gd name="connsiteY10" fmla="*/ 203961 h 407923"/>
              <a:gd name="connsiteX11" fmla="*/ 1669288 w 1873250"/>
              <a:gd name="connsiteY11" fmla="*/ 407923 h 407923"/>
              <a:gd name="connsiteX12" fmla="*/ 1669288 w 1873250"/>
              <a:gd name="connsiteY12" fmla="*/ 407923 h 407923"/>
              <a:gd name="connsiteX13" fmla="*/ 1669288 w 1873250"/>
              <a:gd name="connsiteY13" fmla="*/ 407923 h 407923"/>
              <a:gd name="connsiteX14" fmla="*/ 204000 w 1873250"/>
              <a:gd name="connsiteY14" fmla="*/ 407923 h 407923"/>
              <a:gd name="connsiteX15" fmla="*/ 204000 w 1873250"/>
              <a:gd name="connsiteY15" fmla="*/ 407923 h 407923"/>
              <a:gd name="connsiteX16" fmla="*/ 0 w 1873250"/>
              <a:gd name="connsiteY16" fmla="*/ 203961 h 407923"/>
              <a:gd name="connsiteX17" fmla="*/ 0 w 1873250"/>
              <a:gd name="connsiteY17" fmla="*/ 203961 h 4079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873250" h="407923">
                <a:moveTo>
                  <a:pt x="0" y="203961"/>
                </a:moveTo>
                <a:cubicBezTo>
                  <a:pt x="0" y="91313"/>
                  <a:pt x="91325" y="0"/>
                  <a:pt x="204000" y="0"/>
                </a:cubicBezTo>
                <a:cubicBezTo>
                  <a:pt x="204000" y="0"/>
                  <a:pt x="204000" y="0"/>
                  <a:pt x="204000" y="0"/>
                </a:cubicBezTo>
                <a:lnTo>
                  <a:pt x="204000" y="0"/>
                </a:lnTo>
                <a:lnTo>
                  <a:pt x="1669288" y="0"/>
                </a:lnTo>
                <a:lnTo>
                  <a:pt x="1669288" y="0"/>
                </a:lnTo>
                <a:cubicBezTo>
                  <a:pt x="1781936" y="0"/>
                  <a:pt x="1873250" y="91313"/>
                  <a:pt x="1873250" y="203961"/>
                </a:cubicBezTo>
                <a:cubicBezTo>
                  <a:pt x="1873250" y="203961"/>
                  <a:pt x="1873250" y="203961"/>
                  <a:pt x="1873250" y="203961"/>
                </a:cubicBezTo>
                <a:lnTo>
                  <a:pt x="1873250" y="203961"/>
                </a:lnTo>
                <a:lnTo>
                  <a:pt x="1873250" y="203961"/>
                </a:lnTo>
                <a:lnTo>
                  <a:pt x="1873250" y="203961"/>
                </a:lnTo>
                <a:cubicBezTo>
                  <a:pt x="1873250" y="316610"/>
                  <a:pt x="1781936" y="407923"/>
                  <a:pt x="1669288" y="407923"/>
                </a:cubicBezTo>
                <a:cubicBezTo>
                  <a:pt x="1669288" y="407923"/>
                  <a:pt x="1669288" y="407923"/>
                  <a:pt x="1669288" y="407923"/>
                </a:cubicBezTo>
                <a:lnTo>
                  <a:pt x="1669288" y="407923"/>
                </a:lnTo>
                <a:lnTo>
                  <a:pt x="204000" y="407923"/>
                </a:lnTo>
                <a:lnTo>
                  <a:pt x="204000" y="407923"/>
                </a:lnTo>
                <a:cubicBezTo>
                  <a:pt x="91325" y="407923"/>
                  <a:pt x="0" y="316610"/>
                  <a:pt x="0" y="203961"/>
                </a:cubicBezTo>
                <a:cubicBezTo>
                  <a:pt x="0" y="203961"/>
                  <a:pt x="0" y="203961"/>
                  <a:pt x="0" y="203961"/>
                </a:cubicBezTo>
              </a:path>
            </a:pathLst>
          </a:custGeom>
          <a:solidFill>
            <a:srgbClr val="374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673100" y="1549400"/>
            <a:ext cx="1066800" cy="1104900"/>
          </a:xfrm>
          <a:prstGeom prst="rect">
            <a:avLst/>
          </a:prstGeom>
          <a:noFill/>
        </p:spPr>
      </p:pic>
      <p:pic>
        <p:nvPicPr>
          <p:cNvPr id="11" name="Picture 3"/>
          <p:cNvPicPr>
            <a:picLocks noChangeAspect="1" noChangeArrowheads="1"/>
          </p:cNvPicPr>
          <p:nvPr/>
        </p:nvPicPr>
        <p:blipFill>
          <a:blip r:embed="rId3" cstate="print"/>
          <a:srcRect/>
          <a:stretch>
            <a:fillRect/>
          </a:stretch>
        </p:blipFill>
        <p:spPr bwMode="auto">
          <a:xfrm>
            <a:off x="241300" y="4356100"/>
            <a:ext cx="1727200" cy="1155700"/>
          </a:xfrm>
          <a:prstGeom prst="rect">
            <a:avLst/>
          </a:prstGeom>
          <a:noFill/>
        </p:spPr>
      </p:pic>
      <p:pic>
        <p:nvPicPr>
          <p:cNvPr id="12" name="Picture 3"/>
          <p:cNvPicPr>
            <a:picLocks noChangeAspect="1" noChangeArrowheads="1"/>
          </p:cNvPicPr>
          <p:nvPr/>
        </p:nvPicPr>
        <p:blipFill>
          <a:blip r:embed="rId4" cstate="print"/>
          <a:srcRect/>
          <a:stretch>
            <a:fillRect/>
          </a:stretch>
        </p:blipFill>
        <p:spPr bwMode="auto">
          <a:xfrm>
            <a:off x="1968500" y="4572000"/>
            <a:ext cx="749300" cy="520700"/>
          </a:xfrm>
          <a:prstGeom prst="rect">
            <a:avLst/>
          </a:prstGeom>
          <a:noFill/>
        </p:spPr>
      </p:pic>
      <p:pic>
        <p:nvPicPr>
          <p:cNvPr id="13" name="Picture 3"/>
          <p:cNvPicPr>
            <a:picLocks noChangeAspect="1" noChangeArrowheads="1"/>
          </p:cNvPicPr>
          <p:nvPr/>
        </p:nvPicPr>
        <p:blipFill>
          <a:blip r:embed="rId5" cstate="print"/>
          <a:srcRect/>
          <a:stretch>
            <a:fillRect/>
          </a:stretch>
        </p:blipFill>
        <p:spPr bwMode="auto">
          <a:xfrm>
            <a:off x="3149600" y="1511300"/>
            <a:ext cx="1612900" cy="1816100"/>
          </a:xfrm>
          <a:prstGeom prst="rect">
            <a:avLst/>
          </a:prstGeom>
          <a:noFill/>
        </p:spPr>
      </p:pic>
      <p:pic>
        <p:nvPicPr>
          <p:cNvPr id="14" name="Picture 3"/>
          <p:cNvPicPr>
            <a:picLocks noChangeAspect="1" noChangeArrowheads="1"/>
          </p:cNvPicPr>
          <p:nvPr/>
        </p:nvPicPr>
        <p:blipFill>
          <a:blip r:embed="rId6" cstate="print"/>
          <a:srcRect/>
          <a:stretch>
            <a:fillRect/>
          </a:stretch>
        </p:blipFill>
        <p:spPr bwMode="auto">
          <a:xfrm>
            <a:off x="3225800" y="4495800"/>
            <a:ext cx="1473200" cy="2108200"/>
          </a:xfrm>
          <a:prstGeom prst="rect">
            <a:avLst/>
          </a:prstGeom>
          <a:noFill/>
        </p:spPr>
      </p:pic>
      <p:pic>
        <p:nvPicPr>
          <p:cNvPr id="15" name="Picture 3"/>
          <p:cNvPicPr>
            <a:picLocks noChangeAspect="1" noChangeArrowheads="1"/>
          </p:cNvPicPr>
          <p:nvPr/>
        </p:nvPicPr>
        <p:blipFill>
          <a:blip r:embed="rId7" cstate="print"/>
          <a:srcRect/>
          <a:stretch>
            <a:fillRect/>
          </a:stretch>
        </p:blipFill>
        <p:spPr bwMode="auto">
          <a:xfrm>
            <a:off x="4851400" y="1549400"/>
            <a:ext cx="558800" cy="736600"/>
          </a:xfrm>
          <a:prstGeom prst="rect">
            <a:avLst/>
          </a:prstGeom>
          <a:noFill/>
        </p:spPr>
      </p:pic>
      <p:pic>
        <p:nvPicPr>
          <p:cNvPr id="16" name="Picture 3"/>
          <p:cNvPicPr>
            <a:picLocks noChangeAspect="1" noChangeArrowheads="1"/>
          </p:cNvPicPr>
          <p:nvPr/>
        </p:nvPicPr>
        <p:blipFill>
          <a:blip r:embed="rId8" cstate="print"/>
          <a:srcRect/>
          <a:stretch>
            <a:fillRect/>
          </a:stretch>
        </p:blipFill>
        <p:spPr bwMode="auto">
          <a:xfrm>
            <a:off x="4851400" y="2413000"/>
            <a:ext cx="596900" cy="381000"/>
          </a:xfrm>
          <a:prstGeom prst="rect">
            <a:avLst/>
          </a:prstGeom>
          <a:noFill/>
        </p:spPr>
      </p:pic>
      <p:pic>
        <p:nvPicPr>
          <p:cNvPr id="17" name="Picture 3"/>
          <p:cNvPicPr>
            <a:picLocks noChangeAspect="1" noChangeArrowheads="1"/>
          </p:cNvPicPr>
          <p:nvPr/>
        </p:nvPicPr>
        <p:blipFill>
          <a:blip r:embed="rId9" cstate="print"/>
          <a:srcRect/>
          <a:stretch>
            <a:fillRect/>
          </a:stretch>
        </p:blipFill>
        <p:spPr bwMode="auto">
          <a:xfrm>
            <a:off x="4762500" y="4635500"/>
            <a:ext cx="558800" cy="749300"/>
          </a:xfrm>
          <a:prstGeom prst="rect">
            <a:avLst/>
          </a:prstGeom>
          <a:noFill/>
        </p:spPr>
      </p:pic>
      <p:pic>
        <p:nvPicPr>
          <p:cNvPr id="18" name="Picture 3"/>
          <p:cNvPicPr>
            <a:picLocks noChangeAspect="1" noChangeArrowheads="1"/>
          </p:cNvPicPr>
          <p:nvPr/>
        </p:nvPicPr>
        <p:blipFill>
          <a:blip r:embed="rId10" cstate="print"/>
          <a:srcRect/>
          <a:stretch>
            <a:fillRect/>
          </a:stretch>
        </p:blipFill>
        <p:spPr bwMode="auto">
          <a:xfrm>
            <a:off x="4762500" y="5499100"/>
            <a:ext cx="609600" cy="393700"/>
          </a:xfrm>
          <a:prstGeom prst="rect">
            <a:avLst/>
          </a:prstGeom>
          <a:noFill/>
        </p:spPr>
      </p:pic>
      <p:pic>
        <p:nvPicPr>
          <p:cNvPr id="19" name="Picture 3"/>
          <p:cNvPicPr>
            <a:picLocks noChangeAspect="1" noChangeArrowheads="1"/>
          </p:cNvPicPr>
          <p:nvPr/>
        </p:nvPicPr>
        <p:blipFill>
          <a:blip r:embed="rId11" cstate="print"/>
          <a:srcRect/>
          <a:stretch>
            <a:fillRect/>
          </a:stretch>
        </p:blipFill>
        <p:spPr bwMode="auto">
          <a:xfrm>
            <a:off x="4762500" y="5943600"/>
            <a:ext cx="596900" cy="660400"/>
          </a:xfrm>
          <a:prstGeom prst="rect">
            <a:avLst/>
          </a:prstGeom>
          <a:noFill/>
        </p:spPr>
      </p:pic>
      <p:pic>
        <p:nvPicPr>
          <p:cNvPr id="20" name="Picture 3"/>
          <p:cNvPicPr>
            <a:picLocks noChangeAspect="1" noChangeArrowheads="1"/>
          </p:cNvPicPr>
          <p:nvPr/>
        </p:nvPicPr>
        <p:blipFill>
          <a:blip r:embed="rId12" cstate="print"/>
          <a:srcRect/>
          <a:stretch>
            <a:fillRect/>
          </a:stretch>
        </p:blipFill>
        <p:spPr bwMode="auto">
          <a:xfrm>
            <a:off x="6146800" y="1485900"/>
            <a:ext cx="2120900" cy="2324100"/>
          </a:xfrm>
          <a:prstGeom prst="rect">
            <a:avLst/>
          </a:prstGeom>
          <a:noFill/>
        </p:spPr>
      </p:pic>
      <p:pic>
        <p:nvPicPr>
          <p:cNvPr id="21" name="Picture 3"/>
          <p:cNvPicPr>
            <a:picLocks noChangeAspect="1" noChangeArrowheads="1"/>
          </p:cNvPicPr>
          <p:nvPr/>
        </p:nvPicPr>
        <p:blipFill>
          <a:blip r:embed="rId13" cstate="print"/>
          <a:srcRect/>
          <a:stretch>
            <a:fillRect/>
          </a:stretch>
        </p:blipFill>
        <p:spPr bwMode="auto">
          <a:xfrm>
            <a:off x="6388100" y="4470400"/>
            <a:ext cx="1866900" cy="2209800"/>
          </a:xfrm>
          <a:prstGeom prst="rect">
            <a:avLst/>
          </a:prstGeom>
          <a:noFill/>
        </p:spPr>
      </p:pic>
      <p:sp>
        <p:nvSpPr>
          <p:cNvPr id="2" name="TextBox 1"/>
          <p:cNvSpPr txBox="1"/>
          <p:nvPr/>
        </p:nvSpPr>
        <p:spPr>
          <a:xfrm>
            <a:off x="3390900" y="4191000"/>
            <a:ext cx="1219200" cy="177800"/>
          </a:xfrm>
          <a:prstGeom prst="rect">
            <a:avLst/>
          </a:prstGeom>
          <a:noFill/>
        </p:spPr>
        <p:txBody>
          <a:bodyPr wrap="none" lIns="0" tIns="0" rIns="0" rtlCol="0">
            <a:spAutoFit/>
          </a:bodyPr>
          <a:lstStyle/>
          <a:p>
            <a:pPr>
              <a:lnSpc>
                <a:spcPts val="1400"/>
              </a:lnSpc>
              <a:tabLst/>
            </a:pPr>
            <a:r>
              <a:rPr lang="en-US" altLang="zh-CN" sz="1403" dirty="0" smtClean="0">
                <a:solidFill>
                  <a:srgbClr val="FFFFFF"/>
                </a:solidFill>
                <a:latin typeface="Calibri" pitchFamily="18" charset="0"/>
                <a:cs typeface="Calibri" pitchFamily="18" charset="0"/>
              </a:rPr>
              <a:t>CORNER</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MOUNT</a:t>
            </a:r>
          </a:p>
        </p:txBody>
      </p:sp>
      <p:sp>
        <p:nvSpPr>
          <p:cNvPr id="22" name="TextBox 1"/>
          <p:cNvSpPr txBox="1"/>
          <p:nvPr/>
        </p:nvSpPr>
        <p:spPr>
          <a:xfrm>
            <a:off x="3429000" y="1206500"/>
            <a:ext cx="1066800" cy="177800"/>
          </a:xfrm>
          <a:prstGeom prst="rect">
            <a:avLst/>
          </a:prstGeom>
          <a:noFill/>
        </p:spPr>
        <p:txBody>
          <a:bodyPr wrap="none" lIns="0" tIns="0" rIns="0" rtlCol="0">
            <a:spAutoFit/>
          </a:bodyPr>
          <a:lstStyle/>
          <a:p>
            <a:pPr>
              <a:lnSpc>
                <a:spcPts val="1400"/>
              </a:lnSpc>
              <a:tabLst/>
            </a:pPr>
            <a:r>
              <a:rPr lang="en-US" altLang="zh-CN" sz="1406" dirty="0" smtClean="0">
                <a:solidFill>
                  <a:srgbClr val="FFFFFF"/>
                </a:solidFill>
                <a:latin typeface="Calibri" pitchFamily="18" charset="0"/>
                <a:cs typeface="Calibri" pitchFamily="18" charset="0"/>
              </a:rPr>
              <a:t>Wall</a:t>
            </a:r>
            <a:r>
              <a:rPr lang="en-US" altLang="zh-CN" sz="1406" dirty="0" smtClean="0">
                <a:latin typeface="Times New Roman" pitchFamily="18" charset="0"/>
                <a:cs typeface="Times New Roman" pitchFamily="18" charset="0"/>
              </a:rPr>
              <a:t> </a:t>
            </a:r>
            <a:r>
              <a:rPr lang="en-US" altLang="zh-CN" sz="1406" dirty="0" smtClean="0">
                <a:solidFill>
                  <a:srgbClr val="FFFFFF"/>
                </a:solidFill>
                <a:latin typeface="Calibri" pitchFamily="18" charset="0"/>
                <a:cs typeface="Calibri" pitchFamily="18" charset="0"/>
              </a:rPr>
              <a:t>Mounting</a:t>
            </a:r>
          </a:p>
        </p:txBody>
      </p:sp>
      <p:sp>
        <p:nvSpPr>
          <p:cNvPr id="23" name="TextBox 1"/>
          <p:cNvSpPr txBox="1"/>
          <p:nvPr/>
        </p:nvSpPr>
        <p:spPr>
          <a:xfrm>
            <a:off x="6591300" y="1206500"/>
            <a:ext cx="1231900" cy="177800"/>
          </a:xfrm>
          <a:prstGeom prst="rect">
            <a:avLst/>
          </a:prstGeom>
          <a:noFill/>
        </p:spPr>
        <p:txBody>
          <a:bodyPr wrap="none" lIns="0" tIns="0" rIns="0" rtlCol="0">
            <a:spAutoFit/>
          </a:bodyPr>
          <a:lstStyle/>
          <a:p>
            <a:pPr>
              <a:lnSpc>
                <a:spcPts val="1400"/>
              </a:lnSpc>
              <a:tabLst/>
            </a:pPr>
            <a:r>
              <a:rPr lang="en-US" altLang="zh-CN" sz="1406" dirty="0" smtClean="0">
                <a:solidFill>
                  <a:srgbClr val="FFFFFF"/>
                </a:solidFill>
                <a:latin typeface="Calibri" pitchFamily="18" charset="0"/>
                <a:cs typeface="Calibri" pitchFamily="18" charset="0"/>
              </a:rPr>
              <a:t>Ceiling</a:t>
            </a:r>
            <a:r>
              <a:rPr lang="en-US" altLang="zh-CN" sz="1406" dirty="0" smtClean="0">
                <a:latin typeface="Times New Roman" pitchFamily="18" charset="0"/>
                <a:cs typeface="Times New Roman" pitchFamily="18" charset="0"/>
              </a:rPr>
              <a:t> </a:t>
            </a:r>
            <a:r>
              <a:rPr lang="en-US" altLang="zh-CN" sz="1406" dirty="0" smtClean="0">
                <a:solidFill>
                  <a:srgbClr val="FFFFFF"/>
                </a:solidFill>
                <a:latin typeface="Calibri" pitchFamily="18" charset="0"/>
                <a:cs typeface="Calibri" pitchFamily="18" charset="0"/>
              </a:rPr>
              <a:t>Mounting</a:t>
            </a:r>
          </a:p>
        </p:txBody>
      </p:sp>
      <p:sp>
        <p:nvSpPr>
          <p:cNvPr id="24" name="TextBox 1"/>
          <p:cNvSpPr txBox="1"/>
          <p:nvPr/>
        </p:nvSpPr>
        <p:spPr>
          <a:xfrm>
            <a:off x="6591300" y="3987800"/>
            <a:ext cx="1422400" cy="381000"/>
          </a:xfrm>
          <a:prstGeom prst="rect">
            <a:avLst/>
          </a:prstGeom>
          <a:noFill/>
        </p:spPr>
        <p:txBody>
          <a:bodyPr wrap="none" lIns="0" tIns="0" rIns="0" rtlCol="0">
            <a:spAutoFit/>
          </a:bodyPr>
          <a:lstStyle/>
          <a:p>
            <a:pPr>
              <a:lnSpc>
                <a:spcPts val="1400"/>
              </a:lnSpc>
              <a:tabLst>
                <a:tab pos="215900" algn="l"/>
              </a:tabLst>
            </a:pPr>
            <a:r>
              <a:rPr lang="en-US" altLang="zh-CN" sz="1403" dirty="0" smtClean="0">
                <a:solidFill>
                  <a:srgbClr val="FFFFFF"/>
                </a:solidFill>
                <a:latin typeface="Calibri" pitchFamily="18" charset="0"/>
                <a:cs typeface="Calibri" pitchFamily="18" charset="0"/>
              </a:rPr>
              <a:t>Wall</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Mounting</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with</a:t>
            </a:r>
          </a:p>
          <a:p>
            <a:pPr>
              <a:lnSpc>
                <a:spcPts val="1600"/>
              </a:lnSpc>
              <a:tabLst>
                <a:tab pos="215900" algn="l"/>
              </a:tabLst>
            </a:pPr>
            <a:r>
              <a:rPr lang="en-US" altLang="zh-CN" dirty="0" smtClean="0"/>
              <a:t>	</a:t>
            </a:r>
            <a:r>
              <a:rPr lang="en-US" altLang="zh-CN" sz="1403" dirty="0" smtClean="0">
                <a:solidFill>
                  <a:srgbClr val="FFFFFF"/>
                </a:solidFill>
                <a:latin typeface="Calibri" pitchFamily="18" charset="0"/>
                <a:cs typeface="Calibri" pitchFamily="18" charset="0"/>
              </a:rPr>
              <a:t>POLE</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MOUNT</a:t>
            </a:r>
          </a:p>
        </p:txBody>
      </p:sp>
      <p:sp>
        <p:nvSpPr>
          <p:cNvPr id="25" name="TextBox 1"/>
          <p:cNvSpPr txBox="1"/>
          <p:nvPr/>
        </p:nvSpPr>
        <p:spPr>
          <a:xfrm>
            <a:off x="3263900" y="3987800"/>
            <a:ext cx="1482906" cy="225703"/>
          </a:xfrm>
          <a:prstGeom prst="rect">
            <a:avLst/>
          </a:prstGeom>
          <a:noFill/>
        </p:spPr>
        <p:txBody>
          <a:bodyPr wrap="none" lIns="0" tIns="0" rIns="0" rtlCol="0">
            <a:spAutoFit/>
          </a:bodyPr>
          <a:lstStyle/>
          <a:p>
            <a:pPr>
              <a:lnSpc>
                <a:spcPts val="1400"/>
              </a:lnSpc>
              <a:tabLst>
                <a:tab pos="25400" algn="l"/>
              </a:tabLst>
            </a:pPr>
            <a:r>
              <a:rPr lang="en-US" altLang="zh-CN" dirty="0" smtClean="0"/>
              <a:t>	</a:t>
            </a:r>
            <a:r>
              <a:rPr lang="en-US" altLang="zh-CN" sz="1403" dirty="0" smtClean="0">
                <a:solidFill>
                  <a:srgbClr val="FFFFFF"/>
                </a:solidFill>
                <a:latin typeface="Calibri" pitchFamily="18" charset="0"/>
                <a:cs typeface="Calibri" pitchFamily="18" charset="0"/>
              </a:rPr>
              <a:t>Wall</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Mounting</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with</a:t>
            </a:r>
          </a:p>
        </p:txBody>
      </p:sp>
      <p:sp>
        <p:nvSpPr>
          <p:cNvPr id="26" name="TextBox 1"/>
          <p:cNvSpPr txBox="1"/>
          <p:nvPr/>
        </p:nvSpPr>
        <p:spPr>
          <a:xfrm>
            <a:off x="546100" y="1206500"/>
            <a:ext cx="1282700" cy="177800"/>
          </a:xfrm>
          <a:prstGeom prst="rect">
            <a:avLst/>
          </a:prstGeom>
          <a:noFill/>
        </p:spPr>
        <p:txBody>
          <a:bodyPr wrap="none" lIns="0" tIns="0" rIns="0" rtlCol="0">
            <a:spAutoFit/>
          </a:bodyPr>
          <a:lstStyle/>
          <a:p>
            <a:pPr>
              <a:lnSpc>
                <a:spcPts val="1400"/>
              </a:lnSpc>
              <a:tabLst/>
            </a:pPr>
            <a:r>
              <a:rPr lang="en-US" altLang="zh-CN" sz="1406" dirty="0" smtClean="0">
                <a:solidFill>
                  <a:srgbClr val="FFFFFF"/>
                </a:solidFill>
                <a:latin typeface="Calibri" pitchFamily="18" charset="0"/>
                <a:cs typeface="Calibri" pitchFamily="18" charset="0"/>
              </a:rPr>
              <a:t>Surface</a:t>
            </a:r>
            <a:r>
              <a:rPr lang="en-US" altLang="zh-CN" sz="1406" dirty="0" smtClean="0">
                <a:latin typeface="Times New Roman" pitchFamily="18" charset="0"/>
                <a:cs typeface="Times New Roman" pitchFamily="18" charset="0"/>
              </a:rPr>
              <a:t> </a:t>
            </a:r>
            <a:r>
              <a:rPr lang="en-US" altLang="zh-CN" sz="1406" dirty="0" smtClean="0">
                <a:solidFill>
                  <a:srgbClr val="FFFFFF"/>
                </a:solidFill>
                <a:latin typeface="Calibri" pitchFamily="18" charset="0"/>
                <a:cs typeface="Calibri" pitchFamily="18" charset="0"/>
              </a:rPr>
              <a:t>Mounting</a:t>
            </a:r>
          </a:p>
        </p:txBody>
      </p:sp>
      <p:sp>
        <p:nvSpPr>
          <p:cNvPr id="27" name="TextBox 1"/>
          <p:cNvSpPr txBox="1"/>
          <p:nvPr/>
        </p:nvSpPr>
        <p:spPr>
          <a:xfrm>
            <a:off x="558800" y="4013200"/>
            <a:ext cx="1117600" cy="177800"/>
          </a:xfrm>
          <a:prstGeom prst="rect">
            <a:avLst/>
          </a:prstGeom>
          <a:noFill/>
        </p:spPr>
        <p:txBody>
          <a:bodyPr wrap="none" lIns="0" tIns="0" rIns="0" rtlCol="0">
            <a:spAutoFit/>
          </a:bodyPr>
          <a:lstStyle/>
          <a:p>
            <a:pPr>
              <a:lnSpc>
                <a:spcPts val="1400"/>
              </a:lnSpc>
              <a:tabLst/>
            </a:pPr>
            <a:r>
              <a:rPr lang="en-US" altLang="zh-CN" sz="1403" dirty="0" smtClean="0">
                <a:solidFill>
                  <a:srgbClr val="FFFFFF"/>
                </a:solidFill>
                <a:latin typeface="Calibri" pitchFamily="18" charset="0"/>
                <a:cs typeface="Calibri" pitchFamily="18" charset="0"/>
              </a:rPr>
              <a:t>Flush</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Calibri" pitchFamily="18" charset="0"/>
                <a:cs typeface="Calibri" pitchFamily="18" charset="0"/>
              </a:rPr>
              <a:t>Mounting</a:t>
            </a:r>
          </a:p>
        </p:txBody>
      </p:sp>
      <p:sp>
        <p:nvSpPr>
          <p:cNvPr id="28" name="TextBox 1"/>
          <p:cNvSpPr txBox="1"/>
          <p:nvPr/>
        </p:nvSpPr>
        <p:spPr>
          <a:xfrm>
            <a:off x="5207000" y="1473200"/>
            <a:ext cx="723900" cy="977900"/>
          </a:xfrm>
          <a:prstGeom prst="rect">
            <a:avLst/>
          </a:prstGeom>
          <a:noFill/>
        </p:spPr>
        <p:txBody>
          <a:bodyPr wrap="none" lIns="0" tIns="0" rIns="0" rtlCol="0">
            <a:spAutoFit/>
          </a:bodyPr>
          <a:lstStyle/>
          <a:p>
            <a:pPr>
              <a:lnSpc>
                <a:spcPts val="1300"/>
              </a:lnSpc>
              <a:tabLst/>
            </a:pPr>
            <a:r>
              <a:rPr lang="en-US" altLang="zh-CN" sz="1200" dirty="0" smtClean="0">
                <a:solidFill>
                  <a:srgbClr val="1F497D"/>
                </a:solidFill>
                <a:latin typeface="Arial Narrow" pitchFamily="18" charset="0"/>
                <a:cs typeface="Arial Narrow" pitchFamily="18" charset="0"/>
              </a:rPr>
              <a:t>SCX-300WM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400"/>
              </a:lnSpc>
              <a:tabLst/>
            </a:pPr>
            <a:r>
              <a:rPr lang="en-US" altLang="zh-CN" sz="1200" dirty="0" smtClean="0">
                <a:solidFill>
                  <a:srgbClr val="1F497D"/>
                </a:solidFill>
                <a:latin typeface="Arial Narrow" pitchFamily="18" charset="0"/>
                <a:cs typeface="Arial Narrow" pitchFamily="18" charset="0"/>
              </a:rPr>
              <a:t>SCX-300HM</a:t>
            </a:r>
          </a:p>
        </p:txBody>
      </p:sp>
      <p:sp>
        <p:nvSpPr>
          <p:cNvPr id="29" name="TextBox 1"/>
          <p:cNvSpPr txBox="1"/>
          <p:nvPr/>
        </p:nvSpPr>
        <p:spPr>
          <a:xfrm>
            <a:off x="8077200" y="1485900"/>
            <a:ext cx="736600" cy="1041400"/>
          </a:xfrm>
          <a:prstGeom prst="rect">
            <a:avLst/>
          </a:prstGeom>
          <a:noFill/>
        </p:spPr>
        <p:txBody>
          <a:bodyPr wrap="none" lIns="0" tIns="0" rIns="0" rtlCol="0">
            <a:spAutoFit/>
          </a:bodyPr>
          <a:lstStyle/>
          <a:p>
            <a:pPr>
              <a:lnSpc>
                <a:spcPts val="1300"/>
              </a:lnSpc>
              <a:tabLst>
                <a:tab pos="25400" algn="l"/>
              </a:tabLst>
            </a:pPr>
            <a:r>
              <a:rPr lang="en-US" altLang="zh-CN" dirty="0" smtClean="0"/>
              <a:t>	</a:t>
            </a:r>
            <a:r>
              <a:rPr lang="en-US" altLang="zh-CN" sz="1200" dirty="0" smtClean="0">
                <a:solidFill>
                  <a:srgbClr val="1F497D"/>
                </a:solidFill>
                <a:latin typeface="Arial Narrow" pitchFamily="18" charset="0"/>
                <a:cs typeface="Arial Narrow" pitchFamily="18" charset="0"/>
              </a:rPr>
              <a:t>SCX-300CM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800"/>
              </a:lnSpc>
              <a:tabLst>
                <a:tab pos="25400" algn="l"/>
              </a:tabLst>
            </a:pPr>
            <a:r>
              <a:rPr lang="en-US" altLang="zh-CN" sz="1200" dirty="0" smtClean="0">
                <a:solidFill>
                  <a:srgbClr val="1F497D"/>
                </a:solidFill>
                <a:latin typeface="Arial Narrow" pitchFamily="18" charset="0"/>
                <a:cs typeface="Arial Narrow" pitchFamily="18" charset="0"/>
              </a:rPr>
              <a:t>SCX-300HM</a:t>
            </a:r>
          </a:p>
        </p:txBody>
      </p:sp>
      <p:sp>
        <p:nvSpPr>
          <p:cNvPr id="30" name="TextBox 1"/>
          <p:cNvSpPr txBox="1"/>
          <p:nvPr/>
        </p:nvSpPr>
        <p:spPr>
          <a:xfrm>
            <a:off x="5118100" y="4584700"/>
            <a:ext cx="736600" cy="1587500"/>
          </a:xfrm>
          <a:prstGeom prst="rect">
            <a:avLst/>
          </a:prstGeom>
          <a:noFill/>
        </p:spPr>
        <p:txBody>
          <a:bodyPr wrap="none" lIns="0" tIns="0" rIns="0" rtlCol="0">
            <a:spAutoFit/>
          </a:bodyPr>
          <a:lstStyle/>
          <a:p>
            <a:pPr>
              <a:lnSpc>
                <a:spcPts val="1300"/>
              </a:lnSpc>
              <a:tabLst/>
            </a:pPr>
            <a:r>
              <a:rPr lang="en-US" altLang="zh-CN" sz="1200" dirty="0" smtClean="0">
                <a:solidFill>
                  <a:srgbClr val="1F497D"/>
                </a:solidFill>
                <a:latin typeface="Arial Narrow" pitchFamily="18" charset="0"/>
                <a:cs typeface="Arial Narrow" pitchFamily="18" charset="0"/>
              </a:rPr>
              <a:t>SCX-300WM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400"/>
              </a:lnSpc>
              <a:tabLst/>
            </a:pPr>
            <a:r>
              <a:rPr lang="en-US" altLang="zh-CN" sz="1200" dirty="0" smtClean="0">
                <a:solidFill>
                  <a:srgbClr val="1F497D"/>
                </a:solidFill>
                <a:latin typeface="Arial Narrow" pitchFamily="18" charset="0"/>
                <a:cs typeface="Arial Narrow" pitchFamily="18" charset="0"/>
              </a:rPr>
              <a:t>SCX-300HM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700"/>
              </a:lnSpc>
              <a:tabLst/>
            </a:pPr>
            <a:r>
              <a:rPr lang="en-US" altLang="zh-CN" sz="1200" dirty="0" smtClean="0">
                <a:solidFill>
                  <a:srgbClr val="1F497D"/>
                </a:solidFill>
                <a:latin typeface="Arial Narrow" pitchFamily="18" charset="0"/>
                <a:cs typeface="Arial Narrow" pitchFamily="18" charset="0"/>
              </a:rPr>
              <a:t>SCX-300PM</a:t>
            </a:r>
          </a:p>
        </p:txBody>
      </p:sp>
      <p:sp>
        <p:nvSpPr>
          <p:cNvPr id="31" name="TextBox 1"/>
          <p:cNvSpPr txBox="1"/>
          <p:nvPr/>
        </p:nvSpPr>
        <p:spPr>
          <a:xfrm>
            <a:off x="8013700" y="4559300"/>
            <a:ext cx="723900" cy="1600200"/>
          </a:xfrm>
          <a:prstGeom prst="rect">
            <a:avLst/>
          </a:prstGeom>
          <a:noFill/>
        </p:spPr>
        <p:txBody>
          <a:bodyPr wrap="none" lIns="0" tIns="0" rIns="0" rtlCol="0">
            <a:spAutoFit/>
          </a:bodyPr>
          <a:lstStyle/>
          <a:p>
            <a:pPr>
              <a:lnSpc>
                <a:spcPts val="1300"/>
              </a:lnSpc>
              <a:tabLst>
                <a:tab pos="25400" algn="l"/>
              </a:tabLst>
            </a:pPr>
            <a:r>
              <a:rPr lang="en-US" altLang="zh-CN" sz="1200" dirty="0" smtClean="0">
                <a:solidFill>
                  <a:srgbClr val="1F497D"/>
                </a:solidFill>
                <a:latin typeface="Arial Narrow" pitchFamily="18" charset="0"/>
                <a:cs typeface="Arial Narrow" pitchFamily="18" charset="0"/>
              </a:rPr>
              <a:t>SCX-300WM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400"/>
              </a:lnSpc>
              <a:tabLst>
                <a:tab pos="25400" algn="l"/>
              </a:tabLst>
            </a:pPr>
            <a:r>
              <a:rPr lang="en-US" altLang="zh-CN" sz="1200" dirty="0" smtClean="0">
                <a:solidFill>
                  <a:srgbClr val="1F497D"/>
                </a:solidFill>
                <a:latin typeface="Arial Narrow" pitchFamily="18" charset="0"/>
                <a:cs typeface="Arial Narrow" pitchFamily="18" charset="0"/>
              </a:rPr>
              <a:t>SCX-300HM</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900"/>
              </a:lnSpc>
              <a:tabLst>
                <a:tab pos="25400" algn="l"/>
              </a:tabLst>
            </a:pPr>
            <a:r>
              <a:rPr lang="en-US" altLang="zh-CN" dirty="0" smtClean="0"/>
              <a:t>	</a:t>
            </a:r>
            <a:r>
              <a:rPr lang="en-US" altLang="zh-CN" sz="1200" dirty="0" smtClean="0">
                <a:solidFill>
                  <a:srgbClr val="1F497D"/>
                </a:solidFill>
                <a:latin typeface="Arial Narrow" pitchFamily="18" charset="0"/>
                <a:cs typeface="Arial Narrow" pitchFamily="18" charset="0"/>
              </a:rPr>
              <a:t>SCX-300KM</a:t>
            </a:r>
          </a:p>
        </p:txBody>
      </p:sp>
      <p:sp>
        <p:nvSpPr>
          <p:cNvPr id="1024" name="TextBox 1"/>
          <p:cNvSpPr txBox="1"/>
          <p:nvPr/>
        </p:nvSpPr>
        <p:spPr>
          <a:xfrm>
            <a:off x="2159000" y="4508500"/>
            <a:ext cx="787400" cy="165100"/>
          </a:xfrm>
          <a:prstGeom prst="rect">
            <a:avLst/>
          </a:prstGeom>
          <a:noFill/>
        </p:spPr>
        <p:txBody>
          <a:bodyPr wrap="none" lIns="0" tIns="0" rIns="0" rtlCol="0">
            <a:spAutoFit/>
          </a:bodyPr>
          <a:lstStyle/>
          <a:p>
            <a:pPr>
              <a:lnSpc>
                <a:spcPts val="1300"/>
              </a:lnSpc>
              <a:tabLst/>
            </a:pPr>
            <a:r>
              <a:rPr lang="en-US" altLang="zh-CN" sz="1200" dirty="0" smtClean="0">
                <a:solidFill>
                  <a:srgbClr val="1F497D"/>
                </a:solidFill>
                <a:latin typeface="Arial Narrow" pitchFamily="18" charset="0"/>
                <a:cs typeface="Arial Narrow" pitchFamily="18" charset="0"/>
              </a:rPr>
              <a:t>SCX-DF300W</a:t>
            </a:r>
          </a:p>
        </p:txBody>
      </p:sp>
      <p:sp>
        <p:nvSpPr>
          <p:cNvPr id="1025" name="TextBox 1"/>
          <p:cNvSpPr txBox="1"/>
          <p:nvPr/>
        </p:nvSpPr>
        <p:spPr>
          <a:xfrm>
            <a:off x="2146300" y="457200"/>
            <a:ext cx="4635500" cy="406400"/>
          </a:xfrm>
          <a:prstGeom prst="rect">
            <a:avLst/>
          </a:prstGeom>
          <a:noFill/>
        </p:spPr>
        <p:txBody>
          <a:bodyPr wrap="none" lIns="0" tIns="0" rIns="0" rtlCol="0">
            <a:spAutoFit/>
          </a:bodyPr>
          <a:lstStyle/>
          <a:p>
            <a:pPr>
              <a:lnSpc>
                <a:spcPts val="3200"/>
              </a:lnSpc>
              <a:tabLst/>
            </a:pPr>
            <a:r>
              <a:rPr lang="en-US" altLang="zh-CN" sz="3204" b="1" dirty="0" smtClean="0">
                <a:solidFill>
                  <a:srgbClr val="000000"/>
                </a:solidFill>
                <a:latin typeface="Calibri" pitchFamily="18" charset="0"/>
                <a:cs typeface="Calibri" pitchFamily="18" charset="0"/>
              </a:rPr>
              <a:t>Varias</a:t>
            </a:r>
            <a:r>
              <a:rPr lang="en-US" altLang="zh-CN" sz="3204" dirty="0" smtClean="0">
                <a:latin typeface="Times New Roman" pitchFamily="18" charset="0"/>
                <a:cs typeface="Times New Roman" pitchFamily="18" charset="0"/>
              </a:rPr>
              <a:t> </a:t>
            </a:r>
            <a:r>
              <a:rPr lang="en-US" altLang="zh-CN" sz="3204" b="1" dirty="0" smtClean="0">
                <a:solidFill>
                  <a:srgbClr val="000000"/>
                </a:solidFill>
                <a:latin typeface="Calibri" pitchFamily="18" charset="0"/>
                <a:cs typeface="Calibri" pitchFamily="18" charset="0"/>
              </a:rPr>
              <a:t>opciones</a:t>
            </a:r>
            <a:r>
              <a:rPr lang="en-US" altLang="zh-CN" sz="3204" dirty="0" smtClean="0">
                <a:latin typeface="Times New Roman" pitchFamily="18" charset="0"/>
                <a:cs typeface="Times New Roman" pitchFamily="18" charset="0"/>
              </a:rPr>
              <a:t> </a:t>
            </a:r>
            <a:r>
              <a:rPr lang="en-US" altLang="zh-CN" sz="3204" b="1" dirty="0" smtClean="0">
                <a:solidFill>
                  <a:srgbClr val="000000"/>
                </a:solidFill>
                <a:latin typeface="Calibri" pitchFamily="18" charset="0"/>
                <a:cs typeface="Calibri" pitchFamily="18" charset="0"/>
              </a:rPr>
              <a:t>de</a:t>
            </a:r>
            <a:r>
              <a:rPr lang="en-US" altLang="zh-CN" sz="3204" dirty="0" smtClean="0">
                <a:latin typeface="Times New Roman" pitchFamily="18" charset="0"/>
                <a:cs typeface="Times New Roman" pitchFamily="18" charset="0"/>
              </a:rPr>
              <a:t> </a:t>
            </a:r>
            <a:r>
              <a:rPr lang="en-US" altLang="zh-CN" sz="3204" b="1" dirty="0" smtClean="0">
                <a:solidFill>
                  <a:srgbClr val="000000"/>
                </a:solidFill>
                <a:latin typeface="Calibri" pitchFamily="18" charset="0"/>
                <a:cs typeface="Calibri" pitchFamily="18" charset="0"/>
              </a:rPr>
              <a:t>montaje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3" cstate="print"/>
          <a:srcRect/>
          <a:stretch>
            <a:fillRect/>
          </a:stretch>
        </p:blipFill>
        <p:spPr bwMode="auto">
          <a:xfrm>
            <a:off x="6781800" y="1828800"/>
            <a:ext cx="1828800" cy="1828800"/>
          </a:xfrm>
          <a:prstGeom prst="rect">
            <a:avLst/>
          </a:prstGeom>
          <a:noFill/>
          <a:ln w="9525">
            <a:noFill/>
            <a:miter lim="800000"/>
            <a:headEnd/>
            <a:tailEnd/>
          </a:ln>
        </p:spPr>
      </p:pic>
      <p:sp>
        <p:nvSpPr>
          <p:cNvPr id="34819" name="Text Box 4"/>
          <p:cNvSpPr txBox="1">
            <a:spLocks noChangeArrowheads="1"/>
          </p:cNvSpPr>
          <p:nvPr/>
        </p:nvSpPr>
        <p:spPr bwMode="auto">
          <a:xfrm>
            <a:off x="457200" y="1524000"/>
            <a:ext cx="6172200" cy="2547938"/>
          </a:xfrm>
          <a:prstGeom prst="rect">
            <a:avLst/>
          </a:prstGeom>
          <a:noFill/>
          <a:ln w="9525">
            <a:noFill/>
            <a:miter lim="800000"/>
            <a:headEnd/>
            <a:tailEnd/>
          </a:ln>
        </p:spPr>
        <p:txBody>
          <a:bodyPr>
            <a:spAutoFit/>
          </a:bodyPr>
          <a:lstStyle/>
          <a:p>
            <a:pPr eaLnBrk="1" hangingPunct="1">
              <a:spcBef>
                <a:spcPct val="50000"/>
              </a:spcBef>
            </a:pPr>
            <a:r>
              <a:rPr lang="es-CO" sz="2000" b="1" dirty="0">
                <a:solidFill>
                  <a:schemeClr val="accent2"/>
                </a:solidFill>
                <a:cs typeface="Arial" charset="0"/>
              </a:rPr>
              <a:t>SCANNER</a:t>
            </a:r>
          </a:p>
          <a:p>
            <a:pPr eaLnBrk="1" hangingPunct="1">
              <a:spcBef>
                <a:spcPct val="50000"/>
              </a:spcBef>
            </a:pPr>
            <a:endParaRPr lang="es-CO" sz="400" dirty="0">
              <a:cs typeface="Arial" charset="0"/>
            </a:endParaRPr>
          </a:p>
          <a:p>
            <a:pPr eaLnBrk="1" hangingPunct="1">
              <a:spcBef>
                <a:spcPct val="50000"/>
              </a:spcBef>
            </a:pPr>
            <a:r>
              <a:rPr lang="es-CO" dirty="0">
                <a:cs typeface="Arial" charset="0"/>
              </a:rPr>
              <a:t>Los scanner proveen movimiento horizontal únicamente (PAN), pueden ser de interiores o exteriores y el tamaño es directamente proporcional al peso del conjunto cámara, lente transformador, </a:t>
            </a:r>
            <a:r>
              <a:rPr lang="es-CO" dirty="0" err="1">
                <a:cs typeface="Arial" charset="0"/>
              </a:rPr>
              <a:t>housing</a:t>
            </a:r>
            <a:r>
              <a:rPr lang="es-CO" dirty="0">
                <a:cs typeface="Arial" charset="0"/>
              </a:rPr>
              <a:t>. Puede ser automático (auto pan) o controlado remotamente. El movimiento vertical se realiza manualmente y </a:t>
            </a:r>
            <a:r>
              <a:rPr lang="es-CO" dirty="0" smtClean="0">
                <a:cs typeface="Arial" charset="0"/>
              </a:rPr>
              <a:t>se fija en </a:t>
            </a:r>
            <a:r>
              <a:rPr lang="es-CO" dirty="0">
                <a:cs typeface="Arial" charset="0"/>
              </a:rPr>
              <a:t>el momento de realizar la instalación del equipo.</a:t>
            </a:r>
          </a:p>
        </p:txBody>
      </p:sp>
      <p:sp>
        <p:nvSpPr>
          <p:cNvPr id="34820" name="Text Box 5"/>
          <p:cNvSpPr txBox="1">
            <a:spLocks noChangeArrowheads="1"/>
          </p:cNvSpPr>
          <p:nvPr/>
        </p:nvSpPr>
        <p:spPr bwMode="auto">
          <a:xfrm>
            <a:off x="533400" y="4267200"/>
            <a:ext cx="6172200" cy="2292935"/>
          </a:xfrm>
          <a:prstGeom prst="rect">
            <a:avLst/>
          </a:prstGeom>
          <a:noFill/>
          <a:ln w="9525">
            <a:noFill/>
            <a:miter lim="800000"/>
            <a:headEnd/>
            <a:tailEnd/>
          </a:ln>
        </p:spPr>
        <p:txBody>
          <a:bodyPr>
            <a:spAutoFit/>
          </a:bodyPr>
          <a:lstStyle/>
          <a:p>
            <a:pPr eaLnBrk="1" hangingPunct="1">
              <a:spcBef>
                <a:spcPct val="50000"/>
              </a:spcBef>
            </a:pPr>
            <a:r>
              <a:rPr lang="es-CO" sz="2000" b="1" dirty="0">
                <a:solidFill>
                  <a:schemeClr val="accent2"/>
                </a:solidFill>
                <a:cs typeface="Arial" charset="0"/>
              </a:rPr>
              <a:t>PAN </a:t>
            </a:r>
            <a:r>
              <a:rPr lang="es-CO" sz="2000" b="1" dirty="0" smtClean="0">
                <a:solidFill>
                  <a:schemeClr val="accent2"/>
                </a:solidFill>
                <a:cs typeface="Arial" charset="0"/>
              </a:rPr>
              <a:t>– TILT  AXIS </a:t>
            </a:r>
            <a:r>
              <a:rPr lang="es-ES" sz="2000" b="1" dirty="0" smtClean="0">
                <a:solidFill>
                  <a:schemeClr val="accent2"/>
                </a:solidFill>
                <a:cs typeface="Arial" charset="0"/>
              </a:rPr>
              <a:t>YP3040 567,48 € </a:t>
            </a:r>
            <a:endParaRPr lang="es-CO" sz="2000" b="1" dirty="0">
              <a:solidFill>
                <a:schemeClr val="accent2"/>
              </a:solidFill>
              <a:cs typeface="Arial" charset="0"/>
            </a:endParaRPr>
          </a:p>
          <a:p>
            <a:pPr eaLnBrk="1" hangingPunct="1">
              <a:spcBef>
                <a:spcPct val="50000"/>
              </a:spcBef>
            </a:pPr>
            <a:endParaRPr lang="es-CO" sz="400" dirty="0">
              <a:cs typeface="Arial" charset="0"/>
            </a:endParaRPr>
          </a:p>
          <a:p>
            <a:pPr eaLnBrk="1" hangingPunct="1">
              <a:spcBef>
                <a:spcPct val="50000"/>
              </a:spcBef>
            </a:pPr>
            <a:r>
              <a:rPr lang="es-CO" dirty="0">
                <a:cs typeface="Arial" charset="0"/>
              </a:rPr>
              <a:t>Proveen movimiento horizontal (PAN) y vertical (TILT), pueden ser de interiores o exteriores, el tamaño es directamente proporcional al peso del conjunto cámara, lente transformador, </a:t>
            </a:r>
            <a:r>
              <a:rPr lang="es-CO" dirty="0" err="1">
                <a:cs typeface="Arial" charset="0"/>
              </a:rPr>
              <a:t>housing</a:t>
            </a:r>
            <a:r>
              <a:rPr lang="es-CO" dirty="0">
                <a:cs typeface="Arial" charset="0"/>
              </a:rPr>
              <a:t>. Requiere  controlador independiente para su manejo. Para estos casos ya se recomienda una cámara con lente zoom.</a:t>
            </a:r>
          </a:p>
        </p:txBody>
      </p:sp>
      <p:sp>
        <p:nvSpPr>
          <p:cNvPr id="7" name="Rectangle 2"/>
          <p:cNvSpPr txBox="1">
            <a:spLocks noChangeArrowheads="1"/>
          </p:cNvSpPr>
          <p:nvPr/>
        </p:nvSpPr>
        <p:spPr>
          <a:xfrm>
            <a:off x="457200" y="838200"/>
            <a:ext cx="8229600" cy="762000"/>
          </a:xfrm>
          <a:prstGeom prst="rect">
            <a:avLst/>
          </a:prstGeom>
        </p:spPr>
        <p:txBody>
          <a:bodyPr>
            <a:normAutofit fontScale="75000" lnSpcReduction="20000"/>
          </a:bodyPr>
          <a:lstStyle/>
          <a:p>
            <a:pPr algn="ctr" eaLnBrk="1" fontAlgn="auto" hangingPunct="1">
              <a:spcAft>
                <a:spcPts val="0"/>
              </a:spcAft>
              <a:defRPr/>
            </a:pPr>
            <a:r>
              <a:rPr lang="es-ES" sz="5000" b="1" dirty="0" smtClean="0">
                <a:solidFill>
                  <a:srgbClr val="FF9900"/>
                </a:solidFill>
                <a:latin typeface="+mj-lt"/>
                <a:ea typeface="+mj-ea"/>
                <a:cs typeface="+mj-cs"/>
              </a:rPr>
              <a:t>Soportes para hacer Cámaras </a:t>
            </a:r>
            <a:r>
              <a:rPr lang="es-ES" sz="5000" b="1" dirty="0">
                <a:solidFill>
                  <a:srgbClr val="FF9900"/>
                </a:solidFill>
                <a:latin typeface="+mj-lt"/>
                <a:ea typeface="+mj-ea"/>
                <a:cs typeface="+mj-cs"/>
              </a:rPr>
              <a:t>Dinámicas</a:t>
            </a:r>
          </a:p>
        </p:txBody>
      </p:sp>
      <p:pic>
        <p:nvPicPr>
          <p:cNvPr id="123906" name="Picture 2" descr="https://encrypted-tbn1.gstatic.com/shopping?q=tbn:ANd9GcRsMiTQmmdzV9bEpvCRr15JXEDl-B_opsuOPsXDR7UMC-WWAHen&amp;usqp=CAY"/>
          <p:cNvPicPr>
            <a:picLocks noChangeAspect="1" noChangeArrowheads="1"/>
          </p:cNvPicPr>
          <p:nvPr/>
        </p:nvPicPr>
        <p:blipFill>
          <a:blip r:embed="rId4" cstate="print"/>
          <a:srcRect l="28000" t="16000" r="28000" b="20000"/>
          <a:stretch>
            <a:fillRect/>
          </a:stretch>
        </p:blipFill>
        <p:spPr bwMode="auto">
          <a:xfrm>
            <a:off x="6553200" y="4191000"/>
            <a:ext cx="2305050" cy="25146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cstate="print"/>
          <a:srcRect/>
          <a:stretch>
            <a:fillRect/>
          </a:stretch>
        </p:blipFill>
        <p:spPr bwMode="auto">
          <a:xfrm>
            <a:off x="0" y="1600200"/>
            <a:ext cx="91440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457200" y="2057400"/>
            <a:ext cx="5181600" cy="2492375"/>
          </a:xfrm>
          <a:prstGeom prst="rect">
            <a:avLst/>
          </a:prstGeom>
          <a:noFill/>
          <a:ln w="9525">
            <a:noFill/>
            <a:miter lim="800000"/>
            <a:headEnd/>
            <a:tailEnd/>
          </a:ln>
        </p:spPr>
        <p:txBody>
          <a:bodyPr>
            <a:spAutoFit/>
          </a:bodyPr>
          <a:lstStyle/>
          <a:p>
            <a:pPr eaLnBrk="1" hangingPunct="1">
              <a:spcBef>
                <a:spcPct val="50000"/>
              </a:spcBef>
            </a:pPr>
            <a:r>
              <a:rPr lang="es-CO" sz="2000" b="1" dirty="0">
                <a:solidFill>
                  <a:schemeClr val="accent2"/>
                </a:solidFill>
                <a:cs typeface="Arial" charset="0"/>
              </a:rPr>
              <a:t>DOMOS</a:t>
            </a:r>
          </a:p>
          <a:p>
            <a:pPr eaLnBrk="1" hangingPunct="1">
              <a:spcBef>
                <a:spcPct val="50000"/>
              </a:spcBef>
            </a:pPr>
            <a:endParaRPr lang="es-CO" sz="500" dirty="0">
              <a:cs typeface="Arial" charset="0"/>
            </a:endParaRPr>
          </a:p>
          <a:p>
            <a:pPr eaLnBrk="1" hangingPunct="1">
              <a:spcBef>
                <a:spcPct val="50000"/>
              </a:spcBef>
            </a:pPr>
            <a:r>
              <a:rPr lang="es-CO" sz="2000" dirty="0">
                <a:cs typeface="Arial" charset="0"/>
              </a:rPr>
              <a:t>Los domos son conjuntos que integran una solución de cámara, movimiento horizontal (PAN), movimiento vertical (TILT) y zoom en una misma unidad. Pueden incluir cubiertas para interiores o exteriores y son la nueva generación de cámaras móviles</a:t>
            </a:r>
          </a:p>
        </p:txBody>
      </p:sp>
      <p:pic>
        <p:nvPicPr>
          <p:cNvPr id="35843" name="Picture 4"/>
          <p:cNvPicPr>
            <a:picLocks noChangeAspect="1" noChangeArrowheads="1"/>
          </p:cNvPicPr>
          <p:nvPr/>
        </p:nvPicPr>
        <p:blipFill>
          <a:blip r:embed="rId3" cstate="print"/>
          <a:srcRect/>
          <a:stretch>
            <a:fillRect/>
          </a:stretch>
        </p:blipFill>
        <p:spPr bwMode="auto">
          <a:xfrm>
            <a:off x="5791200" y="1981200"/>
            <a:ext cx="2743200" cy="2743200"/>
          </a:xfrm>
          <a:prstGeom prst="rect">
            <a:avLst/>
          </a:prstGeom>
          <a:noFill/>
          <a:ln w="9525">
            <a:noFill/>
            <a:miter lim="800000"/>
            <a:headEnd/>
            <a:tailEnd/>
          </a:ln>
        </p:spPr>
      </p:pic>
      <p:sp>
        <p:nvSpPr>
          <p:cNvPr id="5"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 Dinámicas</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ChangeArrowheads="1"/>
          </p:cNvSpPr>
          <p:nvPr/>
        </p:nvSpPr>
        <p:spPr bwMode="auto">
          <a:xfrm>
            <a:off x="457200" y="1295400"/>
            <a:ext cx="7772400" cy="2209800"/>
          </a:xfrm>
          <a:prstGeom prst="rect">
            <a:avLst/>
          </a:prstGeom>
          <a:noFill/>
          <a:ln w="9525">
            <a:noFill/>
            <a:miter lim="800000"/>
            <a:headEnd/>
            <a:tailEnd/>
          </a:ln>
          <a:effectLst/>
        </p:spPr>
        <p:txBody>
          <a:bodyPr/>
          <a:lstStyle/>
          <a:p>
            <a:pPr marL="342900" indent="-342900" eaLnBrk="1" hangingPunct="1">
              <a:lnSpc>
                <a:spcPct val="90000"/>
              </a:lnSpc>
              <a:spcBef>
                <a:spcPct val="20000"/>
              </a:spcBef>
              <a:defRPr/>
            </a:pPr>
            <a:r>
              <a:rPr lang="es-ES" sz="2400" b="1" dirty="0">
                <a:solidFill>
                  <a:srgbClr val="FF9900"/>
                </a:solidFill>
              </a:rPr>
              <a:t>5. SUMINISTRO DE VOLTAJE</a:t>
            </a:r>
          </a:p>
          <a:p>
            <a:pPr marL="342900" indent="-342900" eaLnBrk="1" hangingPunct="1">
              <a:lnSpc>
                <a:spcPct val="90000"/>
              </a:lnSpc>
              <a:spcBef>
                <a:spcPct val="20000"/>
              </a:spcBef>
              <a:defRPr/>
            </a:pPr>
            <a:endParaRPr lang="es-ES" sz="1050" b="1" dirty="0">
              <a:solidFill>
                <a:srgbClr val="FF9900"/>
              </a:solidFill>
            </a:endParaRPr>
          </a:p>
          <a:p>
            <a:pPr marL="342900" indent="-342900" eaLnBrk="1" hangingPunct="1">
              <a:lnSpc>
                <a:spcPct val="90000"/>
              </a:lnSpc>
              <a:spcBef>
                <a:spcPct val="20000"/>
              </a:spcBef>
              <a:defRPr/>
            </a:pPr>
            <a:endParaRPr lang="es-ES" sz="800" b="1" dirty="0">
              <a:solidFill>
                <a:srgbClr val="FF9900"/>
              </a:solidFill>
            </a:endParaRPr>
          </a:p>
          <a:p>
            <a:pPr marL="342900" indent="-342900" eaLnBrk="1" hangingPunct="1">
              <a:lnSpc>
                <a:spcPct val="90000"/>
              </a:lnSpc>
              <a:spcBef>
                <a:spcPct val="20000"/>
              </a:spcBef>
              <a:defRPr/>
            </a:pPr>
            <a:r>
              <a:rPr lang="es-ES" sz="2300" dirty="0">
                <a:solidFill>
                  <a:srgbClr val="FF9900"/>
                </a:solidFill>
              </a:rPr>
              <a:t>ALIMENTACION ENERGIA 24 VAC</a:t>
            </a:r>
          </a:p>
          <a:p>
            <a:pPr marL="342900" indent="-342900" eaLnBrk="1" hangingPunct="1">
              <a:lnSpc>
                <a:spcPct val="90000"/>
              </a:lnSpc>
              <a:spcBef>
                <a:spcPct val="20000"/>
              </a:spcBef>
              <a:defRPr/>
            </a:pPr>
            <a:endParaRPr lang="es-MX" sz="1000" b="1" dirty="0">
              <a:solidFill>
                <a:srgbClr val="FF9900"/>
              </a:solidFill>
            </a:endParaRPr>
          </a:p>
          <a:p>
            <a:pPr marL="800100" lvl="1" indent="-342900" eaLnBrk="1" hangingPunct="1">
              <a:lnSpc>
                <a:spcPct val="90000"/>
              </a:lnSpc>
              <a:spcBef>
                <a:spcPct val="20000"/>
              </a:spcBef>
              <a:buFontTx/>
              <a:buChar char="•"/>
              <a:defRPr/>
            </a:pPr>
            <a:r>
              <a:rPr lang="es-MX" sz="2400" dirty="0"/>
              <a:t>Alimentada por transformador</a:t>
            </a:r>
          </a:p>
          <a:p>
            <a:pPr marL="800100" lvl="1" indent="-342900" eaLnBrk="1" hangingPunct="1">
              <a:lnSpc>
                <a:spcPct val="90000"/>
              </a:lnSpc>
              <a:spcBef>
                <a:spcPct val="20000"/>
              </a:spcBef>
              <a:buFontTx/>
              <a:buChar char="•"/>
              <a:defRPr/>
            </a:pPr>
            <a:r>
              <a:rPr lang="es-MX" sz="2400" dirty="0"/>
              <a:t>Permite mayor Longitud de Cableado </a:t>
            </a:r>
            <a:r>
              <a:rPr lang="es-MX" sz="2400" dirty="0" smtClean="0"/>
              <a:t>frente a la alimentación en </a:t>
            </a:r>
            <a:r>
              <a:rPr lang="es-MX" sz="2400" dirty="0"/>
              <a:t>DC</a:t>
            </a:r>
          </a:p>
          <a:p>
            <a:pPr marL="800100" lvl="1" indent="-342900" eaLnBrk="1" hangingPunct="1">
              <a:lnSpc>
                <a:spcPct val="90000"/>
              </a:lnSpc>
              <a:spcBef>
                <a:spcPct val="20000"/>
              </a:spcBef>
              <a:buFontTx/>
              <a:buChar char="•"/>
              <a:defRPr/>
            </a:pPr>
            <a:r>
              <a:rPr lang="es-MX" sz="2400" dirty="0"/>
              <a:t>No requiere polaridad</a:t>
            </a:r>
          </a:p>
          <a:p>
            <a:pPr marL="800100" lvl="1" indent="-342900" eaLnBrk="1" hangingPunct="1">
              <a:lnSpc>
                <a:spcPct val="90000"/>
              </a:lnSpc>
              <a:spcBef>
                <a:spcPct val="20000"/>
              </a:spcBef>
              <a:buFontTx/>
              <a:buChar char="•"/>
              <a:defRPr/>
            </a:pPr>
            <a:r>
              <a:rPr lang="es-MX" sz="2400" dirty="0"/>
              <a:t>Pueden conectarse varias cámaras al mismo transformador</a:t>
            </a:r>
          </a:p>
          <a:p>
            <a:pPr marL="800100" lvl="1" indent="-342900" eaLnBrk="1" hangingPunct="1">
              <a:lnSpc>
                <a:spcPct val="90000"/>
              </a:lnSpc>
              <a:spcBef>
                <a:spcPct val="20000"/>
              </a:spcBef>
              <a:buFontTx/>
              <a:buChar char="•"/>
              <a:defRPr/>
            </a:pPr>
            <a:r>
              <a:rPr lang="es-MX" sz="2400" dirty="0"/>
              <a:t>Tienden a sufrir daños eléctricos, INDUCCIÓN</a:t>
            </a:r>
          </a:p>
          <a:p>
            <a:pPr marL="800100" lvl="1" indent="-342900" eaLnBrk="1" hangingPunct="1">
              <a:lnSpc>
                <a:spcPct val="90000"/>
              </a:lnSpc>
              <a:spcBef>
                <a:spcPct val="20000"/>
              </a:spcBef>
              <a:buFontTx/>
              <a:buChar char="•"/>
              <a:defRPr/>
            </a:pPr>
            <a:r>
              <a:rPr lang="es-MX" sz="2400" dirty="0"/>
              <a:t>A mayor voltaje AC mayor es el riesgo humano</a:t>
            </a:r>
          </a:p>
          <a:p>
            <a:pPr marL="342900" indent="-342900" eaLnBrk="1" hangingPunct="1">
              <a:lnSpc>
                <a:spcPct val="90000"/>
              </a:lnSpc>
              <a:spcBef>
                <a:spcPct val="20000"/>
              </a:spcBef>
              <a:buFontTx/>
              <a:buChar char="•"/>
              <a:defRPr/>
            </a:pPr>
            <a:endParaRPr lang="es-MX" sz="3200" dirty="0"/>
          </a:p>
          <a:p>
            <a:pPr marL="342900" indent="-342900" eaLnBrk="1" hangingPunct="1">
              <a:lnSpc>
                <a:spcPct val="90000"/>
              </a:lnSpc>
              <a:spcBef>
                <a:spcPct val="20000"/>
              </a:spcBef>
              <a:buFontTx/>
              <a:buChar char="•"/>
              <a:defRPr/>
            </a:pPr>
            <a:endParaRPr lang="es-MX" sz="3200" dirty="0"/>
          </a:p>
        </p:txBody>
      </p:sp>
      <p:sp>
        <p:nvSpPr>
          <p:cNvPr id="26627" name="Text Box 4"/>
          <p:cNvSpPr txBox="1">
            <a:spLocks noChangeArrowheads="1"/>
          </p:cNvSpPr>
          <p:nvPr/>
        </p:nvSpPr>
        <p:spPr bwMode="auto">
          <a:xfrm>
            <a:off x="2590800" y="533400"/>
            <a:ext cx="6553200" cy="366713"/>
          </a:xfrm>
          <a:prstGeom prst="rect">
            <a:avLst/>
          </a:prstGeom>
          <a:noFill/>
          <a:ln w="9525">
            <a:noFill/>
            <a:miter lim="800000"/>
            <a:headEnd/>
            <a:tailEnd/>
          </a:ln>
        </p:spPr>
        <p:txBody>
          <a:bodyPr>
            <a:spAutoFit/>
          </a:bodyPr>
          <a:lstStyle/>
          <a:p>
            <a:pPr eaLnBrk="1" hangingPunct="1">
              <a:spcBef>
                <a:spcPct val="50000"/>
              </a:spcBef>
            </a:pPr>
            <a:endParaRPr lang="es-ES"/>
          </a:p>
        </p:txBody>
      </p:sp>
      <p:sp>
        <p:nvSpPr>
          <p:cNvPr id="5"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a:bodyPr>
          <a:lstStyle/>
          <a:p>
            <a:pPr eaLnBrk="1" fontAlgn="auto" hangingPunct="1">
              <a:spcAft>
                <a:spcPts val="0"/>
              </a:spcAft>
              <a:defRPr/>
            </a:pPr>
            <a:r>
              <a:rPr lang="es-ES" b="1" dirty="0" smtClean="0">
                <a:solidFill>
                  <a:srgbClr val="FFC000"/>
                </a:solidFill>
              </a:rPr>
              <a:t>Objetivos del CCTV</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457200" y="1828800"/>
            <a:ext cx="8229600" cy="4419600"/>
          </a:xfrm>
        </p:spPr>
        <p:txBody>
          <a:bodyPr>
            <a:normAutofit/>
          </a:bodyPr>
          <a:lstStyle/>
          <a:p>
            <a:pPr>
              <a:buNone/>
            </a:pPr>
            <a:r>
              <a:rPr lang="es-ES" sz="2000" b="1" dirty="0" smtClean="0"/>
              <a:t>El sistema de CCTV puede usarse para:</a:t>
            </a:r>
          </a:p>
          <a:p>
            <a:pPr algn="just"/>
            <a:r>
              <a:rPr lang="es-ES" sz="2000" b="1" dirty="0" smtClean="0"/>
              <a:t>Monitoreo: </a:t>
            </a:r>
            <a:r>
              <a:rPr lang="es-ES" sz="2000" dirty="0" smtClean="0"/>
              <a:t>Uno o varios operadores, ubicados en un cuarto de control</a:t>
            </a:r>
          </a:p>
          <a:p>
            <a:pPr algn="just">
              <a:buNone/>
            </a:pPr>
            <a:r>
              <a:rPr lang="es-ES" sz="2000" dirty="0" smtClean="0"/>
              <a:t>local o remoto, apoyarán la labor de vigilancia a través de las cámaras</a:t>
            </a:r>
          </a:p>
          <a:p>
            <a:pPr algn="just">
              <a:buNone/>
            </a:pPr>
            <a:r>
              <a:rPr lang="es-ES" sz="2000" dirty="0" smtClean="0"/>
              <a:t>ubicadas en los puntos críticos de la instalación.</a:t>
            </a:r>
          </a:p>
          <a:p>
            <a:pPr algn="just"/>
            <a:r>
              <a:rPr lang="es-ES" sz="2000" b="1" dirty="0" smtClean="0"/>
              <a:t>Registro: </a:t>
            </a:r>
            <a:r>
              <a:rPr lang="es-ES" sz="2000" dirty="0" smtClean="0"/>
              <a:t>La grabación del video de todas las cámaras es fundamental</a:t>
            </a:r>
          </a:p>
          <a:p>
            <a:pPr algn="just">
              <a:buNone/>
            </a:pPr>
            <a:r>
              <a:rPr lang="es-ES" sz="2000" dirty="0" smtClean="0"/>
              <a:t>para usarlo como evidencia en casos donde se requiera acudir a instancias</a:t>
            </a:r>
          </a:p>
          <a:p>
            <a:pPr algn="just">
              <a:buNone/>
            </a:pPr>
            <a:r>
              <a:rPr lang="es-ES" sz="2000" dirty="0" smtClean="0"/>
              <a:t>legales.</a:t>
            </a:r>
          </a:p>
          <a:p>
            <a:pPr algn="just"/>
            <a:r>
              <a:rPr lang="es-ES" sz="2000" b="1" dirty="0" smtClean="0"/>
              <a:t>Persuasión: </a:t>
            </a:r>
            <a:r>
              <a:rPr lang="es-ES" sz="2000" dirty="0" smtClean="0"/>
              <a:t>Combinado con el uso de avisos indicando la existencia de</a:t>
            </a:r>
          </a:p>
          <a:p>
            <a:pPr algn="just">
              <a:buNone/>
            </a:pPr>
            <a:r>
              <a:rPr lang="es-ES" sz="2000" dirty="0" smtClean="0"/>
              <a:t>cámaras, sirven como elemento disuasivo.</a:t>
            </a:r>
          </a:p>
        </p:txBody>
      </p:sp>
      <p:pic>
        <p:nvPicPr>
          <p:cNvPr id="149506" name="Picture 2"/>
          <p:cNvPicPr>
            <a:picLocks noChangeAspect="1" noChangeArrowheads="1"/>
          </p:cNvPicPr>
          <p:nvPr/>
        </p:nvPicPr>
        <p:blipFill>
          <a:blip r:embed="rId2" cstate="print"/>
          <a:srcRect/>
          <a:stretch>
            <a:fillRect/>
          </a:stretch>
        </p:blipFill>
        <p:spPr bwMode="auto">
          <a:xfrm>
            <a:off x="1447800" y="5257800"/>
            <a:ext cx="6324600" cy="14950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457200" y="685800"/>
            <a:ext cx="8229600" cy="914400"/>
          </a:xfrm>
          <a:prstGeom prst="rect">
            <a:avLst/>
          </a:prstGeom>
          <a:noFill/>
          <a:ln w="9525">
            <a:noFill/>
            <a:miter lim="800000"/>
            <a:headEnd/>
            <a:tailEnd/>
          </a:ln>
        </p:spPr>
        <p:txBody>
          <a:bodyPr anchor="ctr"/>
          <a:lstStyle/>
          <a:p>
            <a:pPr algn="ctr" eaLnBrk="1" hangingPunct="1"/>
            <a:endParaRPr lang="es-ES" sz="3600" b="1">
              <a:solidFill>
                <a:srgbClr val="FF9900"/>
              </a:solidFill>
            </a:endParaRPr>
          </a:p>
        </p:txBody>
      </p:sp>
      <p:sp>
        <p:nvSpPr>
          <p:cNvPr id="206851" name="Rectangle 3"/>
          <p:cNvSpPr>
            <a:spLocks noChangeArrowheads="1"/>
          </p:cNvSpPr>
          <p:nvPr/>
        </p:nvSpPr>
        <p:spPr bwMode="auto">
          <a:xfrm>
            <a:off x="457200" y="1066800"/>
            <a:ext cx="7772400" cy="4648200"/>
          </a:xfrm>
          <a:prstGeom prst="rect">
            <a:avLst/>
          </a:prstGeom>
          <a:noFill/>
          <a:ln w="9525">
            <a:noFill/>
            <a:miter lim="800000"/>
            <a:headEnd/>
            <a:tailEnd/>
          </a:ln>
          <a:effectLst/>
        </p:spPr>
        <p:txBody>
          <a:bodyPr/>
          <a:lstStyle/>
          <a:p>
            <a:pPr marL="342900" indent="-342900" eaLnBrk="1" hangingPunct="1">
              <a:spcBef>
                <a:spcPct val="20000"/>
              </a:spcBef>
              <a:defRPr/>
            </a:pPr>
            <a:endParaRPr lang="es-MX" sz="1050" dirty="0">
              <a:sym typeface="Monotype Sorts" pitchFamily="2" charset="2"/>
            </a:endParaRPr>
          </a:p>
          <a:p>
            <a:pPr>
              <a:defRPr/>
            </a:pPr>
            <a:r>
              <a:rPr lang="es-ES" sz="2400" dirty="0"/>
              <a:t>Cálculo de sección en alterna monofásico (230V):</a:t>
            </a:r>
            <a:br>
              <a:rPr lang="es-ES" sz="2400" dirty="0"/>
            </a:br>
            <a:r>
              <a:rPr lang="es-ES" sz="2400" dirty="0"/>
              <a:t>S = (2·c·ro·P·L)/(</a:t>
            </a:r>
            <a:r>
              <a:rPr lang="es-ES" sz="2400" dirty="0" err="1"/>
              <a:t>e·U</a:t>
            </a:r>
            <a:r>
              <a:rPr lang="es-ES" sz="2400" dirty="0"/>
              <a:t>)</a:t>
            </a:r>
            <a:br>
              <a:rPr lang="es-ES" sz="2400" dirty="0"/>
            </a:br>
            <a:r>
              <a:rPr lang="es-ES" sz="2400" dirty="0"/>
              <a:t/>
            </a:r>
            <a:br>
              <a:rPr lang="es-ES" sz="2400" dirty="0"/>
            </a:br>
            <a:r>
              <a:rPr lang="es-ES" sz="2400" dirty="0"/>
              <a:t/>
            </a:r>
            <a:br>
              <a:rPr lang="es-ES" sz="2400" dirty="0"/>
            </a:br>
            <a:r>
              <a:rPr lang="es-ES" sz="2400" dirty="0"/>
              <a:t>Cálculo de sección en continua:</a:t>
            </a:r>
            <a:br>
              <a:rPr lang="es-ES" sz="2400" dirty="0"/>
            </a:br>
            <a:r>
              <a:rPr lang="es-ES" sz="2400" dirty="0"/>
              <a:t>S = (2·ro·P·L)/(</a:t>
            </a:r>
            <a:r>
              <a:rPr lang="es-ES" sz="2400" dirty="0" err="1"/>
              <a:t>e·U</a:t>
            </a:r>
            <a:r>
              <a:rPr lang="es-ES" sz="2400" dirty="0"/>
              <a:t>)   o   </a:t>
            </a:r>
            <a:r>
              <a:rPr lang="es-ES" dirty="0"/>
              <a:t>S= </a:t>
            </a:r>
            <a:r>
              <a:rPr lang="es-ES" u="sng" dirty="0"/>
              <a:t>L  *  I</a:t>
            </a:r>
            <a:endParaRPr lang="es-ES" dirty="0"/>
          </a:p>
          <a:p>
            <a:pPr>
              <a:defRPr/>
            </a:pPr>
            <a:r>
              <a:rPr lang="es-ES" dirty="0"/>
              <a:t>                                                           28*e</a:t>
            </a:r>
          </a:p>
          <a:p>
            <a:pPr marL="800100" lvl="1" indent="-342900" eaLnBrk="1" hangingPunct="1">
              <a:spcBef>
                <a:spcPct val="20000"/>
              </a:spcBef>
              <a:defRPr/>
            </a:pPr>
            <a:r>
              <a:rPr lang="es-ES" sz="2400" dirty="0"/>
              <a:t>	</a:t>
            </a:r>
            <a:r>
              <a:rPr lang="es-ES" dirty="0"/>
              <a:t>S: Sección calculada (mm2)</a:t>
            </a:r>
            <a:br>
              <a:rPr lang="es-ES" dirty="0"/>
            </a:br>
            <a:r>
              <a:rPr lang="es-ES" dirty="0"/>
              <a:t>ro: Resistividad del conductor a la temperatura de servicio (Omh·mm2/m)</a:t>
            </a:r>
            <a:br>
              <a:rPr lang="es-ES" dirty="0"/>
            </a:br>
            <a:r>
              <a:rPr lang="es-ES" dirty="0"/>
              <a:t>P: Potencia activa (w)	L: Longitud de la línea (m)</a:t>
            </a:r>
            <a:br>
              <a:rPr lang="es-ES" dirty="0"/>
            </a:br>
            <a:r>
              <a:rPr lang="es-ES" dirty="0"/>
              <a:t>e: Caída de tensión máxima admisible </a:t>
            </a:r>
            <a:r>
              <a:rPr lang="es-ES" dirty="0" smtClean="0"/>
              <a:t>en (V</a:t>
            </a:r>
            <a:r>
              <a:rPr lang="es-ES" dirty="0"/>
              <a:t>)</a:t>
            </a:r>
            <a:br>
              <a:rPr lang="es-ES" dirty="0"/>
            </a:br>
            <a:r>
              <a:rPr lang="es-ES" dirty="0"/>
              <a:t>U: Tensión nominal de la línea (V)</a:t>
            </a:r>
            <a:r>
              <a:rPr lang="es-ES" sz="2400" dirty="0"/>
              <a:t> </a:t>
            </a:r>
            <a:endParaRPr lang="es-ES" sz="2400" dirty="0" smtClean="0"/>
          </a:p>
          <a:p>
            <a:pPr marL="800100" lvl="1" indent="-342900" eaLnBrk="1" hangingPunct="1">
              <a:spcBef>
                <a:spcPct val="20000"/>
              </a:spcBef>
              <a:defRPr/>
            </a:pPr>
            <a:r>
              <a:rPr lang="es-ES" sz="2400" dirty="0" smtClean="0"/>
              <a:t>    </a:t>
            </a:r>
            <a:r>
              <a:rPr lang="es-ES" dirty="0" smtClean="0"/>
              <a:t>c</a:t>
            </a:r>
            <a:r>
              <a:rPr lang="es-ES" dirty="0"/>
              <a:t>: Incremento de la sección en alterna (c=1,02</a:t>
            </a:r>
            <a:r>
              <a:rPr lang="es-ES" dirty="0" smtClean="0"/>
              <a:t>)</a:t>
            </a:r>
          </a:p>
          <a:p>
            <a:pPr marL="800100" lvl="1" indent="-342900" eaLnBrk="1" hangingPunct="1">
              <a:spcBef>
                <a:spcPct val="20000"/>
              </a:spcBef>
              <a:defRPr/>
            </a:pPr>
            <a:r>
              <a:rPr lang="es-ES" sz="2400" dirty="0" smtClean="0">
                <a:hlinkClick r:id="rId3"/>
              </a:rPr>
              <a:t>Calculadora1</a:t>
            </a:r>
            <a:r>
              <a:rPr lang="es-ES" sz="2400" dirty="0" smtClean="0"/>
              <a:t>  Calculadora2 Calculadora3</a:t>
            </a:r>
            <a:r>
              <a:rPr lang="es-ES" sz="2400" dirty="0"/>
              <a:t/>
            </a:r>
            <a:br>
              <a:rPr lang="es-ES" sz="2400" dirty="0"/>
            </a:br>
            <a:endParaRPr lang="es-MX" sz="2400" dirty="0">
              <a:sym typeface="Monotype Sorts" pitchFamily="2" charset="2"/>
            </a:endParaRPr>
          </a:p>
          <a:p>
            <a:pPr marL="342900" indent="-342900" eaLnBrk="1" hangingPunct="1">
              <a:spcBef>
                <a:spcPct val="20000"/>
              </a:spcBef>
              <a:defRPr/>
            </a:pPr>
            <a:endParaRPr lang="es-MX" sz="2400" dirty="0">
              <a:sym typeface="Monotype Sorts" pitchFamily="2" charset="2"/>
            </a:endParaRPr>
          </a:p>
        </p:txBody>
      </p:sp>
      <p:sp>
        <p:nvSpPr>
          <p:cNvPr id="27652" name="Text Box 4"/>
          <p:cNvSpPr txBox="1">
            <a:spLocks noChangeArrowheads="1"/>
          </p:cNvSpPr>
          <p:nvPr/>
        </p:nvSpPr>
        <p:spPr bwMode="auto">
          <a:xfrm>
            <a:off x="2895600" y="457200"/>
            <a:ext cx="5791200" cy="366713"/>
          </a:xfrm>
          <a:prstGeom prst="rect">
            <a:avLst/>
          </a:prstGeom>
          <a:noFill/>
          <a:ln w="9525">
            <a:noFill/>
            <a:miter lim="800000"/>
            <a:headEnd/>
            <a:tailEnd/>
          </a:ln>
        </p:spPr>
        <p:txBody>
          <a:bodyPr>
            <a:spAutoFit/>
          </a:bodyPr>
          <a:lstStyle/>
          <a:p>
            <a:pPr eaLnBrk="1" hangingPunct="1">
              <a:spcBef>
                <a:spcPct val="50000"/>
              </a:spcBef>
            </a:pPr>
            <a:endParaRPr lang="es-ES"/>
          </a:p>
        </p:txBody>
      </p:sp>
      <p:sp>
        <p:nvSpPr>
          <p:cNvPr id="6"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dirty="0">
                <a:solidFill>
                  <a:srgbClr val="FF9900"/>
                </a:solidFill>
                <a:latin typeface="+mj-lt"/>
                <a:ea typeface="+mj-ea"/>
                <a:cs typeface="+mj-cs"/>
              </a:rPr>
              <a:t>Cámaras Atenuación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457200" y="685800"/>
            <a:ext cx="8229600" cy="914400"/>
          </a:xfrm>
          <a:prstGeom prst="rect">
            <a:avLst/>
          </a:prstGeom>
          <a:noFill/>
          <a:ln w="9525">
            <a:noFill/>
            <a:miter lim="800000"/>
            <a:headEnd/>
            <a:tailEnd/>
          </a:ln>
        </p:spPr>
        <p:txBody>
          <a:bodyPr anchor="ctr"/>
          <a:lstStyle/>
          <a:p>
            <a:pPr algn="ctr" eaLnBrk="1" hangingPunct="1"/>
            <a:endParaRPr lang="es-ES" sz="3600" b="1">
              <a:solidFill>
                <a:srgbClr val="FF9900"/>
              </a:solidFill>
            </a:endParaRPr>
          </a:p>
        </p:txBody>
      </p:sp>
      <p:sp>
        <p:nvSpPr>
          <p:cNvPr id="206851" name="Rectangle 3"/>
          <p:cNvSpPr>
            <a:spLocks noChangeArrowheads="1"/>
          </p:cNvSpPr>
          <p:nvPr/>
        </p:nvSpPr>
        <p:spPr bwMode="auto">
          <a:xfrm>
            <a:off x="457200" y="1066800"/>
            <a:ext cx="7772400" cy="4648200"/>
          </a:xfrm>
          <a:prstGeom prst="rect">
            <a:avLst/>
          </a:prstGeom>
          <a:noFill/>
          <a:ln w="9525">
            <a:noFill/>
            <a:miter lim="800000"/>
            <a:headEnd/>
            <a:tailEnd/>
          </a:ln>
          <a:effectLst/>
        </p:spPr>
        <p:txBody>
          <a:bodyPr/>
          <a:lstStyle/>
          <a:p>
            <a:pPr marL="342900" indent="-342900" eaLnBrk="1" hangingPunct="1">
              <a:spcBef>
                <a:spcPct val="20000"/>
              </a:spcBef>
              <a:defRPr/>
            </a:pPr>
            <a:r>
              <a:rPr lang="es-ES" sz="2300" dirty="0">
                <a:solidFill>
                  <a:srgbClr val="FF9900"/>
                </a:solidFill>
              </a:rPr>
              <a:t>ALIMENTACION ENERGIA 12 VDC</a:t>
            </a:r>
            <a:r>
              <a:rPr lang="es-MX" sz="2300" dirty="0">
                <a:sym typeface="Monotype Sorts" pitchFamily="2" charset="2"/>
              </a:rPr>
              <a:t> </a:t>
            </a:r>
          </a:p>
          <a:p>
            <a:pPr marL="342900" indent="-342900" eaLnBrk="1" hangingPunct="1">
              <a:spcBef>
                <a:spcPct val="20000"/>
              </a:spcBef>
              <a:defRPr/>
            </a:pPr>
            <a:endParaRPr lang="es-MX" sz="1050" dirty="0">
              <a:sym typeface="Monotype Sorts" pitchFamily="2" charset="2"/>
            </a:endParaRPr>
          </a:p>
          <a:p>
            <a:pPr marL="800100" lvl="1" indent="-342900" eaLnBrk="1" hangingPunct="1">
              <a:spcBef>
                <a:spcPct val="20000"/>
              </a:spcBef>
              <a:buFontTx/>
              <a:buChar char="•"/>
              <a:defRPr/>
            </a:pPr>
            <a:r>
              <a:rPr lang="es-MX" sz="2400" dirty="0">
                <a:sym typeface="Monotype Sorts" pitchFamily="2" charset="2"/>
              </a:rPr>
              <a:t>Puede usarse en aplicaciones móviles</a:t>
            </a:r>
          </a:p>
          <a:p>
            <a:pPr marL="800100" lvl="1" indent="-342900" eaLnBrk="1" hangingPunct="1">
              <a:spcBef>
                <a:spcPct val="20000"/>
              </a:spcBef>
              <a:buFontTx/>
              <a:buChar char="•"/>
              <a:defRPr/>
            </a:pPr>
            <a:r>
              <a:rPr lang="es-MX" sz="2400" dirty="0">
                <a:sym typeface="Monotype Sorts" pitchFamily="2" charset="2"/>
              </a:rPr>
              <a:t>Requiere de alimentación con polaridad correcta</a:t>
            </a:r>
          </a:p>
          <a:p>
            <a:pPr marL="800100" lvl="1" indent="-342900" eaLnBrk="1" hangingPunct="1">
              <a:spcBef>
                <a:spcPct val="20000"/>
              </a:spcBef>
              <a:buFontTx/>
              <a:buChar char="•"/>
              <a:defRPr/>
            </a:pPr>
            <a:r>
              <a:rPr lang="es-MX" sz="2400" dirty="0">
                <a:sym typeface="Monotype Sorts" pitchFamily="2" charset="2"/>
              </a:rPr>
              <a:t>Longitudes menores a 30m, </a:t>
            </a:r>
            <a:r>
              <a:rPr lang="es-MX" sz="2400" dirty="0" smtClean="0">
                <a:sym typeface="Monotype Sorts" pitchFamily="2" charset="2"/>
              </a:rPr>
              <a:t>SUBTENSIÓN </a:t>
            </a:r>
            <a:r>
              <a:rPr lang="es-MX" sz="2400" dirty="0" err="1" smtClean="0">
                <a:sym typeface="Monotype Sorts" pitchFamily="2" charset="2"/>
              </a:rPr>
              <a:t>p.c.t.</a:t>
            </a:r>
            <a:endParaRPr lang="es-MX" sz="2400" dirty="0">
              <a:sym typeface="Monotype Sorts" pitchFamily="2" charset="2"/>
            </a:endParaRPr>
          </a:p>
          <a:p>
            <a:pPr marL="800100" lvl="1" indent="-342900" eaLnBrk="1" hangingPunct="1">
              <a:spcBef>
                <a:spcPct val="20000"/>
              </a:spcBef>
              <a:buFontTx/>
              <a:buChar char="•"/>
              <a:defRPr/>
            </a:pPr>
            <a:r>
              <a:rPr lang="es-MX" sz="2400" dirty="0">
                <a:sym typeface="Monotype Sorts" pitchFamily="2" charset="2"/>
              </a:rPr>
              <a:t>Usualmente una fuente por cámara.</a:t>
            </a:r>
          </a:p>
          <a:p>
            <a:pPr marL="800100" lvl="1" indent="-342900" eaLnBrk="1" hangingPunct="1">
              <a:spcBef>
                <a:spcPct val="20000"/>
              </a:spcBef>
              <a:buFontTx/>
              <a:buChar char="•"/>
              <a:defRPr/>
            </a:pPr>
            <a:r>
              <a:rPr lang="es-MX" sz="2400" dirty="0">
                <a:sym typeface="Monotype Sorts" pitchFamily="2" charset="2"/>
              </a:rPr>
              <a:t>Pueden ser alimentadas con fuentes y baterías</a:t>
            </a:r>
          </a:p>
          <a:p>
            <a:pPr marL="800100" lvl="1" indent="-342900" eaLnBrk="1" hangingPunct="1">
              <a:spcBef>
                <a:spcPct val="20000"/>
              </a:spcBef>
              <a:defRPr/>
            </a:pPr>
            <a:endParaRPr lang="es-MX" sz="800" dirty="0">
              <a:sym typeface="Monotype Sorts" pitchFamily="2" charset="2"/>
            </a:endParaRPr>
          </a:p>
          <a:p>
            <a:pPr marL="800100" lvl="1" indent="-342900" eaLnBrk="1" hangingPunct="1">
              <a:spcBef>
                <a:spcPct val="20000"/>
              </a:spcBef>
              <a:buFontTx/>
              <a:buChar char="•"/>
              <a:defRPr/>
            </a:pPr>
            <a:r>
              <a:rPr lang="es-MX" sz="2400" dirty="0" err="1">
                <a:solidFill>
                  <a:srgbClr val="FF9900"/>
                </a:solidFill>
                <a:sym typeface="Monotype Sorts" pitchFamily="2" charset="2"/>
              </a:rPr>
              <a:t>Tips</a:t>
            </a:r>
            <a:endParaRPr lang="es-MX" sz="2400" dirty="0">
              <a:solidFill>
                <a:srgbClr val="FF9900"/>
              </a:solidFill>
              <a:sym typeface="Monotype Sorts" pitchFamily="2" charset="2"/>
            </a:endParaRPr>
          </a:p>
          <a:p>
            <a:pPr marL="1257300" lvl="2" indent="-342900" eaLnBrk="1" hangingPunct="1">
              <a:spcBef>
                <a:spcPct val="20000"/>
              </a:spcBef>
              <a:buFontTx/>
              <a:buChar char="•"/>
              <a:defRPr/>
            </a:pPr>
            <a:r>
              <a:rPr lang="es-MX" sz="2400" dirty="0">
                <a:sym typeface="Monotype Sorts" pitchFamily="2" charset="2"/>
              </a:rPr>
              <a:t>Circuito de Alimentación siempre en estrella y todo debe salir de la misma fase</a:t>
            </a:r>
          </a:p>
          <a:p>
            <a:pPr marL="1257300" lvl="2" indent="-342900" eaLnBrk="1" hangingPunct="1">
              <a:spcBef>
                <a:spcPct val="20000"/>
              </a:spcBef>
              <a:buFontTx/>
              <a:buChar char="•"/>
              <a:defRPr/>
            </a:pPr>
            <a:r>
              <a:rPr lang="es-MX" sz="2400" dirty="0">
                <a:sym typeface="Monotype Sorts" pitchFamily="2" charset="2"/>
              </a:rPr>
              <a:t>Cuando se usa otra fase se requieren </a:t>
            </a:r>
            <a:r>
              <a:rPr lang="es-MX" sz="2400" dirty="0" err="1">
                <a:sym typeface="Monotype Sorts" pitchFamily="2" charset="2"/>
              </a:rPr>
              <a:t>ground</a:t>
            </a:r>
            <a:r>
              <a:rPr lang="es-MX" sz="2400" dirty="0">
                <a:sym typeface="Monotype Sorts" pitchFamily="2" charset="2"/>
              </a:rPr>
              <a:t> </a:t>
            </a:r>
            <a:r>
              <a:rPr lang="es-MX" sz="2400" dirty="0" err="1">
                <a:sym typeface="Monotype Sorts" pitchFamily="2" charset="2"/>
              </a:rPr>
              <a:t>isolators</a:t>
            </a:r>
            <a:r>
              <a:rPr lang="es-MX" sz="2400" dirty="0">
                <a:sym typeface="Monotype Sorts" pitchFamily="2" charset="2"/>
              </a:rPr>
              <a:t> (aisladores de tierra)</a:t>
            </a:r>
          </a:p>
          <a:p>
            <a:pPr marL="1257300" lvl="2" indent="-342900" eaLnBrk="1" hangingPunct="1">
              <a:spcBef>
                <a:spcPct val="20000"/>
              </a:spcBef>
              <a:buFontTx/>
              <a:buChar char="•"/>
              <a:defRPr/>
            </a:pPr>
            <a:r>
              <a:rPr lang="es-MX" sz="2400" dirty="0">
                <a:sym typeface="Monotype Sorts" pitchFamily="2" charset="2"/>
              </a:rPr>
              <a:t>Uso de UPS-</a:t>
            </a:r>
            <a:r>
              <a:rPr lang="es-MX" sz="2400" dirty="0" err="1">
                <a:sym typeface="Monotype Sorts" pitchFamily="2" charset="2"/>
              </a:rPr>
              <a:t>SAIs</a:t>
            </a:r>
            <a:endParaRPr lang="es-MX" sz="2400" dirty="0">
              <a:sym typeface="Monotype Sorts" pitchFamily="2" charset="2"/>
            </a:endParaRPr>
          </a:p>
          <a:p>
            <a:pPr marL="342900" indent="-342900" eaLnBrk="1" hangingPunct="1">
              <a:spcBef>
                <a:spcPct val="20000"/>
              </a:spcBef>
              <a:buFontTx/>
              <a:buChar char="•"/>
              <a:defRPr/>
            </a:pPr>
            <a:endParaRPr lang="es-MX" sz="2400" dirty="0">
              <a:sym typeface="Monotype Sorts" pitchFamily="2" charset="2"/>
            </a:endParaRPr>
          </a:p>
          <a:p>
            <a:pPr marL="342900" indent="-342900" eaLnBrk="1" hangingPunct="1">
              <a:spcBef>
                <a:spcPct val="20000"/>
              </a:spcBef>
              <a:defRPr/>
            </a:pPr>
            <a:endParaRPr lang="es-MX" sz="2400" dirty="0">
              <a:sym typeface="Monotype Sorts" pitchFamily="2" charset="2"/>
            </a:endParaRPr>
          </a:p>
        </p:txBody>
      </p:sp>
      <p:sp>
        <p:nvSpPr>
          <p:cNvPr id="28676" name="Text Box 4"/>
          <p:cNvSpPr txBox="1">
            <a:spLocks noChangeArrowheads="1"/>
          </p:cNvSpPr>
          <p:nvPr/>
        </p:nvSpPr>
        <p:spPr bwMode="auto">
          <a:xfrm>
            <a:off x="2895600" y="457200"/>
            <a:ext cx="5791200" cy="366713"/>
          </a:xfrm>
          <a:prstGeom prst="rect">
            <a:avLst/>
          </a:prstGeom>
          <a:noFill/>
          <a:ln w="9525">
            <a:noFill/>
            <a:miter lim="800000"/>
            <a:headEnd/>
            <a:tailEnd/>
          </a:ln>
        </p:spPr>
        <p:txBody>
          <a:bodyPr>
            <a:spAutoFit/>
          </a:bodyPr>
          <a:lstStyle/>
          <a:p>
            <a:pPr eaLnBrk="1" hangingPunct="1">
              <a:spcBef>
                <a:spcPct val="50000"/>
              </a:spcBef>
            </a:pPr>
            <a:endParaRPr lang="es-ES"/>
          </a:p>
        </p:txBody>
      </p:sp>
      <p:sp>
        <p:nvSpPr>
          <p:cNvPr id="6"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dirty="0">
                <a:solidFill>
                  <a:srgbClr val="FF9900"/>
                </a:solidFill>
                <a:latin typeface="+mj-lt"/>
                <a:ea typeface="+mj-ea"/>
                <a:cs typeface="+mj-cs"/>
              </a:rPr>
              <a:t>Cámaras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bp.blogspot.com/-XBvByKWgu2o/UyRY688BfHI/AAAAAAAAAB4/_6AYRR3GEZk/s1600/fuentes.jpg"/>
          <p:cNvPicPr>
            <a:picLocks noChangeAspect="1" noChangeArrowheads="1"/>
          </p:cNvPicPr>
          <p:nvPr/>
        </p:nvPicPr>
        <p:blipFill>
          <a:blip r:embed="rId2"/>
          <a:srcRect/>
          <a:stretch>
            <a:fillRect/>
          </a:stretch>
        </p:blipFill>
        <p:spPr bwMode="auto">
          <a:xfrm>
            <a:off x="1219200" y="1143000"/>
            <a:ext cx="6939761" cy="2209800"/>
          </a:xfrm>
          <a:prstGeom prst="rect">
            <a:avLst/>
          </a:prstGeom>
          <a:noFill/>
        </p:spPr>
      </p:pic>
      <p:sp>
        <p:nvSpPr>
          <p:cNvPr id="3" name="2 Rectángulo"/>
          <p:cNvSpPr/>
          <p:nvPr/>
        </p:nvSpPr>
        <p:spPr>
          <a:xfrm>
            <a:off x="2609475" y="3244334"/>
            <a:ext cx="3925049" cy="369332"/>
          </a:xfrm>
          <a:prstGeom prst="rect">
            <a:avLst/>
          </a:prstGeom>
        </p:spPr>
        <p:txBody>
          <a:bodyPr wrap="none">
            <a:spAutoFit/>
          </a:bodyPr>
          <a:lstStyle/>
          <a:p>
            <a:pPr marL="342900" indent="-342900" eaLnBrk="1" hangingPunct="1">
              <a:spcBef>
                <a:spcPct val="20000"/>
              </a:spcBef>
              <a:defRPr/>
            </a:pPr>
            <a:r>
              <a:rPr lang="es-ES" dirty="0" smtClean="0">
                <a:solidFill>
                  <a:srgbClr val="FF9900"/>
                </a:solidFill>
              </a:rPr>
              <a:t>ALIMENTACION ENERGIA 12 VDC</a:t>
            </a:r>
            <a:r>
              <a:rPr lang="es-MX" dirty="0" smtClean="0">
                <a:sym typeface="Monotype Sorts" pitchFamily="2" charset="2"/>
              </a:rPr>
              <a:t> </a:t>
            </a:r>
            <a:endParaRPr lang="es-MX" dirty="0">
              <a:sym typeface="Monotype Sorts" pitchFamily="2" charset="2"/>
            </a:endParaRPr>
          </a:p>
        </p:txBody>
      </p:sp>
      <p:pic>
        <p:nvPicPr>
          <p:cNvPr id="1028" name="Picture 4" descr="http://1.bp.blogspot.com/-OfMJNjbMAUY/UyRaGg7EwlI/AAAAAAAAADQ/8x4P6qIlSsQ/s1600/tabla.jpg"/>
          <p:cNvPicPr>
            <a:picLocks noChangeAspect="1" noChangeArrowheads="1"/>
          </p:cNvPicPr>
          <p:nvPr/>
        </p:nvPicPr>
        <p:blipFill>
          <a:blip r:embed="rId3"/>
          <a:srcRect/>
          <a:stretch>
            <a:fillRect/>
          </a:stretch>
        </p:blipFill>
        <p:spPr bwMode="auto">
          <a:xfrm>
            <a:off x="914400" y="3581400"/>
            <a:ext cx="7536873" cy="2590800"/>
          </a:xfrm>
          <a:prstGeom prst="rect">
            <a:avLst/>
          </a:prstGeom>
          <a:noFill/>
        </p:spPr>
      </p:pic>
      <p:sp>
        <p:nvSpPr>
          <p:cNvPr id="5" name="4 Rectángulo"/>
          <p:cNvSpPr/>
          <p:nvPr/>
        </p:nvSpPr>
        <p:spPr>
          <a:xfrm>
            <a:off x="685800" y="6156269"/>
            <a:ext cx="9700091" cy="701731"/>
          </a:xfrm>
          <a:prstGeom prst="rect">
            <a:avLst/>
          </a:prstGeom>
        </p:spPr>
        <p:txBody>
          <a:bodyPr wrap="square">
            <a:spAutoFit/>
          </a:bodyPr>
          <a:lstStyle/>
          <a:p>
            <a:pPr marL="342900" indent="-342900" eaLnBrk="1" hangingPunct="1">
              <a:spcBef>
                <a:spcPct val="20000"/>
              </a:spcBef>
              <a:defRPr/>
            </a:pPr>
            <a:r>
              <a:rPr lang="es-ES" dirty="0" smtClean="0">
                <a:solidFill>
                  <a:srgbClr val="FF9900"/>
                </a:solidFill>
              </a:rPr>
              <a:t>Otra opción es utilizar fuentes de más tensión y </a:t>
            </a:r>
            <a:r>
              <a:rPr lang="es-ES" dirty="0" smtClean="0">
                <a:solidFill>
                  <a:srgbClr val="FF9900"/>
                </a:solidFill>
                <a:hlinkClick r:id="rId4"/>
              </a:rPr>
              <a:t>módulos de salida </a:t>
            </a:r>
            <a:endParaRPr lang="es-ES" dirty="0" smtClean="0">
              <a:solidFill>
                <a:srgbClr val="FF9900"/>
              </a:solidFill>
            </a:endParaRPr>
          </a:p>
          <a:p>
            <a:pPr marL="342900" indent="-342900" eaLnBrk="1" hangingPunct="1">
              <a:spcBef>
                <a:spcPct val="20000"/>
              </a:spcBef>
              <a:defRPr/>
            </a:pPr>
            <a:r>
              <a:rPr lang="es-ES" dirty="0" smtClean="0">
                <a:solidFill>
                  <a:srgbClr val="FF9900"/>
                </a:solidFill>
              </a:rPr>
              <a:t>ajustables en las cámaras </a:t>
            </a:r>
            <a:endParaRPr lang="es-MX" dirty="0">
              <a:sym typeface="Monotype Sorts" pitchFamily="2" charset="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cstate="print"/>
          <a:srcRect/>
          <a:stretch>
            <a:fillRect/>
          </a:stretch>
        </p:blipFill>
        <p:spPr bwMode="auto">
          <a:xfrm>
            <a:off x="152400" y="1600200"/>
            <a:ext cx="4575718" cy="4371975"/>
          </a:xfrm>
          <a:prstGeom prst="rect">
            <a:avLst/>
          </a:prstGeom>
          <a:noFill/>
          <a:ln w="9525">
            <a:noFill/>
            <a:miter lim="800000"/>
            <a:headEnd/>
            <a:tailEnd/>
          </a:ln>
        </p:spPr>
      </p:pic>
      <p:pic>
        <p:nvPicPr>
          <p:cNvPr id="163843" name="Picture 3"/>
          <p:cNvPicPr>
            <a:picLocks noChangeAspect="1" noChangeArrowheads="1"/>
          </p:cNvPicPr>
          <p:nvPr/>
        </p:nvPicPr>
        <p:blipFill>
          <a:blip r:embed="rId3" cstate="print"/>
          <a:srcRect/>
          <a:stretch>
            <a:fillRect/>
          </a:stretch>
        </p:blipFill>
        <p:spPr bwMode="auto">
          <a:xfrm>
            <a:off x="4800600" y="2667000"/>
            <a:ext cx="4191000" cy="2534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cstate="print"/>
          <a:srcRect/>
          <a:stretch>
            <a:fillRect/>
          </a:stretch>
        </p:blipFill>
        <p:spPr bwMode="auto">
          <a:xfrm>
            <a:off x="1752600" y="914400"/>
            <a:ext cx="5543550" cy="58001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PoC</a:t>
            </a:r>
            <a:endParaRPr lang="es-ES" dirty="0"/>
          </a:p>
        </p:txBody>
      </p:sp>
      <p:sp>
        <p:nvSpPr>
          <p:cNvPr id="3" name="2 Marcador de contenido"/>
          <p:cNvSpPr>
            <a:spLocks noGrp="1"/>
          </p:cNvSpPr>
          <p:nvPr>
            <p:ph idx="1"/>
          </p:nvPr>
        </p:nvSpPr>
        <p:spPr/>
        <p:txBody>
          <a:bodyPr/>
          <a:lstStyle/>
          <a:p>
            <a:r>
              <a:rPr lang="es-ES" dirty="0" smtClean="0"/>
              <a:t>Este sistema consiste en alimentar las cámaras a través del propio cable coaxial.</a:t>
            </a:r>
          </a:p>
          <a:p>
            <a:r>
              <a:rPr lang="es-ES" dirty="0" smtClean="0"/>
              <a:t>Simplifica instalación y cambio de equipamiento</a:t>
            </a:r>
          </a:p>
          <a:p>
            <a:r>
              <a:rPr lang="es-ES" dirty="0" smtClean="0"/>
              <a:t>Permite utilizar cámaras en alta definición</a:t>
            </a:r>
          </a:p>
          <a:p>
            <a:r>
              <a:rPr lang="es-ES" dirty="0" smtClean="0"/>
              <a:t>Las longitudes alcanzables son de 100metros</a:t>
            </a:r>
            <a:endParaRPr lang="es-E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04800"/>
            <a:ext cx="8229600" cy="1143000"/>
          </a:xfrm>
        </p:spPr>
        <p:txBody>
          <a:bodyPr/>
          <a:lstStyle/>
          <a:p>
            <a:r>
              <a:rPr lang="es-ES" dirty="0" smtClean="0"/>
              <a:t>POE </a:t>
            </a:r>
            <a:r>
              <a:rPr lang="es-ES" dirty="0" err="1" smtClean="0"/>
              <a:t>Power</a:t>
            </a:r>
            <a:r>
              <a:rPr lang="es-ES" dirty="0" smtClean="0"/>
              <a:t> </a:t>
            </a:r>
            <a:r>
              <a:rPr lang="es-ES" dirty="0" err="1" smtClean="0"/>
              <a:t>over</a:t>
            </a:r>
            <a:r>
              <a:rPr lang="es-ES" dirty="0" smtClean="0"/>
              <a:t> Ethernet</a:t>
            </a:r>
            <a:endParaRPr lang="es-ES" dirty="0"/>
          </a:p>
        </p:txBody>
      </p:sp>
      <p:sp>
        <p:nvSpPr>
          <p:cNvPr id="3" name="2 Marcador de contenido"/>
          <p:cNvSpPr>
            <a:spLocks noGrp="1"/>
          </p:cNvSpPr>
          <p:nvPr>
            <p:ph idx="1"/>
          </p:nvPr>
        </p:nvSpPr>
        <p:spPr>
          <a:xfrm>
            <a:off x="152400" y="1905000"/>
            <a:ext cx="8839200" cy="2209800"/>
          </a:xfrm>
        </p:spPr>
        <p:txBody>
          <a:bodyPr>
            <a:noAutofit/>
          </a:bodyPr>
          <a:lstStyle/>
          <a:p>
            <a:r>
              <a:rPr lang="es-ES" sz="2400" dirty="0" smtClean="0"/>
              <a:t>Apagar o reiniciar  por comandos SNMP </a:t>
            </a:r>
            <a:r>
              <a:rPr lang="es-ES" sz="1000" dirty="0" smtClean="0"/>
              <a:t>(Simple Network Management </a:t>
            </a:r>
            <a:r>
              <a:rPr lang="es-ES" sz="1000" dirty="0" err="1" smtClean="0"/>
              <a:t>Protocol</a:t>
            </a:r>
            <a:r>
              <a:rPr lang="es-ES" sz="1000" dirty="0" smtClean="0"/>
              <a:t>)</a:t>
            </a:r>
          </a:p>
          <a:p>
            <a:r>
              <a:rPr lang="es-ES" sz="2400" dirty="0" smtClean="0"/>
              <a:t>Se pueden conectar a SAI Central</a:t>
            </a:r>
          </a:p>
          <a:p>
            <a:r>
              <a:rPr lang="es-ES" sz="2400" dirty="0" smtClean="0"/>
              <a:t>A través de la LAN</a:t>
            </a:r>
          </a:p>
          <a:p>
            <a:pPr lvl="1"/>
            <a:r>
              <a:rPr lang="es-ES" sz="2000" dirty="0" smtClean="0"/>
              <a:t>Evitas necesidad de base de alimentación</a:t>
            </a:r>
          </a:p>
          <a:p>
            <a:pPr lvl="1"/>
            <a:r>
              <a:rPr lang="es-ES" sz="2000" dirty="0" smtClean="0"/>
              <a:t>Evitas que la fuente sea regulable según distancia</a:t>
            </a:r>
          </a:p>
          <a:p>
            <a:r>
              <a:rPr lang="es-ES" sz="2400" dirty="0" smtClean="0"/>
              <a:t>Ahorra espacio</a:t>
            </a:r>
          </a:p>
          <a:p>
            <a:r>
              <a:rPr lang="es-ES" sz="2400" dirty="0" smtClean="0"/>
              <a:t>Ahorraría dinero si ya tienes instalación LAN</a:t>
            </a:r>
          </a:p>
          <a:p>
            <a:r>
              <a:rPr lang="es-ES" sz="2400" dirty="0" smtClean="0"/>
              <a:t>Potencia suministrada 10-13W</a:t>
            </a:r>
          </a:p>
          <a:p>
            <a:r>
              <a:rPr lang="es-ES" sz="2400" dirty="0" smtClean="0"/>
              <a:t>5 Tipos, pasivo, modo B separado, modo A mezclado, modo B separado </a:t>
            </a:r>
            <a:r>
              <a:rPr lang="es-ES" sz="2400" dirty="0" err="1" smtClean="0"/>
              <a:t>gigaethernet</a:t>
            </a:r>
            <a:r>
              <a:rPr lang="es-ES" sz="2400" dirty="0" smtClean="0"/>
              <a:t>, modo A mezclado </a:t>
            </a:r>
            <a:r>
              <a:rPr lang="es-ES" sz="2400" dirty="0" err="1" smtClean="0"/>
              <a:t>gigaethernet</a:t>
            </a:r>
            <a:endParaRPr lang="es-ES" sz="24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143000"/>
          </a:xfrm>
        </p:spPr>
        <p:txBody>
          <a:bodyPr>
            <a:normAutofit fontScale="90000"/>
          </a:bodyPr>
          <a:lstStyle/>
          <a:p>
            <a:r>
              <a:rPr lang="es-ES" dirty="0" err="1" smtClean="0"/>
              <a:t>ePOE</a:t>
            </a:r>
            <a:r>
              <a:rPr lang="es-ES" dirty="0" smtClean="0"/>
              <a:t> </a:t>
            </a:r>
            <a:r>
              <a:rPr lang="es-ES" dirty="0" err="1" smtClean="0"/>
              <a:t>Enhanced</a:t>
            </a:r>
            <a:r>
              <a:rPr lang="es-ES" dirty="0" smtClean="0"/>
              <a:t> </a:t>
            </a:r>
            <a:r>
              <a:rPr lang="es-ES" dirty="0" err="1" smtClean="0"/>
              <a:t>Power</a:t>
            </a:r>
            <a:r>
              <a:rPr lang="es-ES" dirty="0" smtClean="0"/>
              <a:t> </a:t>
            </a:r>
            <a:r>
              <a:rPr lang="es-ES" dirty="0" err="1" smtClean="0"/>
              <a:t>over</a:t>
            </a:r>
            <a:r>
              <a:rPr lang="es-ES" dirty="0" smtClean="0"/>
              <a:t> Ethernet</a:t>
            </a:r>
            <a:endParaRPr lang="es-ES" dirty="0"/>
          </a:p>
        </p:txBody>
      </p:sp>
      <p:sp>
        <p:nvSpPr>
          <p:cNvPr id="3" name="2 Marcador de contenido"/>
          <p:cNvSpPr>
            <a:spLocks noGrp="1"/>
          </p:cNvSpPr>
          <p:nvPr>
            <p:ph idx="1"/>
          </p:nvPr>
        </p:nvSpPr>
        <p:spPr>
          <a:xfrm>
            <a:off x="457200" y="2438400"/>
            <a:ext cx="8229600" cy="2209800"/>
          </a:xfrm>
        </p:spPr>
        <p:txBody>
          <a:bodyPr/>
          <a:lstStyle/>
          <a:p>
            <a:r>
              <a:rPr lang="en-US" dirty="0" smtClean="0"/>
              <a:t>Ethernet cable to span 800 m (2624  ft) </a:t>
            </a:r>
          </a:p>
          <a:p>
            <a:r>
              <a:rPr lang="en-US" i="1" dirty="0" smtClean="0"/>
              <a:t>Switch Supply Voltage: 48 VDC</a:t>
            </a:r>
          </a:p>
          <a:p>
            <a:r>
              <a:rPr lang="es-ES" i="1" dirty="0" smtClean="0"/>
              <a:t>CAT5E/CAT6 Cable, </a:t>
            </a:r>
            <a:r>
              <a:rPr lang="es-ES" i="1" dirty="0" err="1" smtClean="0"/>
              <a:t>Maximum</a:t>
            </a:r>
            <a:r>
              <a:rPr lang="es-ES" i="1" dirty="0" smtClean="0"/>
              <a:t> DC </a:t>
            </a:r>
            <a:r>
              <a:rPr lang="es-ES" i="1" dirty="0" err="1" smtClean="0"/>
              <a:t>Resistance</a:t>
            </a:r>
            <a:r>
              <a:rPr lang="es-ES" i="1" dirty="0" smtClean="0"/>
              <a:t>: &lt; 10 </a:t>
            </a:r>
            <a:r>
              <a:rPr lang="el-GR" i="1" dirty="0" smtClean="0"/>
              <a:t>Ω / 100 </a:t>
            </a:r>
            <a:r>
              <a:rPr lang="es-ES" i="1" dirty="0" smtClean="0"/>
              <a:t>m (328 ft)</a:t>
            </a:r>
            <a:endParaRPr lang="es-E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14"/>
          <p:cNvSpPr>
            <a:spLocks noChangeArrowheads="1"/>
          </p:cNvSpPr>
          <p:nvPr/>
        </p:nvSpPr>
        <p:spPr bwMode="auto">
          <a:xfrm>
            <a:off x="152400" y="985838"/>
            <a:ext cx="8991600" cy="2519362"/>
          </a:xfrm>
          <a:prstGeom prst="rect">
            <a:avLst/>
          </a:prstGeom>
          <a:noFill/>
          <a:ln w="9525">
            <a:noFill/>
            <a:miter lim="800000"/>
            <a:headEnd/>
            <a:tailEnd/>
          </a:ln>
        </p:spPr>
        <p:txBody>
          <a:bodyPr/>
          <a:lstStyle/>
          <a:p>
            <a:pPr marL="342900" indent="-342900" algn="just" eaLnBrk="1" hangingPunct="1">
              <a:spcBef>
                <a:spcPct val="20000"/>
              </a:spcBef>
            </a:pPr>
            <a:r>
              <a:rPr lang="es-ES" sz="3200" b="1" dirty="0">
                <a:solidFill>
                  <a:srgbClr val="FF9900"/>
                </a:solidFill>
              </a:rPr>
              <a:t>6. Compensación de contraluz (BLC)</a:t>
            </a:r>
          </a:p>
          <a:p>
            <a:pPr marL="742950" lvl="1" indent="-285750" algn="just" eaLnBrk="1" hangingPunct="1">
              <a:spcBef>
                <a:spcPct val="20000"/>
              </a:spcBef>
              <a:buSzPct val="95000"/>
              <a:buFontTx/>
              <a:buChar char="•"/>
            </a:pPr>
            <a:r>
              <a:rPr lang="es-ES_tradnl" sz="2100" dirty="0"/>
              <a:t>Se aplica en casos en los que se tiene una gran cantidad de luz en el fondo y muy poca iluminación en el frente. </a:t>
            </a:r>
          </a:p>
          <a:p>
            <a:pPr marL="742950" lvl="1" indent="-285750" algn="just" eaLnBrk="1" hangingPunct="1">
              <a:spcBef>
                <a:spcPct val="20000"/>
              </a:spcBef>
              <a:buSzPct val="95000"/>
              <a:buFontTx/>
              <a:buChar char="•"/>
            </a:pPr>
            <a:r>
              <a:rPr lang="es-ES" sz="2100" dirty="0"/>
              <a:t>Esta función permite a la cámara reducir el nivel de video en las áreas brillantes </a:t>
            </a:r>
            <a:r>
              <a:rPr lang="es-ES" sz="2400" dirty="0" smtClean="0"/>
              <a:t>en muchos casos sobresaturándolas </a:t>
            </a:r>
            <a:r>
              <a:rPr lang="es-ES" sz="2100" dirty="0" smtClean="0"/>
              <a:t>y</a:t>
            </a:r>
            <a:r>
              <a:rPr lang="es-ES" sz="2100" dirty="0"/>
              <a:t>, a la vez, amplificar la señal del </a:t>
            </a:r>
            <a:r>
              <a:rPr lang="es-ES" sz="2100" dirty="0" smtClean="0"/>
              <a:t>centro </a:t>
            </a:r>
            <a:r>
              <a:rPr lang="es-ES" sz="2100" dirty="0"/>
              <a:t>para reproducir la señal de video total como una señal de video promedio, agregando mayor detalle a las áreas más oscuras de la imagen.</a:t>
            </a:r>
          </a:p>
          <a:p>
            <a:pPr marL="742950" lvl="1" indent="-285750" algn="just" eaLnBrk="1" hangingPunct="1">
              <a:spcBef>
                <a:spcPct val="20000"/>
              </a:spcBef>
              <a:buSzPct val="95000"/>
              <a:buFontTx/>
              <a:buChar char="•"/>
            </a:pPr>
            <a:r>
              <a:rPr lang="es-ES_tradnl" sz="2100" dirty="0"/>
              <a:t>Útil en edificios, parkings y salas con ventanas exteriores.</a:t>
            </a:r>
            <a:endParaRPr lang="es-ES" sz="2100" dirty="0"/>
          </a:p>
        </p:txBody>
      </p:sp>
      <p:sp>
        <p:nvSpPr>
          <p:cNvPr id="116"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pic>
        <p:nvPicPr>
          <p:cNvPr id="29700" name="Picture 116"/>
          <p:cNvPicPr>
            <a:picLocks noChangeAspect="1" noChangeArrowheads="1"/>
          </p:cNvPicPr>
          <p:nvPr/>
        </p:nvPicPr>
        <p:blipFill>
          <a:blip r:embed="rId3" cstate="print"/>
          <a:srcRect/>
          <a:stretch>
            <a:fillRect/>
          </a:stretch>
        </p:blipFill>
        <p:spPr bwMode="auto">
          <a:xfrm>
            <a:off x="1905000" y="4295775"/>
            <a:ext cx="6248400" cy="225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1374941" y="2501900"/>
            <a:ext cx="7087937" cy="3060700"/>
          </a:xfrm>
          <a:prstGeom prst="rect">
            <a:avLst/>
          </a:prstGeom>
          <a:noFill/>
        </p:spPr>
      </p:pic>
      <p:sp>
        <p:nvSpPr>
          <p:cNvPr id="3" name="TextBox 2"/>
          <p:cNvSpPr txBox="1"/>
          <p:nvPr/>
        </p:nvSpPr>
        <p:spPr>
          <a:xfrm>
            <a:off x="1295400" y="596900"/>
            <a:ext cx="6787756" cy="2187778"/>
          </a:xfrm>
          <a:prstGeom prst="rect">
            <a:avLst/>
          </a:prstGeom>
          <a:noFill/>
        </p:spPr>
        <p:txBody>
          <a:bodyPr wrap="none" lIns="0" tIns="0" rIns="0" rtlCol="0">
            <a:spAutoFit/>
          </a:bodyPr>
          <a:lstStyle/>
          <a:p>
            <a:pPr>
              <a:lnSpc>
                <a:spcPts val="2400"/>
              </a:lnSpc>
              <a:tabLst>
                <a:tab pos="1701800" algn="l"/>
              </a:tabLst>
            </a:pPr>
            <a:r>
              <a:rPr lang="en-US" altLang="zh-CN" dirty="0" smtClean="0"/>
              <a:t>	</a:t>
            </a:r>
          </a:p>
          <a:p>
            <a:pPr>
              <a:lnSpc>
                <a:spcPts val="2400"/>
              </a:lnSpc>
              <a:tabLst>
                <a:tab pos="1701800" algn="l"/>
              </a:tabLst>
            </a:pPr>
            <a:r>
              <a:rPr lang="en-US" altLang="zh-CN" sz="2400" dirty="0" smtClean="0">
                <a:solidFill>
                  <a:srgbClr val="000000"/>
                </a:solidFill>
                <a:latin typeface="Calibri" pitchFamily="18" charset="0"/>
                <a:cs typeface="Calibri" pitchFamily="18" charset="0"/>
              </a:rPr>
              <a:t>	WDR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(Wide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Dynamic</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Range) </a:t>
            </a:r>
          </a:p>
          <a:p>
            <a:pPr algn="ctr">
              <a:lnSpc>
                <a:spcPts val="2400"/>
              </a:lnSpc>
              <a:tabLst>
                <a:tab pos="1701800" algn="l"/>
              </a:tabLst>
            </a:pPr>
            <a:r>
              <a:rPr lang="en-US" altLang="zh-CN" sz="2400" dirty="0" smtClean="0">
                <a:solidFill>
                  <a:srgbClr val="000000"/>
                </a:solidFill>
                <a:latin typeface="Calibri" pitchFamily="18" charset="0"/>
                <a:cs typeface="Calibri" pitchFamily="18" charset="0"/>
              </a:rPr>
              <a:t>HDR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(High</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Dynamic</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Range)</a:t>
            </a:r>
          </a:p>
          <a:p>
            <a:pPr>
              <a:lnSpc>
                <a:spcPts val="2400"/>
              </a:lnSpc>
              <a:tabLst>
                <a:tab pos="1701800" algn="l"/>
              </a:tabLst>
            </a:pPr>
            <a:endParaRPr lang="en-US" altLang="zh-CN" sz="2400" dirty="0" smtClean="0">
              <a:solidFill>
                <a:srgbClr val="000000"/>
              </a:solidFill>
              <a:latin typeface="Calibri" pitchFamily="18" charset="0"/>
              <a:cs typeface="Calibri" pitchFamily="18" charset="0"/>
            </a:endParaRPr>
          </a:p>
          <a:p>
            <a:pPr>
              <a:lnSpc>
                <a:spcPts val="2300"/>
              </a:lnSpc>
              <a:tabLst>
                <a:tab pos="1701800" algn="l"/>
              </a:tabLst>
            </a:pPr>
            <a:r>
              <a:rPr lang="en-US" altLang="zh-CN" sz="2004" dirty="0" smtClean="0">
                <a:solidFill>
                  <a:srgbClr val="000000"/>
                </a:solidFill>
                <a:latin typeface="Calibri" pitchFamily="18" charset="0"/>
                <a:cs typeface="Calibri" pitchFamily="18" charset="0"/>
              </a:rPr>
              <a:t>WDR</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(Rango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Dinámico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Amplio)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es</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una</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tecnología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con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la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cual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la</a:t>
            </a:r>
          </a:p>
          <a:p>
            <a:pPr>
              <a:lnSpc>
                <a:spcPts val="2400"/>
              </a:lnSpc>
              <a:tabLst>
                <a:tab pos="1701800" algn="l"/>
              </a:tabLst>
            </a:pPr>
            <a:r>
              <a:rPr lang="en-US" altLang="zh-CN" sz="2006" dirty="0" smtClean="0">
                <a:solidFill>
                  <a:srgbClr val="000000"/>
                </a:solidFill>
                <a:latin typeface="Calibri" pitchFamily="18" charset="0"/>
                <a:cs typeface="Calibri" pitchFamily="18" charset="0"/>
              </a:rPr>
              <a:t>cámara</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es</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capaz</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de</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corregir</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problemas</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de</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contraluz,</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Calibri" pitchFamily="18" charset="0"/>
                <a:cs typeface="Calibri" pitchFamily="18" charset="0"/>
              </a:rPr>
              <a:t>entregando</a:t>
            </a:r>
          </a:p>
          <a:p>
            <a:pPr>
              <a:lnSpc>
                <a:spcPts val="2400"/>
              </a:lnSpc>
              <a:tabLst>
                <a:tab pos="1701800" algn="l"/>
              </a:tabLst>
            </a:pPr>
            <a:r>
              <a:rPr lang="en-US" altLang="zh-CN" sz="2004" dirty="0" smtClean="0">
                <a:solidFill>
                  <a:srgbClr val="000000"/>
                </a:solidFill>
                <a:latin typeface="Calibri" pitchFamily="18" charset="0"/>
                <a:cs typeface="Calibri" pitchFamily="18" charset="0"/>
              </a:rPr>
              <a:t>la</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escena</a:t>
            </a:r>
            <a:r>
              <a:rPr lang="en-US" altLang="zh-CN" sz="2004" dirty="0" smtClean="0">
                <a:latin typeface="Times New Roman" pitchFamily="18" charset="0"/>
                <a:cs typeface="Times New Roman" pitchFamily="18" charset="0"/>
              </a:rPr>
              <a:t> </a:t>
            </a:r>
            <a:r>
              <a:rPr lang="en-US" altLang="zh-CN" sz="2004" dirty="0" err="1" smtClean="0">
                <a:solidFill>
                  <a:srgbClr val="000000"/>
                </a:solidFill>
                <a:latin typeface="Calibri" pitchFamily="18" charset="0"/>
                <a:cs typeface="Calibri" pitchFamily="18" charset="0"/>
              </a:rPr>
              <a:t>más</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equilibrada.</a:t>
            </a:r>
          </a:p>
        </p:txBody>
      </p:sp>
      <p:sp>
        <p:nvSpPr>
          <p:cNvPr id="4" name="TextBox 1"/>
          <p:cNvSpPr txBox="1"/>
          <p:nvPr/>
        </p:nvSpPr>
        <p:spPr>
          <a:xfrm>
            <a:off x="1924050" y="5867400"/>
            <a:ext cx="5619750" cy="562846"/>
          </a:xfrm>
          <a:prstGeom prst="rect">
            <a:avLst/>
          </a:prstGeom>
          <a:noFill/>
        </p:spPr>
        <p:txBody>
          <a:bodyPr wrap="square" lIns="0" tIns="0" rIns="0" rtlCol="0">
            <a:spAutoFit/>
          </a:bodyPr>
          <a:lstStyle/>
          <a:p>
            <a:pPr>
              <a:lnSpc>
                <a:spcPts val="2000"/>
              </a:lnSpc>
              <a:tabLst/>
            </a:pPr>
            <a:r>
              <a:rPr lang="en-US" altLang="zh-CN" sz="2004" dirty="0" smtClean="0">
                <a:solidFill>
                  <a:srgbClr val="000000"/>
                </a:solidFill>
                <a:latin typeface="Calibri" pitchFamily="18" charset="0"/>
                <a:cs typeface="Calibri" pitchFamily="18" charset="0"/>
              </a:rPr>
              <a:t>El</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ojo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humano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tiene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un</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rango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dinamico</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de</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1000</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a</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Calibri" pitchFamily="18" charset="0"/>
                <a:cs typeface="Calibri" pitchFamily="18" charset="0"/>
              </a:rPr>
              <a:t>1</a:t>
            </a:r>
          </a:p>
          <a:p>
            <a:pPr>
              <a:lnSpc>
                <a:spcPts val="2000"/>
              </a:lnSpc>
              <a:tabLst/>
            </a:pPr>
            <a:endParaRPr lang="en-US" altLang="zh-CN" sz="2004" dirty="0" smtClean="0">
              <a:solidFill>
                <a:srgbClr val="000000"/>
              </a:solidFill>
              <a:latin typeface="Calibri" pitchFamily="18" charset="0"/>
              <a:cs typeface="Calibri"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fontScale="90000"/>
          </a:bodyPr>
          <a:lstStyle/>
          <a:p>
            <a:pPr eaLnBrk="1" fontAlgn="auto" hangingPunct="1">
              <a:spcAft>
                <a:spcPts val="0"/>
              </a:spcAft>
              <a:defRPr/>
            </a:pPr>
            <a:r>
              <a:rPr lang="es-ES" sz="5400" b="1" dirty="0" smtClean="0"/>
              <a:t>Uso del video de seguridad</a:t>
            </a:r>
            <a:r>
              <a:rPr lang="es-ES" b="1" dirty="0" smtClean="0">
                <a:solidFill>
                  <a:srgbClr val="FFC000"/>
                </a:solidFill>
              </a:rPr>
              <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457200" y="1828800"/>
            <a:ext cx="8229600" cy="4419600"/>
          </a:xfrm>
        </p:spPr>
        <p:txBody>
          <a:bodyPr>
            <a:normAutofit/>
          </a:bodyPr>
          <a:lstStyle/>
          <a:p>
            <a:r>
              <a:rPr lang="es-ES" sz="2000" dirty="0" smtClean="0"/>
              <a:t>El CCTV protege , aporta valor  y aumenta la confianza</a:t>
            </a:r>
          </a:p>
          <a:p>
            <a:pPr>
              <a:buNone/>
            </a:pPr>
            <a:endParaRPr lang="es-ES" sz="2000" dirty="0" smtClean="0"/>
          </a:p>
          <a:p>
            <a:r>
              <a:rPr lang="es-ES" sz="2000" dirty="0" smtClean="0"/>
              <a:t>Aun cuando las cámaras de Seguridad graban algunas imágenes criticas, usualmente es necesario </a:t>
            </a:r>
            <a:r>
              <a:rPr lang="es-ES" sz="2000" b="1" dirty="0" smtClean="0"/>
              <a:t>mucho trabajo de investigación </a:t>
            </a:r>
            <a:r>
              <a:rPr lang="es-ES" sz="2000" dirty="0" smtClean="0"/>
              <a:t>para “cosechar” una </a:t>
            </a:r>
            <a:r>
              <a:rPr lang="es-ES" sz="2000" b="1" dirty="0" smtClean="0"/>
              <a:t>imagen útil  </a:t>
            </a:r>
            <a:r>
              <a:rPr lang="es-ES" sz="2000" dirty="0" smtClean="0"/>
              <a:t>en la práctica.</a:t>
            </a:r>
          </a:p>
          <a:p>
            <a:pPr>
              <a:buNone/>
            </a:pPr>
            <a:endParaRPr lang="es-ES" sz="2000" dirty="0" smtClean="0"/>
          </a:p>
          <a:p>
            <a:r>
              <a:rPr lang="es-ES" sz="2000" dirty="0" smtClean="0"/>
              <a:t>El campo de </a:t>
            </a:r>
            <a:r>
              <a:rPr lang="es-ES" sz="2000" b="1" dirty="0" smtClean="0"/>
              <a:t>video forense </a:t>
            </a:r>
            <a:r>
              <a:rPr lang="es-ES" sz="2000" dirty="0" smtClean="0"/>
              <a:t>permite a la policía hacer un mejor escrutinio de clips de video en busca de pistas.</a:t>
            </a:r>
          </a:p>
          <a:p>
            <a:pPr>
              <a:buNone/>
            </a:pPr>
            <a:endParaRPr lang="es-ES" sz="2000" dirty="0" smtClean="0"/>
          </a:p>
          <a:p>
            <a:r>
              <a:rPr lang="es-ES" sz="2000" dirty="0" smtClean="0"/>
              <a:t>Los analistas tratan de mejorar las imágenes con la magia de  </a:t>
            </a:r>
            <a:r>
              <a:rPr lang="es-ES" sz="2000" b="1" dirty="0" smtClean="0"/>
              <a:t>SW de tratamiento de imagen</a:t>
            </a:r>
            <a:r>
              <a:rPr lang="es-ES" sz="2000" dirty="0" smtClean="0"/>
              <a:t>. De hecho, frecuentemente logran, convertir malas imágenes en evidencia útil.</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57200" y="947738"/>
            <a:ext cx="8449863" cy="59411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838200"/>
            <a:ext cx="8915400" cy="4235450"/>
          </a:xfrm>
          <a:prstGeom prst="rect">
            <a:avLst/>
          </a:prstGeom>
          <a:noFill/>
          <a:ln w="9525">
            <a:noFill/>
            <a:miter lim="800000"/>
            <a:headEnd/>
            <a:tailEnd/>
          </a:ln>
        </p:spPr>
        <p:txBody>
          <a:bodyPr/>
          <a:lstStyle/>
          <a:p>
            <a:pPr marL="457200" indent="-457200" eaLnBrk="1" hangingPunct="1">
              <a:lnSpc>
                <a:spcPct val="80000"/>
              </a:lnSpc>
              <a:spcBef>
                <a:spcPct val="20000"/>
              </a:spcBef>
            </a:pPr>
            <a:endParaRPr lang="es-ES" sz="2800" dirty="0"/>
          </a:p>
          <a:p>
            <a:pPr marL="457200" indent="-457200" eaLnBrk="1" hangingPunct="1">
              <a:lnSpc>
                <a:spcPct val="80000"/>
              </a:lnSpc>
              <a:spcBef>
                <a:spcPct val="20000"/>
              </a:spcBef>
            </a:pPr>
            <a:r>
              <a:rPr lang="es-ES" sz="3600" b="1" dirty="0">
                <a:solidFill>
                  <a:srgbClr val="FF9900"/>
                </a:solidFill>
              </a:rPr>
              <a:t>   7. Control Automático de Ganancia (AGC)</a:t>
            </a:r>
          </a:p>
          <a:p>
            <a:pPr marL="838200" lvl="1" indent="-381000" algn="just" eaLnBrk="1" hangingPunct="1">
              <a:lnSpc>
                <a:spcPct val="80000"/>
              </a:lnSpc>
              <a:spcBef>
                <a:spcPct val="20000"/>
              </a:spcBef>
              <a:buFontTx/>
              <a:buChar char="•"/>
            </a:pPr>
            <a:r>
              <a:rPr lang="es-ES" sz="2400" dirty="0"/>
              <a:t>Esta función toma el nivel de video existente y lo amplifica para producir una imagen cuando los niveles de luz son muy bajos. Es decir garantiza el nivel de la señal 1Vpp</a:t>
            </a:r>
          </a:p>
          <a:p>
            <a:pPr marL="838200" lvl="1" indent="-381000" algn="just" eaLnBrk="1" hangingPunct="1">
              <a:lnSpc>
                <a:spcPct val="80000"/>
              </a:lnSpc>
              <a:spcBef>
                <a:spcPct val="20000"/>
              </a:spcBef>
            </a:pPr>
            <a:endParaRPr lang="es-ES" sz="800" dirty="0"/>
          </a:p>
          <a:p>
            <a:pPr marL="838200" lvl="1" indent="-381000" algn="just" eaLnBrk="1" hangingPunct="1">
              <a:lnSpc>
                <a:spcPct val="80000"/>
              </a:lnSpc>
              <a:spcBef>
                <a:spcPct val="20000"/>
              </a:spcBef>
              <a:buFontTx/>
              <a:buChar char="•"/>
            </a:pPr>
            <a:r>
              <a:rPr lang="es-ES" sz="2400" dirty="0"/>
              <a:t>Esta función no sólo amplifica la señal de video, sino también cualquier ruido asociado con dicha señal </a:t>
            </a:r>
          </a:p>
          <a:p>
            <a:pPr marL="838200" lvl="1" indent="-381000" algn="just" eaLnBrk="1" hangingPunct="1">
              <a:lnSpc>
                <a:spcPct val="80000"/>
              </a:lnSpc>
              <a:spcBef>
                <a:spcPct val="20000"/>
              </a:spcBef>
            </a:pPr>
            <a:endParaRPr lang="es-ES" sz="2400" dirty="0"/>
          </a:p>
          <a:p>
            <a:pPr marL="457200" indent="-457200" eaLnBrk="1" hangingPunct="1">
              <a:lnSpc>
                <a:spcPct val="80000"/>
              </a:lnSpc>
              <a:spcBef>
                <a:spcPct val="20000"/>
              </a:spcBef>
            </a:pPr>
            <a:endParaRPr lang="es-ES" sz="2800" dirty="0"/>
          </a:p>
        </p:txBody>
      </p:sp>
      <p:pic>
        <p:nvPicPr>
          <p:cNvPr id="30723" name="Picture 5" descr="cam_EAGC"/>
          <p:cNvPicPr>
            <a:picLocks noChangeAspect="1" noChangeArrowheads="1"/>
          </p:cNvPicPr>
          <p:nvPr/>
        </p:nvPicPr>
        <p:blipFill>
          <a:blip r:embed="rId3" cstate="print"/>
          <a:srcRect t="50858" r="5019" b="5550"/>
          <a:stretch>
            <a:fillRect/>
          </a:stretch>
        </p:blipFill>
        <p:spPr bwMode="auto">
          <a:xfrm>
            <a:off x="4495800" y="4343400"/>
            <a:ext cx="4402138" cy="2133600"/>
          </a:xfrm>
          <a:prstGeom prst="rect">
            <a:avLst/>
          </a:prstGeom>
          <a:noFill/>
          <a:ln w="9525">
            <a:noFill/>
            <a:miter lim="800000"/>
            <a:headEnd/>
            <a:tailEnd/>
          </a:ln>
        </p:spPr>
      </p:pic>
      <p:sp>
        <p:nvSpPr>
          <p:cNvPr id="5"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pic>
        <p:nvPicPr>
          <p:cNvPr id="30725" name="Picture 5" descr="cam_EAGC"/>
          <p:cNvPicPr>
            <a:picLocks noChangeAspect="1" noChangeArrowheads="1"/>
          </p:cNvPicPr>
          <p:nvPr/>
        </p:nvPicPr>
        <p:blipFill>
          <a:blip r:embed="rId3" cstate="print"/>
          <a:srcRect r="4469" b="55556"/>
          <a:stretch>
            <a:fillRect/>
          </a:stretch>
        </p:blipFill>
        <p:spPr bwMode="auto">
          <a:xfrm>
            <a:off x="152400" y="4343400"/>
            <a:ext cx="43434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2 CuadroTexto"/>
          <p:cNvSpPr txBox="1">
            <a:spLocks noChangeArrowheads="1"/>
          </p:cNvSpPr>
          <p:nvPr/>
        </p:nvSpPr>
        <p:spPr bwMode="auto">
          <a:xfrm>
            <a:off x="304800" y="1219200"/>
            <a:ext cx="8153400" cy="4185761"/>
          </a:xfrm>
          <a:prstGeom prst="rect">
            <a:avLst/>
          </a:prstGeom>
          <a:noFill/>
          <a:ln w="9525">
            <a:noFill/>
            <a:miter lim="800000"/>
            <a:headEnd/>
            <a:tailEnd/>
          </a:ln>
        </p:spPr>
        <p:txBody>
          <a:bodyPr>
            <a:spAutoFit/>
          </a:bodyPr>
          <a:lstStyle/>
          <a:p>
            <a:pPr eaLnBrk="1" hangingPunct="1"/>
            <a:r>
              <a:rPr lang="es-ES" sz="2400" dirty="0">
                <a:solidFill>
                  <a:srgbClr val="FF9900"/>
                </a:solidFill>
              </a:rPr>
              <a:t>8. AES </a:t>
            </a:r>
            <a:r>
              <a:rPr lang="es-ES" sz="2400" dirty="0" smtClean="0">
                <a:solidFill>
                  <a:srgbClr val="FF9900"/>
                </a:solidFill>
              </a:rPr>
              <a:t>(</a:t>
            </a:r>
            <a:r>
              <a:rPr lang="es-ES" sz="2400" dirty="0" err="1" smtClean="0">
                <a:solidFill>
                  <a:srgbClr val="FF9900"/>
                </a:solidFill>
              </a:rPr>
              <a:t>Shutter</a:t>
            </a:r>
            <a:r>
              <a:rPr lang="es-ES" sz="2400" dirty="0" smtClean="0">
                <a:solidFill>
                  <a:srgbClr val="FF9900"/>
                </a:solidFill>
              </a:rPr>
              <a:t> electrónico Automático)</a:t>
            </a:r>
            <a:endParaRPr lang="es-ES" sz="2400" dirty="0">
              <a:solidFill>
                <a:srgbClr val="FF9900"/>
              </a:solidFill>
            </a:endParaRPr>
          </a:p>
          <a:p>
            <a:pPr eaLnBrk="1" hangingPunct="1"/>
            <a:endParaRPr lang="es-ES" sz="1000" dirty="0"/>
          </a:p>
          <a:p>
            <a:pPr lvl="1" eaLnBrk="1" hangingPunct="1">
              <a:buFont typeface="Arial" charset="0"/>
              <a:buChar char="•"/>
            </a:pPr>
            <a:r>
              <a:rPr lang="es-ES" dirty="0"/>
              <a:t> El </a:t>
            </a:r>
            <a:r>
              <a:rPr lang="es-ES" dirty="0" err="1"/>
              <a:t>shutter</a:t>
            </a:r>
            <a:r>
              <a:rPr lang="es-ES" dirty="0"/>
              <a:t> </a:t>
            </a:r>
            <a:r>
              <a:rPr lang="es-ES" dirty="0" smtClean="0"/>
              <a:t>Equivale al disparador de las cámaras de  fotos que incorporan las de video.</a:t>
            </a:r>
            <a:endParaRPr lang="es-ES" dirty="0"/>
          </a:p>
          <a:p>
            <a:pPr lvl="1" eaLnBrk="1" hangingPunct="1">
              <a:buFont typeface="Arial" charset="0"/>
              <a:buChar char="•"/>
            </a:pPr>
            <a:r>
              <a:rPr lang="es-ES" dirty="0"/>
              <a:t> Permite que la imagen no se vea corrida en imágenes de alta velocidad</a:t>
            </a:r>
          </a:p>
          <a:p>
            <a:pPr lvl="1" eaLnBrk="1" hangingPunct="1">
              <a:buFont typeface="Arial" charset="0"/>
              <a:buChar char="•"/>
            </a:pPr>
            <a:r>
              <a:rPr lang="es-ES" dirty="0"/>
              <a:t> Se debe dejar  </a:t>
            </a:r>
            <a:r>
              <a:rPr lang="es-ES" dirty="0" smtClean="0"/>
              <a:t>Habilitado - Encendido</a:t>
            </a:r>
            <a:r>
              <a:rPr lang="es-ES" dirty="0"/>
              <a:t>.</a:t>
            </a:r>
          </a:p>
          <a:p>
            <a:pPr lvl="1" eaLnBrk="1" hangingPunct="1"/>
            <a:endParaRPr lang="es-ES" sz="900" dirty="0"/>
          </a:p>
          <a:p>
            <a:pPr eaLnBrk="1" hangingPunct="1"/>
            <a:r>
              <a:rPr lang="es-ES" sz="2400" dirty="0">
                <a:solidFill>
                  <a:srgbClr val="FF9900"/>
                </a:solidFill>
              </a:rPr>
              <a:t>9. Ajuste de Blancos (AWB)</a:t>
            </a:r>
          </a:p>
          <a:p>
            <a:pPr eaLnBrk="1" hangingPunct="1"/>
            <a:endParaRPr lang="es-ES" sz="1000" dirty="0"/>
          </a:p>
          <a:p>
            <a:pPr lvl="1" eaLnBrk="1" hangingPunct="1">
              <a:buFont typeface="Arial" charset="0"/>
              <a:buChar char="•"/>
            </a:pPr>
            <a:r>
              <a:rPr lang="es-ES" dirty="0"/>
              <a:t> Es garantizar que el color blanco la cámara se vea como lo ven o deberían ver mis ojos. ¿Por qué? Porque los colores cambian según el tipo de Iluminación sea incandescente, fluorescente….	 </a:t>
            </a:r>
          </a:p>
          <a:p>
            <a:pPr lvl="1" eaLnBrk="1" hangingPunct="1"/>
            <a:endParaRPr lang="es-ES" dirty="0"/>
          </a:p>
          <a:p>
            <a:pPr lvl="1" eaLnBrk="1" hangingPunct="1"/>
            <a:endParaRPr lang="es-ES" sz="900" dirty="0"/>
          </a:p>
          <a:p>
            <a:pPr eaLnBrk="1" hangingPunct="1"/>
            <a:endParaRPr lang="es-ES" dirty="0"/>
          </a:p>
          <a:p>
            <a:pPr eaLnBrk="1" hangingPunct="1"/>
            <a:endParaRPr lang="es-ES" dirty="0"/>
          </a:p>
        </p:txBody>
      </p:sp>
      <p:sp>
        <p:nvSpPr>
          <p:cNvPr id="4"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pic>
        <p:nvPicPr>
          <p:cNvPr id="31748" name="Picture 4"/>
          <p:cNvPicPr>
            <a:picLocks noChangeAspect="1" noChangeArrowheads="1"/>
          </p:cNvPicPr>
          <p:nvPr/>
        </p:nvPicPr>
        <p:blipFill>
          <a:blip r:embed="rId2" cstate="print"/>
          <a:srcRect/>
          <a:stretch>
            <a:fillRect/>
          </a:stretch>
        </p:blipFill>
        <p:spPr bwMode="auto">
          <a:xfrm>
            <a:off x="1295400" y="4419600"/>
            <a:ext cx="6172200" cy="23034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2 CuadroTexto"/>
          <p:cNvSpPr txBox="1">
            <a:spLocks noChangeArrowheads="1"/>
          </p:cNvSpPr>
          <p:nvPr/>
        </p:nvSpPr>
        <p:spPr bwMode="auto">
          <a:xfrm>
            <a:off x="304800" y="914400"/>
            <a:ext cx="8153400" cy="3708400"/>
          </a:xfrm>
          <a:prstGeom prst="rect">
            <a:avLst/>
          </a:prstGeom>
          <a:noFill/>
          <a:ln w="9525">
            <a:noFill/>
            <a:miter lim="800000"/>
            <a:headEnd/>
            <a:tailEnd/>
          </a:ln>
        </p:spPr>
        <p:txBody>
          <a:bodyPr>
            <a:spAutoFit/>
          </a:bodyPr>
          <a:lstStyle/>
          <a:p>
            <a:pPr lvl="1" eaLnBrk="1" hangingPunct="1"/>
            <a:endParaRPr lang="es-ES_tradnl" sz="900" dirty="0"/>
          </a:p>
          <a:p>
            <a:pPr lvl="1" eaLnBrk="1" hangingPunct="1"/>
            <a:endParaRPr lang="es-ES" sz="900" dirty="0"/>
          </a:p>
          <a:p>
            <a:pPr eaLnBrk="1" hangingPunct="1"/>
            <a:r>
              <a:rPr lang="es-ES" sz="2400" dirty="0">
                <a:solidFill>
                  <a:srgbClr val="FF9900"/>
                </a:solidFill>
              </a:rPr>
              <a:t>10. Gamma</a:t>
            </a:r>
          </a:p>
          <a:p>
            <a:pPr eaLnBrk="1" hangingPunct="1"/>
            <a:endParaRPr lang="es-ES" sz="900" dirty="0"/>
          </a:p>
          <a:p>
            <a:pPr lvl="1" eaLnBrk="1" hangingPunct="1">
              <a:buFont typeface="Arial" charset="0"/>
              <a:buChar char="•"/>
            </a:pPr>
            <a:r>
              <a:rPr lang="es-ES" dirty="0"/>
              <a:t> Capacidad de fidelidad a los colores mostrados</a:t>
            </a:r>
          </a:p>
          <a:p>
            <a:pPr lvl="1" eaLnBrk="1" hangingPunct="1">
              <a:buFont typeface="Arial" charset="0"/>
              <a:buChar char="•"/>
            </a:pPr>
            <a:r>
              <a:rPr lang="es-ES" dirty="0" smtClean="0"/>
              <a:t> Es </a:t>
            </a:r>
            <a:r>
              <a:rPr lang="es-ES" dirty="0"/>
              <a:t>un número entre 0-1.</a:t>
            </a:r>
          </a:p>
          <a:p>
            <a:pPr lvl="2" eaLnBrk="1" hangingPunct="1">
              <a:buFont typeface="Arial" charset="0"/>
              <a:buChar char="•"/>
            </a:pPr>
            <a:r>
              <a:rPr lang="es-ES" dirty="0"/>
              <a:t>Tradicional  0.3 -0.6</a:t>
            </a:r>
          </a:p>
          <a:p>
            <a:pPr lvl="2" eaLnBrk="1" hangingPunct="1">
              <a:buFont typeface="Arial" charset="0"/>
              <a:buChar char="•"/>
            </a:pPr>
            <a:r>
              <a:rPr lang="es-ES" dirty="0" smtClean="0"/>
              <a:t> Excelente     </a:t>
            </a:r>
            <a:r>
              <a:rPr lang="es-ES" dirty="0"/>
              <a:t>0.8	</a:t>
            </a:r>
          </a:p>
          <a:p>
            <a:pPr lvl="2" eaLnBrk="1" hangingPunct="1"/>
            <a:endParaRPr lang="es-ES" sz="800" dirty="0">
              <a:solidFill>
                <a:srgbClr val="FF9900"/>
              </a:solidFill>
            </a:endParaRPr>
          </a:p>
          <a:p>
            <a:pPr eaLnBrk="1" hangingPunct="1"/>
            <a:r>
              <a:rPr lang="es-ES" sz="2400" dirty="0">
                <a:solidFill>
                  <a:srgbClr val="FF9900"/>
                </a:solidFill>
              </a:rPr>
              <a:t>11. Relación Seña a Ruido (S/N)</a:t>
            </a:r>
          </a:p>
          <a:p>
            <a:pPr eaLnBrk="1" hangingPunct="1"/>
            <a:endParaRPr lang="es-ES" sz="800" dirty="0"/>
          </a:p>
          <a:p>
            <a:pPr lvl="1" eaLnBrk="1" hangingPunct="1">
              <a:buFont typeface="Arial" charset="0"/>
              <a:buChar char="•"/>
            </a:pPr>
            <a:r>
              <a:rPr lang="es-ES" dirty="0"/>
              <a:t> Capacidad de rechazar el ruido y entregar la mejor señal</a:t>
            </a:r>
          </a:p>
          <a:p>
            <a:pPr lvl="2" eaLnBrk="1" hangingPunct="1">
              <a:buFont typeface="Arial" charset="0"/>
              <a:buChar char="•"/>
            </a:pPr>
            <a:r>
              <a:rPr lang="es-ES" dirty="0" smtClean="0"/>
              <a:t> Tradicional   </a:t>
            </a:r>
            <a:r>
              <a:rPr lang="es-ES" dirty="0"/>
              <a:t>40dB – 65dB</a:t>
            </a:r>
          </a:p>
          <a:p>
            <a:pPr lvl="2" eaLnBrk="1" hangingPunct="1">
              <a:buFont typeface="Arial" charset="0"/>
              <a:buChar char="•"/>
            </a:pPr>
            <a:r>
              <a:rPr lang="es-ES" dirty="0" smtClean="0"/>
              <a:t> Excelente     </a:t>
            </a:r>
            <a:r>
              <a:rPr lang="es-ES" dirty="0"/>
              <a:t>75dB</a:t>
            </a:r>
          </a:p>
          <a:p>
            <a:pPr eaLnBrk="1" hangingPunct="1"/>
            <a:endParaRPr lang="es-ES" dirty="0"/>
          </a:p>
        </p:txBody>
      </p:sp>
      <p:sp>
        <p:nvSpPr>
          <p:cNvPr id="4"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Cámaras</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342900" y="1206500"/>
            <a:ext cx="1320800" cy="1308100"/>
          </a:xfrm>
          <a:prstGeom prst="rect">
            <a:avLst/>
          </a:prstGeom>
          <a:noFill/>
        </p:spPr>
      </p:pic>
      <p:pic>
        <p:nvPicPr>
          <p:cNvPr id="3" name="Picture 3"/>
          <p:cNvPicPr>
            <a:picLocks noChangeAspect="1" noChangeArrowheads="1"/>
          </p:cNvPicPr>
          <p:nvPr/>
        </p:nvPicPr>
        <p:blipFill>
          <a:blip r:embed="rId3" cstate="print"/>
          <a:srcRect/>
          <a:stretch>
            <a:fillRect/>
          </a:stretch>
        </p:blipFill>
        <p:spPr bwMode="auto">
          <a:xfrm>
            <a:off x="482600" y="3048000"/>
            <a:ext cx="1320800" cy="927100"/>
          </a:xfrm>
          <a:prstGeom prst="rect">
            <a:avLst/>
          </a:prstGeom>
          <a:noFill/>
        </p:spPr>
      </p:pic>
      <p:pic>
        <p:nvPicPr>
          <p:cNvPr id="5" name="Picture 3"/>
          <p:cNvPicPr>
            <a:picLocks noChangeAspect="1" noChangeArrowheads="1"/>
          </p:cNvPicPr>
          <p:nvPr/>
        </p:nvPicPr>
        <p:blipFill>
          <a:blip r:embed="rId4" cstate="print"/>
          <a:srcRect/>
          <a:stretch>
            <a:fillRect/>
          </a:stretch>
        </p:blipFill>
        <p:spPr bwMode="auto">
          <a:xfrm>
            <a:off x="558800" y="4559300"/>
            <a:ext cx="1130300" cy="1028700"/>
          </a:xfrm>
          <a:prstGeom prst="rect">
            <a:avLst/>
          </a:prstGeom>
          <a:noFill/>
        </p:spPr>
      </p:pic>
      <p:sp>
        <p:nvSpPr>
          <p:cNvPr id="2" name="TextBox 1"/>
          <p:cNvSpPr txBox="1"/>
          <p:nvPr/>
        </p:nvSpPr>
        <p:spPr>
          <a:xfrm>
            <a:off x="749300" y="406400"/>
            <a:ext cx="7023100" cy="457200"/>
          </a:xfrm>
          <a:prstGeom prst="rect">
            <a:avLst/>
          </a:prstGeom>
          <a:noFill/>
        </p:spPr>
        <p:txBody>
          <a:bodyPr wrap="none" lIns="0" tIns="0" rIns="0" rtlCol="0">
            <a:spAutoFit/>
          </a:bodyPr>
          <a:lstStyle/>
          <a:p>
            <a:pPr>
              <a:lnSpc>
                <a:spcPts val="3600"/>
              </a:lnSpc>
              <a:tabLst/>
            </a:pPr>
            <a:r>
              <a:rPr lang="en-US" altLang="zh-CN" sz="3602" dirty="0" smtClean="0">
                <a:solidFill>
                  <a:srgbClr val="000000"/>
                </a:solidFill>
                <a:latin typeface="Calibri" pitchFamily="18" charset="0"/>
                <a:cs typeface="Calibri" pitchFamily="18" charset="0"/>
              </a:rPr>
              <a:t>Cámaras</a:t>
            </a:r>
            <a:r>
              <a:rPr lang="en-US" altLang="zh-CN" sz="3602" dirty="0" smtClean="0">
                <a:latin typeface="Times New Roman" pitchFamily="18" charset="0"/>
                <a:cs typeface="Times New Roman" pitchFamily="18" charset="0"/>
              </a:rPr>
              <a:t> </a:t>
            </a:r>
            <a:r>
              <a:rPr lang="en-US" altLang="zh-CN" sz="3602" dirty="0" smtClean="0">
                <a:solidFill>
                  <a:srgbClr val="000000"/>
                </a:solidFill>
                <a:latin typeface="Calibri" pitchFamily="18" charset="0"/>
                <a:cs typeface="Calibri" pitchFamily="18" charset="0"/>
              </a:rPr>
              <a:t>con</a:t>
            </a:r>
            <a:r>
              <a:rPr lang="en-US" altLang="zh-CN" sz="3602" dirty="0" smtClean="0">
                <a:latin typeface="Times New Roman" pitchFamily="18" charset="0"/>
                <a:cs typeface="Times New Roman" pitchFamily="18" charset="0"/>
              </a:rPr>
              <a:t>  </a:t>
            </a:r>
            <a:r>
              <a:rPr lang="en-US" altLang="zh-CN" sz="3602" dirty="0" smtClean="0">
                <a:solidFill>
                  <a:srgbClr val="000000"/>
                </a:solidFill>
                <a:latin typeface="Calibri" pitchFamily="18" charset="0"/>
                <a:cs typeface="Calibri" pitchFamily="18" charset="0"/>
              </a:rPr>
              <a:t>iluminadores</a:t>
            </a:r>
            <a:r>
              <a:rPr lang="en-US" altLang="zh-CN" sz="3602" dirty="0" smtClean="0">
                <a:latin typeface="Times New Roman" pitchFamily="18" charset="0"/>
                <a:cs typeface="Times New Roman" pitchFamily="18" charset="0"/>
              </a:rPr>
              <a:t> </a:t>
            </a:r>
            <a:r>
              <a:rPr lang="en-US" altLang="zh-CN" sz="3602" dirty="0" smtClean="0">
                <a:solidFill>
                  <a:srgbClr val="000000"/>
                </a:solidFill>
                <a:latin typeface="Calibri" pitchFamily="18" charset="0"/>
                <a:cs typeface="Calibri" pitchFamily="18" charset="0"/>
              </a:rPr>
              <a:t>infrarrojos</a:t>
            </a:r>
          </a:p>
        </p:txBody>
      </p:sp>
      <p:sp>
        <p:nvSpPr>
          <p:cNvPr id="6" name="TextBox 1"/>
          <p:cNvSpPr txBox="1"/>
          <p:nvPr/>
        </p:nvSpPr>
        <p:spPr>
          <a:xfrm>
            <a:off x="3746500" y="1295400"/>
            <a:ext cx="80150" cy="956672"/>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pPr>
            <a:endParaRPr lang="en-US" altLang="zh-CN" sz="1800" dirty="0" smtClean="0">
              <a:solidFill>
                <a:srgbClr val="000000"/>
              </a:solidFill>
              <a:latin typeface="Times New Roman" pitchFamily="18" charset="0"/>
              <a:cs typeface="Times New Roman" pitchFamily="18" charset="0"/>
            </a:endParaRPr>
          </a:p>
        </p:txBody>
      </p:sp>
      <p:sp>
        <p:nvSpPr>
          <p:cNvPr id="7" name="TextBox 1"/>
          <p:cNvSpPr txBox="1"/>
          <p:nvPr/>
        </p:nvSpPr>
        <p:spPr>
          <a:xfrm>
            <a:off x="4089400" y="1320800"/>
            <a:ext cx="3294620" cy="315471"/>
          </a:xfrm>
          <a:prstGeom prst="rect">
            <a:avLst/>
          </a:prstGeom>
          <a:noFill/>
        </p:spPr>
        <p:txBody>
          <a:bodyPr wrap="none" lIns="0" tIns="0" rIns="0" rtlCol="0">
            <a:spAutoFit/>
          </a:bodyPr>
          <a:lstStyle/>
          <a:p>
            <a:pPr>
              <a:lnSpc>
                <a:spcPts val="2100"/>
              </a:lnSpc>
              <a:tabLst/>
            </a:pPr>
            <a:r>
              <a:rPr lang="en-US" altLang="zh-CN" sz="1800" dirty="0" err="1" smtClean="0">
                <a:solidFill>
                  <a:srgbClr val="000000"/>
                </a:solidFill>
                <a:latin typeface="Calibri" pitchFamily="18" charset="0"/>
                <a:cs typeface="Calibri" pitchFamily="18" charset="0"/>
              </a:rPr>
              <a:t>Ideales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para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perímetros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y</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bodegas.</a:t>
            </a:r>
          </a:p>
        </p:txBody>
      </p:sp>
      <p:sp>
        <p:nvSpPr>
          <p:cNvPr id="8" name="TextBox 1"/>
          <p:cNvSpPr txBox="1"/>
          <p:nvPr/>
        </p:nvSpPr>
        <p:spPr>
          <a:xfrm>
            <a:off x="3746500" y="2590800"/>
            <a:ext cx="762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p>
        </p:txBody>
      </p:sp>
      <p:sp>
        <p:nvSpPr>
          <p:cNvPr id="9" name="TextBox 1"/>
          <p:cNvSpPr txBox="1"/>
          <p:nvPr/>
        </p:nvSpPr>
        <p:spPr>
          <a:xfrm>
            <a:off x="4089400" y="2616200"/>
            <a:ext cx="3961918" cy="276999"/>
          </a:xfrm>
          <a:prstGeom prst="rect">
            <a:avLst/>
          </a:prstGeom>
          <a:noFill/>
        </p:spPr>
        <p:txBody>
          <a:bodyPr wrap="none" lIns="0" tIns="0" rIns="0" rtlCol="0">
            <a:spAutoFit/>
          </a:bodyPr>
          <a:lstStyle/>
          <a:p>
            <a:pPr>
              <a:lnSpc>
                <a:spcPts val="1800"/>
              </a:lnSpc>
              <a:tabLst/>
            </a:pPr>
            <a:r>
              <a:rPr lang="en-US" altLang="zh-CN" sz="1800" b="1" u="sng" dirty="0" err="1" smtClean="0">
                <a:solidFill>
                  <a:srgbClr val="000000"/>
                </a:solidFill>
                <a:latin typeface="Calibri" pitchFamily="18" charset="0"/>
                <a:cs typeface="Calibri" pitchFamily="18" charset="0"/>
              </a:rPr>
              <a:t>Día</a:t>
            </a:r>
            <a:r>
              <a:rPr lang="en-US" altLang="zh-CN" sz="1800" b="1" u="sng" dirty="0" smtClean="0">
                <a:solidFill>
                  <a:srgbClr val="000000"/>
                </a:solidFill>
                <a:latin typeface="Calibri" pitchFamily="18" charset="0"/>
                <a:cs typeface="Calibri" pitchFamily="18" charset="0"/>
              </a:rPr>
              <a:t> / Noche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Verdadero</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(algunos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modelos)</a:t>
            </a:r>
          </a:p>
        </p:txBody>
      </p:sp>
      <p:sp>
        <p:nvSpPr>
          <p:cNvPr id="10" name="TextBox 1"/>
          <p:cNvSpPr txBox="1"/>
          <p:nvPr/>
        </p:nvSpPr>
        <p:spPr>
          <a:xfrm>
            <a:off x="3746500" y="3251200"/>
            <a:ext cx="762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p>
        </p:txBody>
      </p:sp>
      <p:sp>
        <p:nvSpPr>
          <p:cNvPr id="11" name="TextBox 1"/>
          <p:cNvSpPr txBox="1"/>
          <p:nvPr/>
        </p:nvSpPr>
        <p:spPr>
          <a:xfrm>
            <a:off x="4089400" y="3289300"/>
            <a:ext cx="4546600" cy="495300"/>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Alimentación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con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Voltaje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24VAC</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12VDC</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para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las</a:t>
            </a:r>
          </a:p>
          <a:p>
            <a:pPr>
              <a:lnSpc>
                <a:spcPts val="2100"/>
              </a:lnSpc>
              <a:tabLst/>
            </a:pPr>
            <a:r>
              <a:rPr lang="en-US" altLang="zh-CN" sz="1800" dirty="0" smtClean="0">
                <a:solidFill>
                  <a:srgbClr val="000000"/>
                </a:solidFill>
                <a:latin typeface="Calibri" pitchFamily="18" charset="0"/>
                <a:cs typeface="Calibri" pitchFamily="18" charset="0"/>
              </a:rPr>
              <a:t>cámaras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exteriores</a:t>
            </a:r>
          </a:p>
        </p:txBody>
      </p:sp>
      <p:sp>
        <p:nvSpPr>
          <p:cNvPr id="12" name="TextBox 1"/>
          <p:cNvSpPr txBox="1"/>
          <p:nvPr/>
        </p:nvSpPr>
        <p:spPr>
          <a:xfrm>
            <a:off x="3746500" y="4178300"/>
            <a:ext cx="762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p>
        </p:txBody>
      </p:sp>
      <p:sp>
        <p:nvSpPr>
          <p:cNvPr id="13" name="TextBox 1"/>
          <p:cNvSpPr txBox="1"/>
          <p:nvPr/>
        </p:nvSpPr>
        <p:spPr>
          <a:xfrm>
            <a:off x="4089400" y="4216400"/>
            <a:ext cx="3797300" cy="228600"/>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Opciones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de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montaje</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pared,</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colgante.</a:t>
            </a:r>
          </a:p>
        </p:txBody>
      </p:sp>
      <p:sp>
        <p:nvSpPr>
          <p:cNvPr id="14" name="TextBox 1"/>
          <p:cNvSpPr txBox="1"/>
          <p:nvPr/>
        </p:nvSpPr>
        <p:spPr>
          <a:xfrm>
            <a:off x="3746500" y="4838700"/>
            <a:ext cx="762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p>
        </p:txBody>
      </p:sp>
      <p:sp>
        <p:nvSpPr>
          <p:cNvPr id="15" name="TextBox 1"/>
          <p:cNvSpPr txBox="1"/>
          <p:nvPr/>
        </p:nvSpPr>
        <p:spPr>
          <a:xfrm>
            <a:off x="4089400" y="4876800"/>
            <a:ext cx="4064000" cy="495300"/>
          </a:xfrm>
          <a:prstGeom prst="rect">
            <a:avLst/>
          </a:prstGeom>
          <a:noFill/>
        </p:spPr>
        <p:txBody>
          <a:bodyPr wrap="none" lIns="0" tIns="0" rIns="0" rtlCol="0">
            <a:spAutoFit/>
          </a:bodyPr>
          <a:lstStyle/>
          <a:p>
            <a:pPr>
              <a:lnSpc>
                <a:spcPts val="1800"/>
              </a:lnSpc>
              <a:tabLst/>
            </a:pPr>
            <a:r>
              <a:rPr lang="en-US" altLang="zh-CN" sz="1800" dirty="0" smtClean="0">
                <a:solidFill>
                  <a:srgbClr val="000000"/>
                </a:solidFill>
                <a:latin typeface="Calibri" pitchFamily="18" charset="0"/>
                <a:cs typeface="Calibri" pitchFamily="18" charset="0"/>
              </a:rPr>
              <a:t>Opciones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para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exteriores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con</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cubiertas</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Calibri" pitchFamily="18" charset="0"/>
                <a:cs typeface="Calibri" pitchFamily="18" charset="0"/>
              </a:rPr>
              <a:t>para</a:t>
            </a:r>
          </a:p>
          <a:p>
            <a:pPr>
              <a:lnSpc>
                <a:spcPts val="2100"/>
              </a:lnSpc>
              <a:tabLst/>
            </a:pPr>
            <a:r>
              <a:rPr lang="en-US" altLang="zh-CN" sz="1800" dirty="0" smtClean="0">
                <a:solidFill>
                  <a:srgbClr val="000000"/>
                </a:solidFill>
                <a:latin typeface="Calibri" pitchFamily="18" charset="0"/>
                <a:cs typeface="Calibri" pitchFamily="18" charset="0"/>
              </a:rPr>
              <a:t>intemperie.</a:t>
            </a:r>
          </a:p>
        </p:txBody>
      </p:sp>
      <p:sp>
        <p:nvSpPr>
          <p:cNvPr id="16" name="TextBox 1"/>
          <p:cNvSpPr txBox="1"/>
          <p:nvPr/>
        </p:nvSpPr>
        <p:spPr>
          <a:xfrm>
            <a:off x="571500" y="5588000"/>
            <a:ext cx="889000" cy="190500"/>
          </a:xfrm>
          <a:prstGeom prst="rect">
            <a:avLst/>
          </a:prstGeom>
          <a:noFill/>
        </p:spPr>
        <p:txBody>
          <a:bodyPr wrap="none" lIns="0" tIns="0" rIns="0" rtlCol="0">
            <a:spAutoFit/>
          </a:bodyPr>
          <a:lstStyle/>
          <a:p>
            <a:pPr>
              <a:lnSpc>
                <a:spcPts val="1500"/>
              </a:lnSpc>
              <a:tabLst/>
            </a:pPr>
            <a:r>
              <a:rPr lang="en-US" altLang="zh-CN" sz="1596" b="1" dirty="0" smtClean="0">
                <a:solidFill>
                  <a:srgbClr val="000000"/>
                </a:solidFill>
                <a:latin typeface="Calibri" pitchFamily="18" charset="0"/>
                <a:cs typeface="Calibri" pitchFamily="18" charset="0"/>
              </a:rPr>
              <a:t>SCC-B9374</a:t>
            </a:r>
          </a:p>
        </p:txBody>
      </p:sp>
      <p:sp>
        <p:nvSpPr>
          <p:cNvPr id="17" name="TextBox 1"/>
          <p:cNvSpPr txBox="1"/>
          <p:nvPr/>
        </p:nvSpPr>
        <p:spPr>
          <a:xfrm>
            <a:off x="711200" y="2514600"/>
            <a:ext cx="508000" cy="190500"/>
          </a:xfrm>
          <a:prstGeom prst="rect">
            <a:avLst/>
          </a:prstGeom>
          <a:noFill/>
        </p:spPr>
        <p:txBody>
          <a:bodyPr wrap="none" lIns="0" tIns="0" rIns="0" rtlCol="0">
            <a:spAutoFit/>
          </a:bodyPr>
          <a:lstStyle/>
          <a:p>
            <a:pPr>
              <a:lnSpc>
                <a:spcPts val="1500"/>
              </a:lnSpc>
              <a:tabLst/>
            </a:pPr>
            <a:r>
              <a:rPr lang="en-US" altLang="zh-CN" sz="1596" b="1" dirty="0" smtClean="0">
                <a:solidFill>
                  <a:srgbClr val="000000"/>
                </a:solidFill>
                <a:latin typeface="Calibri" pitchFamily="18" charset="0"/>
                <a:cs typeface="Calibri" pitchFamily="18" charset="0"/>
              </a:rPr>
              <a:t>SIR</a:t>
            </a:r>
            <a:r>
              <a:rPr lang="en-US" altLang="zh-CN" sz="1596" dirty="0" smtClean="0">
                <a:latin typeface="Times New Roman" pitchFamily="18" charset="0"/>
                <a:cs typeface="Times New Roman" pitchFamily="18" charset="0"/>
              </a:rPr>
              <a:t> </a:t>
            </a:r>
            <a:r>
              <a:rPr lang="en-US" altLang="zh-CN" sz="1596" b="1" dirty="0" smtClean="0">
                <a:solidFill>
                  <a:srgbClr val="000000"/>
                </a:solidFill>
                <a:latin typeface="Calibri" pitchFamily="18" charset="0"/>
                <a:cs typeface="Calibri" pitchFamily="18" charset="0"/>
              </a:rPr>
              <a:t>60</a:t>
            </a:r>
          </a:p>
        </p:txBody>
      </p:sp>
      <p:sp>
        <p:nvSpPr>
          <p:cNvPr id="18" name="TextBox 1"/>
          <p:cNvSpPr txBox="1"/>
          <p:nvPr/>
        </p:nvSpPr>
        <p:spPr>
          <a:xfrm>
            <a:off x="558800" y="4013200"/>
            <a:ext cx="1003300" cy="228600"/>
          </a:xfrm>
          <a:prstGeom prst="rect">
            <a:avLst/>
          </a:prstGeom>
          <a:noFill/>
        </p:spPr>
        <p:txBody>
          <a:bodyPr wrap="none" lIns="0" tIns="0" rIns="0" rtlCol="0">
            <a:spAutoFit/>
          </a:bodyPr>
          <a:lstStyle/>
          <a:p>
            <a:pPr>
              <a:lnSpc>
                <a:spcPts val="1800"/>
              </a:lnSpc>
              <a:tabLst/>
            </a:pPr>
            <a:r>
              <a:rPr lang="en-US" altLang="zh-CN" sz="1800" b="1" dirty="0" smtClean="0">
                <a:solidFill>
                  <a:srgbClr val="000000"/>
                </a:solidFill>
                <a:latin typeface="Calibri" pitchFamily="18" charset="0"/>
                <a:cs typeface="Calibri" pitchFamily="18" charset="0"/>
              </a:rPr>
              <a:t>SCC-B9371</a:t>
            </a:r>
          </a:p>
        </p:txBody>
      </p:sp>
      <p:sp>
        <p:nvSpPr>
          <p:cNvPr id="19" name="TextBox 1"/>
          <p:cNvSpPr txBox="1"/>
          <p:nvPr/>
        </p:nvSpPr>
        <p:spPr>
          <a:xfrm>
            <a:off x="2082800" y="1765300"/>
            <a:ext cx="1168400" cy="469900"/>
          </a:xfrm>
          <a:prstGeom prst="rect">
            <a:avLst/>
          </a:prstGeom>
          <a:noFill/>
        </p:spPr>
        <p:txBody>
          <a:bodyPr wrap="none" lIns="0" tIns="0" rIns="0" rtlCol="0">
            <a:spAutoFit/>
          </a:bodyPr>
          <a:lstStyle/>
          <a:p>
            <a:pPr>
              <a:lnSpc>
                <a:spcPts val="1800"/>
              </a:lnSpc>
              <a:tabLst/>
            </a:pPr>
            <a:r>
              <a:rPr lang="en-US" altLang="zh-CN" sz="1596" b="1" i="1" dirty="0" smtClean="0">
                <a:solidFill>
                  <a:srgbClr val="595959"/>
                </a:solidFill>
                <a:latin typeface="Gill Sans MT" pitchFamily="18" charset="0"/>
                <a:cs typeface="Gill Sans MT" pitchFamily="18" charset="0"/>
              </a:rPr>
              <a:t>MINIDOMO</a:t>
            </a:r>
          </a:p>
          <a:p>
            <a:pPr>
              <a:lnSpc>
                <a:spcPts val="1900"/>
              </a:lnSpc>
              <a:tabLst/>
            </a:pPr>
            <a:r>
              <a:rPr lang="en-US" altLang="zh-CN" sz="1596" b="1" i="1" dirty="0" smtClean="0">
                <a:solidFill>
                  <a:srgbClr val="595959"/>
                </a:solidFill>
                <a:latin typeface="Gill Sans MT" pitchFamily="18" charset="0"/>
                <a:cs typeface="Gill Sans MT" pitchFamily="18" charset="0"/>
              </a:rPr>
              <a:t>INTERIORES</a:t>
            </a:r>
          </a:p>
        </p:txBody>
      </p:sp>
      <p:sp>
        <p:nvSpPr>
          <p:cNvPr id="20" name="TextBox 1"/>
          <p:cNvSpPr txBox="1"/>
          <p:nvPr/>
        </p:nvSpPr>
        <p:spPr>
          <a:xfrm>
            <a:off x="1892300" y="3289300"/>
            <a:ext cx="1473200" cy="711200"/>
          </a:xfrm>
          <a:prstGeom prst="rect">
            <a:avLst/>
          </a:prstGeom>
          <a:noFill/>
        </p:spPr>
        <p:txBody>
          <a:bodyPr wrap="none" lIns="0" tIns="0" rIns="0" rtlCol="0">
            <a:spAutoFit/>
          </a:bodyPr>
          <a:lstStyle/>
          <a:p>
            <a:pPr>
              <a:lnSpc>
                <a:spcPts val="1800"/>
              </a:lnSpc>
              <a:tabLst>
                <a:tab pos="139700" algn="l"/>
                <a:tab pos="190500" algn="l"/>
              </a:tabLst>
            </a:pPr>
            <a:r>
              <a:rPr lang="en-US" altLang="zh-CN" dirty="0" smtClean="0"/>
              <a:t>	</a:t>
            </a:r>
            <a:r>
              <a:rPr lang="en-US" altLang="zh-CN" sz="1598" b="1" i="1" dirty="0" smtClean="0">
                <a:solidFill>
                  <a:srgbClr val="595959"/>
                </a:solidFill>
                <a:latin typeface="Gill Sans MT" pitchFamily="18" charset="0"/>
                <a:cs typeface="Gill Sans MT" pitchFamily="18" charset="0"/>
              </a:rPr>
              <a:t>INTEMPERIE</a:t>
            </a:r>
          </a:p>
          <a:p>
            <a:pPr>
              <a:lnSpc>
                <a:spcPts val="1900"/>
              </a:lnSpc>
              <a:tabLst>
                <a:tab pos="139700" algn="l"/>
                <a:tab pos="190500" algn="l"/>
              </a:tabLst>
            </a:pPr>
            <a:r>
              <a:rPr lang="en-US" altLang="zh-CN" sz="1596" b="1" i="1" dirty="0" smtClean="0">
                <a:solidFill>
                  <a:srgbClr val="595959"/>
                </a:solidFill>
                <a:latin typeface="Gill Sans MT" pitchFamily="18" charset="0"/>
                <a:cs typeface="Gill Sans MT" pitchFamily="18" charset="0"/>
              </a:rPr>
              <a:t>CON</a:t>
            </a:r>
            <a:r>
              <a:rPr lang="en-US" altLang="zh-CN" sz="1596" dirty="0" smtClean="0">
                <a:latin typeface="Times New Roman" pitchFamily="18" charset="0"/>
                <a:cs typeface="Times New Roman" pitchFamily="18" charset="0"/>
              </a:rPr>
              <a:t> </a:t>
            </a:r>
            <a:r>
              <a:rPr lang="en-US" altLang="zh-CN" sz="1596" b="1" i="1" dirty="0" smtClean="0">
                <a:solidFill>
                  <a:srgbClr val="595959"/>
                </a:solidFill>
                <a:latin typeface="Gill Sans MT" pitchFamily="18" charset="0"/>
                <a:cs typeface="Gill Sans MT" pitchFamily="18" charset="0"/>
              </a:rPr>
              <a:t>CUBIERTA</a:t>
            </a:r>
          </a:p>
          <a:p>
            <a:pPr>
              <a:lnSpc>
                <a:spcPts val="1900"/>
              </a:lnSpc>
              <a:tabLst>
                <a:tab pos="139700" algn="l"/>
                <a:tab pos="190500" algn="l"/>
              </a:tabLst>
            </a:pPr>
            <a:r>
              <a:rPr lang="en-US" altLang="zh-CN" dirty="0" smtClean="0"/>
              <a:t>		</a:t>
            </a:r>
            <a:r>
              <a:rPr lang="en-US" altLang="zh-CN" sz="1596" b="1" i="1" dirty="0" smtClean="0">
                <a:solidFill>
                  <a:srgbClr val="595959"/>
                </a:solidFill>
                <a:latin typeface="Gill Sans MT" pitchFamily="18" charset="0"/>
                <a:cs typeface="Gill Sans MT" pitchFamily="18" charset="0"/>
              </a:rPr>
              <a:t>Y</a:t>
            </a:r>
            <a:r>
              <a:rPr lang="en-US" altLang="zh-CN" sz="1596" dirty="0" smtClean="0">
                <a:latin typeface="Times New Roman" pitchFamily="18" charset="0"/>
                <a:cs typeface="Times New Roman" pitchFamily="18" charset="0"/>
              </a:rPr>
              <a:t> </a:t>
            </a:r>
            <a:r>
              <a:rPr lang="en-US" altLang="zh-CN" sz="1596" b="1" i="1" dirty="0" smtClean="0">
                <a:solidFill>
                  <a:srgbClr val="595959"/>
                </a:solidFill>
                <a:latin typeface="Gill Sans MT" pitchFamily="18" charset="0"/>
                <a:cs typeface="Gill Sans MT" pitchFamily="18" charset="0"/>
              </a:rPr>
              <a:t>SOPORTE</a:t>
            </a:r>
          </a:p>
        </p:txBody>
      </p:sp>
      <p:sp>
        <p:nvSpPr>
          <p:cNvPr id="21" name="TextBox 1"/>
          <p:cNvSpPr txBox="1"/>
          <p:nvPr/>
        </p:nvSpPr>
        <p:spPr>
          <a:xfrm>
            <a:off x="1968500" y="4711700"/>
            <a:ext cx="1333500" cy="711200"/>
          </a:xfrm>
          <a:prstGeom prst="rect">
            <a:avLst/>
          </a:prstGeom>
          <a:noFill/>
        </p:spPr>
        <p:txBody>
          <a:bodyPr wrap="none" lIns="0" tIns="0" rIns="0" rtlCol="0">
            <a:spAutoFit/>
          </a:bodyPr>
          <a:lstStyle/>
          <a:p>
            <a:pPr>
              <a:lnSpc>
                <a:spcPts val="1800"/>
              </a:lnSpc>
              <a:tabLst>
                <a:tab pos="63500" algn="l"/>
                <a:tab pos="88900" algn="l"/>
              </a:tabLst>
            </a:pPr>
            <a:r>
              <a:rPr lang="en-US" altLang="zh-CN" dirty="0" smtClean="0"/>
              <a:t>		</a:t>
            </a:r>
            <a:r>
              <a:rPr lang="en-US" altLang="zh-CN" sz="1596" b="1" i="1" dirty="0" smtClean="0">
                <a:solidFill>
                  <a:srgbClr val="595959"/>
                </a:solidFill>
                <a:latin typeface="Gill Sans MT" pitchFamily="18" charset="0"/>
                <a:cs typeface="Gill Sans MT" pitchFamily="18" charset="0"/>
              </a:rPr>
              <a:t>MINIDOMO</a:t>
            </a:r>
          </a:p>
          <a:p>
            <a:pPr>
              <a:lnSpc>
                <a:spcPts val="1900"/>
              </a:lnSpc>
              <a:tabLst>
                <a:tab pos="63500" algn="l"/>
                <a:tab pos="88900" algn="l"/>
              </a:tabLst>
            </a:pPr>
            <a:r>
              <a:rPr lang="en-US" altLang="zh-CN" dirty="0" smtClean="0"/>
              <a:t>	</a:t>
            </a:r>
            <a:r>
              <a:rPr lang="en-US" altLang="zh-CN" sz="1596" b="1" i="1" dirty="0" smtClean="0">
                <a:solidFill>
                  <a:srgbClr val="595959"/>
                </a:solidFill>
                <a:latin typeface="Gill Sans MT" pitchFamily="18" charset="0"/>
                <a:cs typeface="Gill Sans MT" pitchFamily="18" charset="0"/>
              </a:rPr>
              <a:t>EXTERIORES</a:t>
            </a:r>
          </a:p>
          <a:p>
            <a:pPr>
              <a:lnSpc>
                <a:spcPts val="1900"/>
              </a:lnSpc>
              <a:tabLst>
                <a:tab pos="63500" algn="l"/>
                <a:tab pos="88900" algn="l"/>
              </a:tabLst>
            </a:pPr>
            <a:r>
              <a:rPr lang="en-US" altLang="zh-CN" sz="1596" b="1" i="1" dirty="0" smtClean="0">
                <a:solidFill>
                  <a:srgbClr val="595959"/>
                </a:solidFill>
                <a:latin typeface="Gill Sans MT" pitchFamily="18" charset="0"/>
                <a:cs typeface="Gill Sans MT" pitchFamily="18" charset="0"/>
              </a:rPr>
              <a:t>RESISTENTE</a:t>
            </a:r>
            <a:r>
              <a:rPr lang="en-US" altLang="zh-CN" sz="1596" dirty="0" smtClean="0">
                <a:latin typeface="Times New Roman" pitchFamily="18" charset="0"/>
                <a:cs typeface="Times New Roman" pitchFamily="18" charset="0"/>
              </a:rPr>
              <a:t> </a:t>
            </a:r>
            <a:r>
              <a:rPr lang="en-US" altLang="zh-CN" sz="1596" b="1" i="1" dirty="0" smtClean="0">
                <a:solidFill>
                  <a:srgbClr val="595959"/>
                </a:solidFill>
                <a:latin typeface="Gill Sans MT" pitchFamily="18" charset="0"/>
                <a:cs typeface="Gill Sans MT" pitchFamily="18" charset="0"/>
              </a:rPr>
              <a:t>A</a:t>
            </a:r>
          </a:p>
        </p:txBody>
      </p:sp>
      <p:sp>
        <p:nvSpPr>
          <p:cNvPr id="22" name="TextBox 1"/>
          <p:cNvSpPr txBox="1"/>
          <p:nvPr/>
        </p:nvSpPr>
        <p:spPr>
          <a:xfrm>
            <a:off x="1981200" y="5422900"/>
            <a:ext cx="1295400" cy="228600"/>
          </a:xfrm>
          <a:prstGeom prst="rect">
            <a:avLst/>
          </a:prstGeom>
          <a:noFill/>
        </p:spPr>
        <p:txBody>
          <a:bodyPr wrap="none" lIns="0" tIns="0" rIns="0" rtlCol="0">
            <a:spAutoFit/>
          </a:bodyPr>
          <a:lstStyle/>
          <a:p>
            <a:pPr>
              <a:lnSpc>
                <a:spcPts val="1800"/>
              </a:lnSpc>
              <a:tabLst/>
            </a:pPr>
            <a:r>
              <a:rPr lang="en-US" altLang="zh-CN" sz="1596" b="1" i="1" dirty="0" smtClean="0">
                <a:solidFill>
                  <a:srgbClr val="595959"/>
                </a:solidFill>
                <a:latin typeface="Gill Sans MT" pitchFamily="18" charset="0"/>
                <a:cs typeface="Gill Sans MT" pitchFamily="18" charset="0"/>
              </a:rPr>
              <a:t>VANDALISMO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1282700" y="698500"/>
            <a:ext cx="330200" cy="330200"/>
          </a:xfrm>
          <a:prstGeom prst="rect">
            <a:avLst/>
          </a:prstGeom>
          <a:noFill/>
        </p:spPr>
      </p:pic>
      <p:pic>
        <p:nvPicPr>
          <p:cNvPr id="7" name="Picture 3"/>
          <p:cNvPicPr>
            <a:picLocks noChangeAspect="1" noChangeArrowheads="1"/>
          </p:cNvPicPr>
          <p:nvPr/>
        </p:nvPicPr>
        <p:blipFill>
          <a:blip r:embed="rId3" cstate="print"/>
          <a:srcRect/>
          <a:stretch>
            <a:fillRect/>
          </a:stretch>
        </p:blipFill>
        <p:spPr bwMode="auto">
          <a:xfrm>
            <a:off x="1117600" y="3479800"/>
            <a:ext cx="3352800" cy="2476500"/>
          </a:xfrm>
          <a:prstGeom prst="rect">
            <a:avLst/>
          </a:prstGeom>
          <a:noFill/>
        </p:spPr>
      </p:pic>
      <p:pic>
        <p:nvPicPr>
          <p:cNvPr id="9" name="Picture 3"/>
          <p:cNvPicPr>
            <a:picLocks noChangeAspect="1" noChangeArrowheads="1"/>
          </p:cNvPicPr>
          <p:nvPr/>
        </p:nvPicPr>
        <p:blipFill>
          <a:blip r:embed="rId4" cstate="print"/>
          <a:srcRect/>
          <a:stretch>
            <a:fillRect/>
          </a:stretch>
        </p:blipFill>
        <p:spPr bwMode="auto">
          <a:xfrm>
            <a:off x="4635500" y="3479800"/>
            <a:ext cx="3352800" cy="2476500"/>
          </a:xfrm>
          <a:prstGeom prst="rect">
            <a:avLst/>
          </a:prstGeom>
          <a:noFill/>
        </p:spPr>
      </p:pic>
      <p:sp>
        <p:nvSpPr>
          <p:cNvPr id="2" name="TextBox 1"/>
          <p:cNvSpPr txBox="1"/>
          <p:nvPr/>
        </p:nvSpPr>
        <p:spPr>
          <a:xfrm>
            <a:off x="1727200" y="558800"/>
            <a:ext cx="4737100" cy="368300"/>
          </a:xfrm>
          <a:prstGeom prst="rect">
            <a:avLst/>
          </a:prstGeom>
          <a:noFill/>
        </p:spPr>
        <p:txBody>
          <a:bodyPr wrap="none" lIns="0" tIns="0" rIns="0" rtlCol="0">
            <a:spAutoFit/>
          </a:bodyPr>
          <a:lstStyle/>
          <a:p>
            <a:pPr>
              <a:lnSpc>
                <a:spcPts val="2900"/>
              </a:lnSpc>
              <a:tabLst/>
            </a:pPr>
            <a:r>
              <a:rPr lang="en-US" altLang="zh-CN" sz="2604" b="1" dirty="0" smtClean="0">
                <a:solidFill>
                  <a:srgbClr val="000000"/>
                </a:solidFill>
                <a:latin typeface="Trebuchet MS" pitchFamily="18" charset="0"/>
                <a:cs typeface="Trebuchet MS" pitchFamily="18" charset="0"/>
              </a:rPr>
              <a:t>Donde</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empleamos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Cámaras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IR?</a:t>
            </a:r>
          </a:p>
        </p:txBody>
      </p:sp>
      <p:sp>
        <p:nvSpPr>
          <p:cNvPr id="10" name="TextBox 1"/>
          <p:cNvSpPr txBox="1"/>
          <p:nvPr/>
        </p:nvSpPr>
        <p:spPr>
          <a:xfrm>
            <a:off x="546100" y="1130300"/>
            <a:ext cx="4584700" cy="304800"/>
          </a:xfrm>
          <a:prstGeom prst="rect">
            <a:avLst/>
          </a:prstGeom>
          <a:noFill/>
        </p:spPr>
        <p:txBody>
          <a:bodyPr wrap="none" lIns="0" tIns="0" rIns="0" rtlCol="0">
            <a:spAutoFit/>
          </a:bodyPr>
          <a:lstStyle/>
          <a:p>
            <a:pPr>
              <a:lnSpc>
                <a:spcPts val="2400"/>
              </a:lnSpc>
              <a:tabLst/>
            </a:pPr>
            <a:r>
              <a:rPr lang="en-US" altLang="zh-CN" sz="2400" dirty="0" smtClean="0">
                <a:solidFill>
                  <a:srgbClr val="000000"/>
                </a:solidFill>
                <a:latin typeface="Calibri" pitchFamily="18" charset="0"/>
                <a:cs typeface="Calibri" pitchFamily="18" charset="0"/>
              </a:rPr>
              <a:t>Cámaras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iluminadores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infrarojos.</a:t>
            </a:r>
          </a:p>
        </p:txBody>
      </p:sp>
      <p:sp>
        <p:nvSpPr>
          <p:cNvPr id="11" name="TextBox 1"/>
          <p:cNvSpPr txBox="1"/>
          <p:nvPr/>
        </p:nvSpPr>
        <p:spPr>
          <a:xfrm>
            <a:off x="546100" y="1460500"/>
            <a:ext cx="8008154" cy="764312"/>
          </a:xfrm>
          <a:prstGeom prst="rect">
            <a:avLst/>
          </a:prstGeom>
          <a:noFill/>
        </p:spPr>
        <p:txBody>
          <a:bodyPr wrap="none" lIns="0" tIns="0" rIns="0" rtlCol="0">
            <a:spAutoFit/>
          </a:bodyPr>
          <a:lstStyle/>
          <a:p>
            <a:pPr>
              <a:lnSpc>
                <a:spcPts val="2800"/>
              </a:lnSpc>
              <a:tabLst/>
            </a:pPr>
            <a:r>
              <a:rPr lang="en-US" altLang="zh-CN" sz="2879" dirty="0" smtClean="0">
                <a:solidFill>
                  <a:srgbClr val="0000FF"/>
                </a:solidFill>
                <a:latin typeface="Calibri" pitchFamily="18" charset="0"/>
                <a:cs typeface="Calibri" pitchFamily="18" charset="0"/>
              </a:rPr>
              <a:t>• </a:t>
            </a:r>
            <a:r>
              <a:rPr lang="en-US" altLang="zh-CN" sz="2400" dirty="0" smtClean="0">
                <a:solidFill>
                  <a:srgbClr val="000000"/>
                </a:solidFill>
                <a:latin typeface="Calibri" pitchFamily="18" charset="0"/>
                <a:cs typeface="Calibri" pitchFamily="18" charset="0"/>
              </a:rPr>
              <a:t>Son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cámaras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fijas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lente,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cubierta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y</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soporte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incorporado.</a:t>
            </a:r>
          </a:p>
          <a:p>
            <a:pPr>
              <a:lnSpc>
                <a:spcPts val="2800"/>
              </a:lnSpc>
              <a:tabLst/>
            </a:pPr>
            <a:r>
              <a:rPr lang="en-US" altLang="zh-CN" sz="2882" dirty="0" smtClean="0">
                <a:solidFill>
                  <a:srgbClr val="0000FF"/>
                </a:solidFill>
                <a:latin typeface="Calibri" pitchFamily="18" charset="0"/>
                <a:cs typeface="Calibri" pitchFamily="18" charset="0"/>
              </a:rPr>
              <a:t>• </a:t>
            </a:r>
            <a:r>
              <a:rPr lang="en-US" altLang="zh-CN" sz="2402" dirty="0" smtClean="0">
                <a:solidFill>
                  <a:srgbClr val="000000"/>
                </a:solidFill>
                <a:latin typeface="Calibri" pitchFamily="18" charset="0"/>
                <a:cs typeface="Calibri" pitchFamily="18" charset="0"/>
              </a:rPr>
              <a:t>Para</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diferentes</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aplicaciones</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donde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la</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cantidad</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iluminación</a:t>
            </a:r>
          </a:p>
        </p:txBody>
      </p:sp>
      <p:sp>
        <p:nvSpPr>
          <p:cNvPr id="12" name="TextBox 1"/>
          <p:cNvSpPr txBox="1"/>
          <p:nvPr/>
        </p:nvSpPr>
        <p:spPr>
          <a:xfrm>
            <a:off x="546100" y="2159000"/>
            <a:ext cx="3568700" cy="304800"/>
          </a:xfrm>
          <a:prstGeom prst="rect">
            <a:avLst/>
          </a:prstGeom>
          <a:noFill/>
        </p:spPr>
        <p:txBody>
          <a:bodyPr wrap="none" lIns="0" tIns="0" rIns="0" rtlCol="0">
            <a:spAutoFit/>
          </a:bodyPr>
          <a:lstStyle/>
          <a:p>
            <a:pPr>
              <a:lnSpc>
                <a:spcPts val="2400"/>
              </a:lnSpc>
              <a:tabLst/>
            </a:pPr>
            <a:r>
              <a:rPr lang="en-US" altLang="zh-CN" sz="2400" dirty="0" smtClean="0">
                <a:solidFill>
                  <a:srgbClr val="000000"/>
                </a:solidFill>
                <a:latin typeface="Calibri" pitchFamily="18" charset="0"/>
                <a:cs typeface="Calibri" pitchFamily="18" charset="0"/>
              </a:rPr>
              <a:t>se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encuentra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comprometida.</a:t>
            </a:r>
          </a:p>
        </p:txBody>
      </p:sp>
      <p:sp>
        <p:nvSpPr>
          <p:cNvPr id="13" name="TextBox 1"/>
          <p:cNvSpPr txBox="1"/>
          <p:nvPr/>
        </p:nvSpPr>
        <p:spPr>
          <a:xfrm>
            <a:off x="546100" y="2476500"/>
            <a:ext cx="8147743" cy="405239"/>
          </a:xfrm>
          <a:prstGeom prst="rect">
            <a:avLst/>
          </a:prstGeom>
          <a:noFill/>
        </p:spPr>
        <p:txBody>
          <a:bodyPr wrap="none" lIns="0" tIns="0" rIns="0" rtlCol="0">
            <a:spAutoFit/>
          </a:bodyPr>
          <a:lstStyle/>
          <a:p>
            <a:pPr>
              <a:lnSpc>
                <a:spcPts val="2800"/>
              </a:lnSpc>
              <a:tabLst/>
            </a:pPr>
            <a:r>
              <a:rPr lang="en-US" altLang="zh-CN" sz="2879" dirty="0" smtClean="0">
                <a:solidFill>
                  <a:srgbClr val="0000FF"/>
                </a:solidFill>
                <a:latin typeface="Calibri" pitchFamily="18" charset="0"/>
                <a:cs typeface="Calibri" pitchFamily="18" charset="0"/>
              </a:rPr>
              <a:t>• </a:t>
            </a:r>
            <a:r>
              <a:rPr lang="en-US" altLang="zh-CN" sz="2400" dirty="0" smtClean="0">
                <a:solidFill>
                  <a:srgbClr val="000000"/>
                </a:solidFill>
                <a:latin typeface="Calibri" pitchFamily="18" charset="0"/>
                <a:cs typeface="Calibri" pitchFamily="18" charset="0"/>
              </a:rPr>
              <a:t>Áreas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internas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y</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externas,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bodegas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mal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iluminadas,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patios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o</a:t>
            </a:r>
          </a:p>
        </p:txBody>
      </p:sp>
      <p:sp>
        <p:nvSpPr>
          <p:cNvPr id="14" name="TextBox 1"/>
          <p:cNvSpPr txBox="1"/>
          <p:nvPr/>
        </p:nvSpPr>
        <p:spPr>
          <a:xfrm>
            <a:off x="546100" y="2819400"/>
            <a:ext cx="850900" cy="304800"/>
          </a:xfrm>
          <a:prstGeom prst="rect">
            <a:avLst/>
          </a:prstGeom>
          <a:noFill/>
        </p:spPr>
        <p:txBody>
          <a:bodyPr wrap="none" lIns="0" tIns="0" rIns="0" rtlCol="0">
            <a:spAutoFit/>
          </a:bodyPr>
          <a:lstStyle/>
          <a:p>
            <a:pPr>
              <a:lnSpc>
                <a:spcPts val="2400"/>
              </a:lnSpc>
              <a:tabLst/>
            </a:pPr>
            <a:r>
              <a:rPr lang="en-US" altLang="zh-CN" sz="2400" dirty="0" smtClean="0">
                <a:solidFill>
                  <a:srgbClr val="000000"/>
                </a:solidFill>
                <a:latin typeface="Calibri" pitchFamily="18" charset="0"/>
                <a:cs typeface="Calibri" pitchFamily="18" charset="0"/>
              </a:rPr>
              <a:t>cercas.</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14351"/>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482600" y="698500"/>
            <a:ext cx="330200" cy="330200"/>
          </a:xfrm>
          <a:prstGeom prst="rect">
            <a:avLst/>
          </a:prstGeom>
          <a:noFill/>
        </p:spPr>
      </p:pic>
      <p:sp>
        <p:nvSpPr>
          <p:cNvPr id="2" name="TextBox 1"/>
          <p:cNvSpPr txBox="1"/>
          <p:nvPr/>
        </p:nvSpPr>
        <p:spPr>
          <a:xfrm>
            <a:off x="927100" y="558800"/>
            <a:ext cx="7569200" cy="368300"/>
          </a:xfrm>
          <a:prstGeom prst="rect">
            <a:avLst/>
          </a:prstGeom>
          <a:noFill/>
        </p:spPr>
        <p:txBody>
          <a:bodyPr wrap="none" lIns="0" tIns="0" rIns="0" rtlCol="0">
            <a:spAutoFit/>
          </a:bodyPr>
          <a:lstStyle/>
          <a:p>
            <a:pPr>
              <a:lnSpc>
                <a:spcPts val="2900"/>
              </a:lnSpc>
              <a:tabLst/>
            </a:pPr>
            <a:r>
              <a:rPr lang="en-US" altLang="zh-CN" sz="2604" b="1" dirty="0" smtClean="0">
                <a:solidFill>
                  <a:srgbClr val="000000"/>
                </a:solidFill>
                <a:latin typeface="Trebuchet MS" pitchFamily="18" charset="0"/>
                <a:cs typeface="Trebuchet MS" pitchFamily="18" charset="0"/>
              </a:rPr>
              <a:t>Errores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comunes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cuando</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empleamos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Cámaras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IR?</a:t>
            </a:r>
          </a:p>
        </p:txBody>
      </p:sp>
      <p:sp>
        <p:nvSpPr>
          <p:cNvPr id="8" name="TextBox 1"/>
          <p:cNvSpPr txBox="1"/>
          <p:nvPr/>
        </p:nvSpPr>
        <p:spPr>
          <a:xfrm>
            <a:off x="546100" y="1143000"/>
            <a:ext cx="8122736" cy="456535"/>
          </a:xfrm>
          <a:prstGeom prst="rect">
            <a:avLst/>
          </a:prstGeom>
          <a:noFill/>
        </p:spPr>
        <p:txBody>
          <a:bodyPr wrap="none" lIns="0" tIns="0" rIns="0" rtlCol="0">
            <a:spAutoFit/>
          </a:bodyPr>
          <a:lstStyle/>
          <a:p>
            <a:pPr>
              <a:lnSpc>
                <a:spcPts val="3200"/>
              </a:lnSpc>
              <a:tabLst/>
            </a:pPr>
            <a:r>
              <a:rPr lang="en-US" altLang="zh-CN" sz="2879" dirty="0" smtClean="0">
                <a:solidFill>
                  <a:srgbClr val="0000FF"/>
                </a:solidFill>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  </a:t>
            </a:r>
            <a:r>
              <a:rPr lang="en-US" altLang="zh-CN" sz="2400" dirty="0" err="1" smtClean="0">
                <a:solidFill>
                  <a:srgbClr val="000000"/>
                </a:solidFill>
                <a:latin typeface="Calibri" pitchFamily="18" charset="0"/>
                <a:cs typeface="Calibri" pitchFamily="18" charset="0"/>
              </a:rPr>
              <a:t>Muchos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distribuidores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y</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compañias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seguridad</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sobre</a:t>
            </a:r>
          </a:p>
        </p:txBody>
      </p:sp>
      <p:sp>
        <p:nvSpPr>
          <p:cNvPr id="9" name="TextBox 1"/>
          <p:cNvSpPr txBox="1"/>
          <p:nvPr/>
        </p:nvSpPr>
        <p:spPr>
          <a:xfrm>
            <a:off x="822318" y="1444073"/>
            <a:ext cx="7874000" cy="4479431"/>
          </a:xfrm>
          <a:prstGeom prst="rect">
            <a:avLst/>
          </a:prstGeom>
          <a:noFill/>
        </p:spPr>
        <p:txBody>
          <a:bodyPr wrap="square" lIns="0" tIns="0" rIns="0" rtlCol="0">
            <a:spAutoFit/>
          </a:bodyPr>
          <a:lstStyle/>
          <a:p>
            <a:pPr>
              <a:tabLst/>
            </a:pPr>
            <a:r>
              <a:rPr lang="en-US" altLang="zh-CN" sz="2402" dirty="0" smtClean="0">
                <a:solidFill>
                  <a:srgbClr val="000000"/>
                </a:solidFill>
                <a:latin typeface="Calibri" pitchFamily="18" charset="0"/>
                <a:cs typeface="Calibri" pitchFamily="18" charset="0"/>
              </a:rPr>
              <a:t>estiman</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el</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rango</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IR</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sus</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productos</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y</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no</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explican</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las</a:t>
            </a:r>
            <a:r>
              <a:rPr lang="en-US" altLang="zh-CN" sz="2402" dirty="0" smtClean="0">
                <a:solidFill>
                  <a:srgbClr val="000000"/>
                </a:solidFill>
                <a:latin typeface="Calibri" pitchFamily="18" charset="0"/>
                <a:cs typeface="Calibri" pitchFamily="18" charset="0"/>
              </a:rPr>
              <a:t> </a:t>
            </a:r>
            <a:r>
              <a:rPr lang="en-US" altLang="zh-CN" sz="2400" dirty="0" smtClean="0">
                <a:solidFill>
                  <a:srgbClr val="000000"/>
                </a:solidFill>
                <a:latin typeface="Calibri" pitchFamily="18" charset="0"/>
                <a:cs typeface="Calibri" pitchFamily="18" charset="0"/>
              </a:rPr>
              <a:t>variables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que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pueden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afectar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rango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uso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 </a:t>
            </a:r>
            <a:r>
              <a:rPr lang="en-US" altLang="zh-CN" sz="2400" dirty="0" err="1" smtClean="0">
                <a:solidFill>
                  <a:srgbClr val="000000"/>
                </a:solidFill>
                <a:latin typeface="Calibri" pitchFamily="18" charset="0"/>
                <a:cs typeface="Calibri" pitchFamily="18" charset="0"/>
              </a:rPr>
              <a:t>iluminación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IR.</a:t>
            </a:r>
            <a:r>
              <a:rPr lang="en-US" altLang="zh-CN" sz="2400" dirty="0" smtClean="0">
                <a:latin typeface="Times New Roman" pitchFamily="18" charset="0"/>
                <a:cs typeface="Times New Roman" pitchFamily="18" charset="0"/>
              </a:rPr>
              <a:t>  </a:t>
            </a:r>
          </a:p>
          <a:p>
            <a:pPr>
              <a:tabLst/>
            </a:pPr>
            <a:endParaRPr lang="en-US" altLang="zh-CN" sz="2400" dirty="0">
              <a:solidFill>
                <a:srgbClr val="000000"/>
              </a:solidFill>
              <a:latin typeface="Times New Roman" pitchFamily="18" charset="0"/>
              <a:cs typeface="Times New Roman" pitchFamily="18" charset="0"/>
            </a:endParaRPr>
          </a:p>
          <a:p>
            <a:pPr>
              <a:tabLst/>
            </a:pPr>
            <a:r>
              <a:rPr lang="en-US" altLang="zh-CN" sz="2400" dirty="0" smtClean="0">
                <a:solidFill>
                  <a:srgbClr val="000000"/>
                </a:solidFill>
                <a:latin typeface="Calibri" pitchFamily="18" charset="0"/>
                <a:cs typeface="Calibri" pitchFamily="18" charset="0"/>
              </a:rPr>
              <a:t>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común </a:t>
            </a:r>
            <a:r>
              <a:rPr lang="en-US" altLang="zh-CN" sz="2400" dirty="0" smtClean="0">
                <a:solidFill>
                  <a:schemeClr val="bg1"/>
                </a:solidFill>
                <a:latin typeface="Calibri" pitchFamily="18" charset="0"/>
                <a:cs typeface="Calibri" pitchFamily="18" charset="0"/>
              </a:rPr>
              <a:t>leer</a:t>
            </a:r>
            <a:r>
              <a:rPr lang="en-US" altLang="zh-CN" sz="2400" dirty="0" smtClean="0">
                <a:solidFill>
                  <a:schemeClr val="bg1"/>
                </a:solidFill>
                <a:latin typeface="Times New Roman" pitchFamily="18" charset="0"/>
                <a:cs typeface="Times New Roman" pitchFamily="18" charset="0"/>
              </a:rPr>
              <a:t>  </a:t>
            </a:r>
            <a:r>
              <a:rPr lang="en-US" altLang="zh-CN" sz="2400" dirty="0" err="1" smtClean="0">
                <a:solidFill>
                  <a:schemeClr val="bg1"/>
                </a:solidFill>
                <a:latin typeface="Calibri" pitchFamily="18" charset="0"/>
                <a:cs typeface="Calibri" pitchFamily="18" charset="0"/>
              </a:rPr>
              <a:t>como</a:t>
            </a:r>
            <a:r>
              <a:rPr lang="en-US" altLang="zh-CN" sz="2400" dirty="0" smtClean="0">
                <a:solidFill>
                  <a:schemeClr val="bg1"/>
                </a:solidFill>
                <a:latin typeface="Calibri" pitchFamily="18" charset="0"/>
                <a:cs typeface="Calibri" pitchFamily="18" charset="0"/>
              </a:rPr>
              <a:t> </a:t>
            </a:r>
            <a:r>
              <a:rPr lang="en-US" altLang="zh-CN" sz="2400" dirty="0" err="1" smtClean="0">
                <a:solidFill>
                  <a:schemeClr val="bg1"/>
                </a:solidFill>
                <a:latin typeface="Calibri" pitchFamily="18" charset="0"/>
                <a:cs typeface="Calibri" pitchFamily="18" charset="0"/>
              </a:rPr>
              <a:t>fabricantes</a:t>
            </a:r>
            <a:r>
              <a:rPr lang="en-US" altLang="zh-CN" sz="2400" dirty="0" smtClean="0">
                <a:solidFill>
                  <a:schemeClr val="bg1"/>
                </a:solidFill>
                <a:latin typeface="Calibri" pitchFamily="18" charset="0"/>
                <a:cs typeface="Calibri" pitchFamily="18" charset="0"/>
              </a:rPr>
              <a:t>  </a:t>
            </a:r>
            <a:r>
              <a:rPr lang="en-US" altLang="zh-CN" sz="2400" dirty="0" err="1" smtClean="0">
                <a:solidFill>
                  <a:schemeClr val="bg1"/>
                </a:solidFill>
                <a:latin typeface="Calibri" pitchFamily="18" charset="0"/>
                <a:cs typeface="Calibri" pitchFamily="18" charset="0"/>
              </a:rPr>
              <a:t>prometen</a:t>
            </a:r>
            <a:r>
              <a:rPr lang="en-US" altLang="zh-CN" sz="2400" dirty="0" smtClean="0">
                <a:solidFill>
                  <a:schemeClr val="bg1"/>
                </a:solidFill>
                <a:latin typeface="Calibri" pitchFamily="18" charset="0"/>
                <a:cs typeface="Calibri" pitchFamily="18" charset="0"/>
              </a:rPr>
              <a:t> 30m,  50m  y  hasta  100  m  de  IR  para  camaras,  </a:t>
            </a:r>
            <a:r>
              <a:rPr lang="en-US" altLang="zh-CN" sz="2400" dirty="0" err="1" smtClean="0">
                <a:solidFill>
                  <a:schemeClr val="bg1"/>
                </a:solidFill>
                <a:latin typeface="Calibri" pitchFamily="18" charset="0"/>
                <a:cs typeface="Calibri" pitchFamily="18" charset="0"/>
              </a:rPr>
              <a:t>cuando</a:t>
            </a:r>
            <a:r>
              <a:rPr lang="en-US" altLang="zh-CN" sz="2400" dirty="0" smtClean="0">
                <a:solidFill>
                  <a:schemeClr val="bg1"/>
                </a:solidFill>
                <a:latin typeface="Calibri" pitchFamily="18" charset="0"/>
                <a:cs typeface="Calibri" pitchFamily="18" charset="0"/>
              </a:rPr>
              <a:t> en  la </a:t>
            </a:r>
            <a:r>
              <a:rPr lang="en-US" altLang="zh-CN" sz="2400" dirty="0" err="1" smtClean="0">
                <a:solidFill>
                  <a:schemeClr val="bg1"/>
                </a:solidFill>
                <a:latin typeface="Calibri" pitchFamily="18" charset="0"/>
                <a:cs typeface="Calibri" pitchFamily="18" charset="0"/>
              </a:rPr>
              <a:t>mayoría</a:t>
            </a:r>
            <a:r>
              <a:rPr lang="en-US" altLang="zh-CN" sz="2400" dirty="0" smtClean="0">
                <a:solidFill>
                  <a:schemeClr val="bg1"/>
                </a:solidFill>
                <a:latin typeface="Calibri" pitchFamily="18" charset="0"/>
                <a:cs typeface="Calibri" pitchFamily="18" charset="0"/>
              </a:rPr>
              <a:t>  de  los  </a:t>
            </a:r>
            <a:r>
              <a:rPr lang="en-US" altLang="zh-CN" sz="2400" dirty="0" err="1" smtClean="0">
                <a:solidFill>
                  <a:schemeClr val="bg1"/>
                </a:solidFill>
                <a:latin typeface="Calibri" pitchFamily="18" charset="0"/>
                <a:cs typeface="Calibri" pitchFamily="18" charset="0"/>
              </a:rPr>
              <a:t>casos</a:t>
            </a:r>
            <a:r>
              <a:rPr lang="en-US" altLang="zh-CN" sz="2400" dirty="0" smtClean="0">
                <a:solidFill>
                  <a:schemeClr val="bg1"/>
                </a:solidFill>
                <a:latin typeface="Calibri" pitchFamily="18" charset="0"/>
                <a:cs typeface="Calibri" pitchFamily="18" charset="0"/>
              </a:rPr>
              <a:t>  no </a:t>
            </a:r>
            <a:r>
              <a:rPr lang="en-US" altLang="zh-CN" sz="2400" dirty="0" err="1" smtClean="0">
                <a:solidFill>
                  <a:schemeClr val="bg1"/>
                </a:solidFill>
                <a:latin typeface="Calibri" pitchFamily="18" charset="0"/>
                <a:cs typeface="Calibri" pitchFamily="18" charset="0"/>
              </a:rPr>
              <a:t>pasan</a:t>
            </a:r>
            <a:r>
              <a:rPr lang="en-US" altLang="zh-CN" sz="2400" dirty="0" smtClean="0">
                <a:solidFill>
                  <a:schemeClr val="bg1"/>
                </a:solidFill>
                <a:latin typeface="Calibri" pitchFamily="18" charset="0"/>
                <a:cs typeface="Calibri" pitchFamily="18" charset="0"/>
              </a:rPr>
              <a:t> de  10-15m. </a:t>
            </a:r>
          </a:p>
          <a:p>
            <a:pPr>
              <a:tabLst/>
            </a:pPr>
            <a:endParaRPr lang="en-US" altLang="zh-CN" sz="2402" dirty="0" smtClean="0">
              <a:latin typeface="Times New Roman" pitchFamily="18" charset="0"/>
              <a:cs typeface="Times New Roman" pitchFamily="18" charset="0"/>
            </a:endParaRPr>
          </a:p>
          <a:p>
            <a:pPr>
              <a:tabLst/>
            </a:pPr>
            <a:r>
              <a:rPr lang="en-US" altLang="zh-CN" sz="2402" dirty="0" err="1" smtClean="0">
                <a:solidFill>
                  <a:srgbClr val="000000"/>
                </a:solidFill>
                <a:latin typeface="Calibri" pitchFamily="18" charset="0"/>
                <a:cs typeface="Calibri" pitchFamily="18" charset="0"/>
              </a:rPr>
              <a:t>Esto</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se</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debe</a:t>
            </a:r>
            <a:r>
              <a:rPr lang="en-US" altLang="zh-CN" sz="2402" dirty="0" smtClean="0">
                <a:solidFill>
                  <a:srgbClr val="000000"/>
                </a:solidFill>
                <a:latin typeface="Calibri" pitchFamily="18" charset="0"/>
                <a:cs typeface="Calibri" pitchFamily="18" charset="0"/>
              </a:rPr>
              <a:t> a</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que</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las</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cámaras</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requieren</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que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la</a:t>
            </a:r>
            <a:r>
              <a:rPr lang="en-US" altLang="zh-CN" sz="2402" dirty="0" smtClean="0">
                <a:latin typeface="Times New Roman" pitchFamily="18" charset="0"/>
                <a:cs typeface="Times New Roman" pitchFamily="18" charset="0"/>
              </a:rPr>
              <a:t> </a:t>
            </a:r>
            <a:r>
              <a:rPr lang="en-US" altLang="zh-CN" sz="2402" dirty="0" err="1" smtClean="0">
                <a:solidFill>
                  <a:srgbClr val="000000"/>
                </a:solidFill>
                <a:latin typeface="Calibri" pitchFamily="18" charset="0"/>
                <a:cs typeface="Calibri" pitchFamily="18" charset="0"/>
              </a:rPr>
              <a:t>luz</a:t>
            </a:r>
            <a:r>
              <a:rPr lang="en-US" altLang="zh-CN" sz="2402" dirty="0" smtClean="0">
                <a:solidFill>
                  <a:srgbClr val="000000"/>
                </a:solidFill>
                <a:latin typeface="Calibri" pitchFamily="18" charset="0"/>
                <a:cs typeface="Calibri" pitchFamily="18" charset="0"/>
              </a:rPr>
              <a:t> </a:t>
            </a:r>
            <a:r>
              <a:rPr lang="en-US" altLang="zh-CN" sz="2400" dirty="0" smtClean="0">
                <a:solidFill>
                  <a:srgbClr val="000000"/>
                </a:solidFill>
                <a:latin typeface="Calibri" pitchFamily="18" charset="0"/>
                <a:cs typeface="Calibri" pitchFamily="18" charset="0"/>
              </a:rPr>
              <a:t>IR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sea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reflejada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por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objetos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err="1" smtClean="0">
                <a:solidFill>
                  <a:srgbClr val="000000"/>
                </a:solidFill>
                <a:latin typeface="Calibri" pitchFamily="18" charset="0"/>
                <a:cs typeface="Calibri" pitchFamily="18" charset="0"/>
              </a:rPr>
              <a:t>escena</a:t>
            </a:r>
            <a:r>
              <a:rPr lang="en-US" altLang="zh-CN" sz="2400" dirty="0" smtClean="0">
                <a:solidFill>
                  <a:srgbClr val="000000"/>
                </a:solidFill>
                <a:latin typeface="Calibri" pitchFamily="18" charset="0"/>
                <a:cs typeface="Calibri" pitchFamily="18" charset="0"/>
              </a:rPr>
              <a:t>.</a:t>
            </a:r>
          </a:p>
          <a:p>
            <a:pPr>
              <a:buFont typeface="Arial" pitchFamily="34" charset="0"/>
              <a:buChar char="•"/>
              <a:tabLst/>
            </a:pPr>
            <a:r>
              <a:rPr lang="en-US" altLang="zh-CN" sz="2400" dirty="0" smtClean="0">
                <a:solidFill>
                  <a:srgbClr val="000000"/>
                </a:solidFill>
                <a:latin typeface="Calibri" pitchFamily="18" charset="0"/>
                <a:cs typeface="Calibri" pitchFamily="18" charset="0"/>
                <a:hlinkClick r:id="rId3"/>
              </a:rPr>
              <a:t>Night Vision Comparison 1</a:t>
            </a:r>
            <a:endParaRPr lang="en-US" altLang="zh-CN" sz="2400" dirty="0" smtClean="0">
              <a:solidFill>
                <a:srgbClr val="000000"/>
              </a:solidFill>
              <a:latin typeface="Calibri" pitchFamily="18" charset="0"/>
              <a:cs typeface="Calibri" pitchFamily="18" charset="0"/>
            </a:endParaRPr>
          </a:p>
          <a:p>
            <a:pPr>
              <a:buFont typeface="Arial" pitchFamily="34" charset="0"/>
              <a:buChar char="•"/>
              <a:tabLst/>
            </a:pPr>
            <a:r>
              <a:rPr lang="en-US" altLang="zh-CN" sz="2400" dirty="0" err="1" smtClean="0">
                <a:solidFill>
                  <a:srgbClr val="000000"/>
                </a:solidFill>
                <a:latin typeface="Calibri" pitchFamily="18" charset="0"/>
                <a:cs typeface="Calibri" pitchFamily="18" charset="0"/>
                <a:hlinkClick r:id="rId4"/>
              </a:rPr>
              <a:t>Efecto</a:t>
            </a:r>
            <a:r>
              <a:rPr lang="en-US" altLang="zh-CN" sz="2400" dirty="0" smtClean="0">
                <a:solidFill>
                  <a:srgbClr val="000000"/>
                </a:solidFill>
                <a:latin typeface="Calibri" pitchFamily="18" charset="0"/>
                <a:cs typeface="Calibri" pitchFamily="18" charset="0"/>
                <a:hlinkClick r:id="rId4"/>
              </a:rPr>
              <a:t> </a:t>
            </a:r>
            <a:r>
              <a:rPr lang="en-US" altLang="zh-CN" sz="2400" dirty="0" err="1" smtClean="0">
                <a:solidFill>
                  <a:srgbClr val="000000"/>
                </a:solidFill>
                <a:latin typeface="Calibri" pitchFamily="18" charset="0"/>
                <a:cs typeface="Calibri" pitchFamily="18" charset="0"/>
                <a:hlinkClick r:id="rId4"/>
              </a:rPr>
              <a:t>huella</a:t>
            </a:r>
            <a:r>
              <a:rPr lang="en-US" altLang="zh-CN" sz="2400" dirty="0" smtClean="0">
                <a:solidFill>
                  <a:srgbClr val="000000"/>
                </a:solidFill>
                <a:latin typeface="Calibri" pitchFamily="18" charset="0"/>
                <a:cs typeface="Calibri" pitchFamily="18" charset="0"/>
                <a:hlinkClick r:id="rId4"/>
              </a:rPr>
              <a:t> </a:t>
            </a:r>
            <a:r>
              <a:rPr lang="en-US" altLang="zh-CN" sz="2400" dirty="0" err="1" smtClean="0">
                <a:solidFill>
                  <a:srgbClr val="000000"/>
                </a:solidFill>
                <a:latin typeface="Calibri" pitchFamily="18" charset="0"/>
                <a:cs typeface="Calibri" pitchFamily="18" charset="0"/>
                <a:hlinkClick r:id="rId4"/>
              </a:rPr>
              <a:t>dactilar</a:t>
            </a:r>
            <a:endParaRPr lang="en-US" altLang="zh-CN" sz="2400" dirty="0" smtClean="0">
              <a:solidFill>
                <a:srgbClr val="000000"/>
              </a:solidFill>
              <a:latin typeface="Calibri" pitchFamily="18" charset="0"/>
              <a:cs typeface="Calibri"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cstate="print"/>
          <a:srcRect/>
          <a:stretch>
            <a:fillRect/>
          </a:stretch>
        </p:blipFill>
        <p:spPr bwMode="auto">
          <a:xfrm>
            <a:off x="482600" y="698500"/>
            <a:ext cx="330200" cy="330200"/>
          </a:xfrm>
          <a:prstGeom prst="rect">
            <a:avLst/>
          </a:prstGeom>
          <a:noFill/>
        </p:spPr>
      </p:pic>
      <p:sp>
        <p:nvSpPr>
          <p:cNvPr id="2" name="TextBox 1"/>
          <p:cNvSpPr txBox="1"/>
          <p:nvPr/>
        </p:nvSpPr>
        <p:spPr>
          <a:xfrm>
            <a:off x="546100" y="609600"/>
            <a:ext cx="8416022" cy="2290371"/>
          </a:xfrm>
          <a:prstGeom prst="rect">
            <a:avLst/>
          </a:prstGeom>
          <a:noFill/>
        </p:spPr>
        <p:txBody>
          <a:bodyPr wrap="none" lIns="0" tIns="0" rIns="0" rtlCol="0">
            <a:spAutoFit/>
          </a:bodyPr>
          <a:lstStyle/>
          <a:p>
            <a:pPr>
              <a:lnSpc>
                <a:spcPts val="2900"/>
              </a:lnSpc>
              <a:tabLst>
                <a:tab pos="342900" algn="l"/>
                <a:tab pos="381000" algn="l"/>
              </a:tabLst>
            </a:pPr>
            <a:r>
              <a:rPr lang="en-US" altLang="zh-CN" dirty="0" smtClean="0"/>
              <a:t>		</a:t>
            </a:r>
            <a:r>
              <a:rPr lang="en-US" altLang="zh-CN" sz="2604" b="1" dirty="0" smtClean="0">
                <a:solidFill>
                  <a:srgbClr val="000000"/>
                </a:solidFill>
                <a:latin typeface="Trebuchet MS" pitchFamily="18" charset="0"/>
                <a:cs typeface="Trebuchet MS" pitchFamily="18" charset="0"/>
              </a:rPr>
              <a:t>Errores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comunes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cuando</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empleamos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Cámaras</a:t>
            </a:r>
            <a:r>
              <a:rPr lang="en-US" altLang="zh-CN" sz="2604" dirty="0" smtClean="0">
                <a:latin typeface="Times New Roman" pitchFamily="18" charset="0"/>
                <a:cs typeface="Times New Roman" pitchFamily="18" charset="0"/>
              </a:rPr>
              <a:t> </a:t>
            </a:r>
            <a:r>
              <a:rPr lang="en-US" altLang="zh-CN" sz="2604" b="1" dirty="0" smtClean="0">
                <a:solidFill>
                  <a:srgbClr val="000000"/>
                </a:solidFill>
                <a:latin typeface="Trebuchet MS" pitchFamily="18" charset="0"/>
                <a:cs typeface="Trebuchet MS" pitchFamily="18" charset="0"/>
              </a:rPr>
              <a:t>IR?</a:t>
            </a:r>
          </a:p>
          <a:p>
            <a:pPr>
              <a:lnSpc>
                <a:spcPts val="3900"/>
              </a:lnSpc>
              <a:tabLst>
                <a:tab pos="342900" algn="l"/>
                <a:tab pos="381000" algn="l"/>
              </a:tabLst>
            </a:pPr>
            <a:endParaRPr lang="en-US" altLang="zh-CN" sz="2400" dirty="0" smtClean="0">
              <a:latin typeface="Times New Roman" pitchFamily="18" charset="0"/>
              <a:cs typeface="Times New Roman" pitchFamily="18" charset="0"/>
            </a:endParaRPr>
          </a:p>
          <a:p>
            <a:pPr algn="just">
              <a:lnSpc>
                <a:spcPts val="3900"/>
              </a:lnSpc>
              <a:tabLst>
                <a:tab pos="342900" algn="l"/>
                <a:tab pos="381000" algn="l"/>
              </a:tabLst>
            </a:pP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cámara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sólo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ve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energía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luz</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reflejada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por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objeto,</a:t>
            </a:r>
          </a:p>
          <a:p>
            <a:pPr algn="just">
              <a:lnSpc>
                <a:spcPts val="2200"/>
              </a:lnSpc>
              <a:tabLst>
                <a:tab pos="342900" algn="l"/>
                <a:tab pos="381000" algn="l"/>
              </a:tabLst>
            </a:pPr>
            <a:r>
              <a:rPr lang="en-US" altLang="zh-CN" dirty="0" smtClean="0"/>
              <a:t>	</a:t>
            </a:r>
            <a:r>
              <a:rPr lang="en-US" altLang="zh-CN" sz="2400" dirty="0" smtClean="0">
                <a:solidFill>
                  <a:srgbClr val="000000"/>
                </a:solidFill>
                <a:latin typeface="Calibri" pitchFamily="18" charset="0"/>
                <a:cs typeface="Calibri" pitchFamily="18" charset="0"/>
              </a:rPr>
              <a:t>por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que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este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factor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también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debe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ser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considerado.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Algunos</a:t>
            </a:r>
          </a:p>
          <a:p>
            <a:pPr algn="just">
              <a:lnSpc>
                <a:spcPts val="2300"/>
              </a:lnSpc>
              <a:tabLst>
                <a:tab pos="342900" algn="l"/>
                <a:tab pos="381000" algn="l"/>
              </a:tabLst>
            </a:pPr>
            <a:r>
              <a:rPr lang="en-US" altLang="zh-CN" dirty="0" smtClean="0"/>
              <a:t>	</a:t>
            </a:r>
            <a:r>
              <a:rPr lang="en-US" altLang="zh-CN" sz="2400" dirty="0" smtClean="0">
                <a:solidFill>
                  <a:srgbClr val="000000"/>
                </a:solidFill>
                <a:latin typeface="Calibri" pitchFamily="18" charset="0"/>
                <a:cs typeface="Calibri" pitchFamily="18" charset="0"/>
              </a:rPr>
              <a:t>valores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típicos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para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reflexión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dan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siguiente</a:t>
            </a:r>
          </a:p>
          <a:p>
            <a:pPr algn="just">
              <a:lnSpc>
                <a:spcPts val="2300"/>
              </a:lnSpc>
              <a:tabLst>
                <a:tab pos="342900" algn="l"/>
                <a:tab pos="381000" algn="l"/>
              </a:tabLst>
            </a:pPr>
            <a:r>
              <a:rPr lang="en-US" altLang="zh-CN" dirty="0" smtClean="0"/>
              <a:t>	</a:t>
            </a:r>
            <a:r>
              <a:rPr lang="en-US" altLang="zh-CN" sz="2400" dirty="0" smtClean="0">
                <a:solidFill>
                  <a:srgbClr val="000000"/>
                </a:solidFill>
                <a:latin typeface="Calibri" pitchFamily="18" charset="0"/>
                <a:cs typeface="Calibri" pitchFamily="18" charset="0"/>
              </a:rPr>
              <a:t>manera:</a:t>
            </a:r>
          </a:p>
        </p:txBody>
      </p:sp>
      <p:sp>
        <p:nvSpPr>
          <p:cNvPr id="5" name="TextBox 1"/>
          <p:cNvSpPr txBox="1"/>
          <p:nvPr/>
        </p:nvSpPr>
        <p:spPr>
          <a:xfrm>
            <a:off x="1346200" y="3276600"/>
            <a:ext cx="6029920" cy="2262799"/>
          </a:xfrm>
          <a:prstGeom prst="rect">
            <a:avLst/>
          </a:prstGeom>
          <a:noFill/>
        </p:spPr>
        <p:txBody>
          <a:bodyPr wrap="none" lIns="0" tIns="0" rIns="0" rtlCol="0">
            <a:spAutoFit/>
          </a:bodyPr>
          <a:lstStyle/>
          <a:p>
            <a:pPr marL="342900" indent="-342900">
              <a:buFont typeface="Arial" pitchFamily="34" charset="0"/>
              <a:buChar char="•"/>
              <a:tabLst/>
            </a:pPr>
            <a:r>
              <a:rPr lang="en-US" altLang="zh-CN" sz="2400" dirty="0" smtClean="0">
                <a:solidFill>
                  <a:srgbClr val="000000"/>
                </a:solidFill>
                <a:latin typeface="Calibri" pitchFamily="18" charset="0"/>
                <a:cs typeface="Calibri" pitchFamily="18" charset="0"/>
              </a:rPr>
              <a:t>Ventanas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vidrio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y</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paredes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70%</a:t>
            </a:r>
          </a:p>
          <a:p>
            <a:pPr marL="342900" indent="-342900">
              <a:buFont typeface="Arial" pitchFamily="34" charset="0"/>
              <a:buChar char="•"/>
              <a:tabLst/>
            </a:pPr>
            <a:r>
              <a:rPr lang="en-US" altLang="zh-CN" sz="2402" dirty="0" smtClean="0">
                <a:solidFill>
                  <a:srgbClr val="000000"/>
                </a:solidFill>
                <a:latin typeface="Calibri" pitchFamily="18" charset="0"/>
                <a:cs typeface="Calibri" pitchFamily="18" charset="0"/>
              </a:rPr>
              <a:t>Pintura</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blanca</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mate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en</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cemento</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un</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60%</a:t>
            </a:r>
          </a:p>
          <a:p>
            <a:pPr marL="342900" indent="-342900">
              <a:buFont typeface="Arial" pitchFamily="34" charset="0"/>
              <a:buChar char="•"/>
              <a:tabLst/>
            </a:pPr>
            <a:r>
              <a:rPr lang="en-US" altLang="zh-CN" sz="2400" dirty="0" smtClean="0">
                <a:solidFill>
                  <a:srgbClr val="000000"/>
                </a:solidFill>
                <a:latin typeface="Calibri" pitchFamily="18" charset="0"/>
                <a:cs typeface="Calibri" pitchFamily="18" charset="0"/>
              </a:rPr>
              <a:t>Hormigón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sin</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pintar,</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aparcamientos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40%</a:t>
            </a:r>
          </a:p>
          <a:p>
            <a:pPr marL="342900" indent="-342900">
              <a:buFont typeface="Arial" pitchFamily="34" charset="0"/>
              <a:buChar char="•"/>
              <a:tabLst/>
            </a:pPr>
            <a:r>
              <a:rPr lang="en-US" altLang="zh-CN" sz="2400" dirty="0" smtClean="0">
                <a:solidFill>
                  <a:srgbClr val="000000"/>
                </a:solidFill>
                <a:latin typeface="Calibri" pitchFamily="18" charset="0"/>
                <a:cs typeface="Calibri" pitchFamily="18" charset="0"/>
              </a:rPr>
              <a:t>Ladrillos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rojos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35%</a:t>
            </a:r>
          </a:p>
          <a:p>
            <a:pPr marL="342900" indent="-342900">
              <a:buFont typeface="Arial" pitchFamily="34" charset="0"/>
              <a:buChar char="•"/>
              <a:tabLst/>
            </a:pPr>
            <a:r>
              <a:rPr lang="en-US" altLang="zh-CN" sz="2400" dirty="0" smtClean="0">
                <a:solidFill>
                  <a:srgbClr val="000000"/>
                </a:solidFill>
                <a:latin typeface="Calibri" pitchFamily="18" charset="0"/>
                <a:cs typeface="Calibri" pitchFamily="18" charset="0"/>
              </a:rPr>
              <a:t>Campo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abierto,</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los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árboles,</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la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hierba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del</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20%</a:t>
            </a:r>
          </a:p>
          <a:p>
            <a:pPr marL="342900" indent="-342900">
              <a:buFont typeface="Arial" pitchFamily="34" charset="0"/>
              <a:buChar char="•"/>
              <a:tabLst/>
            </a:pPr>
            <a:r>
              <a:rPr lang="en-US" altLang="zh-CN" sz="2400" dirty="0" err="1" smtClean="0">
                <a:solidFill>
                  <a:srgbClr val="000000"/>
                </a:solidFill>
                <a:latin typeface="Calibri" pitchFamily="18" charset="0"/>
                <a:cs typeface="Calibri" pitchFamily="18" charset="0"/>
              </a:rPr>
              <a:t>Zona</a:t>
            </a:r>
            <a:r>
              <a:rPr lang="en-US" altLang="zh-CN" sz="2400" dirty="0" smtClean="0">
                <a:latin typeface="Times New Roman" pitchFamily="18" charset="0"/>
                <a:cs typeface="Times New Roman" pitchFamily="18" charset="0"/>
              </a:rPr>
              <a:t> </a:t>
            </a:r>
            <a:r>
              <a:rPr lang="en-US" altLang="zh-CN" sz="2400" dirty="0" smtClean="0">
                <a:solidFill>
                  <a:srgbClr val="000000"/>
                </a:solidFill>
                <a:latin typeface="Calibri" pitchFamily="18" charset="0"/>
                <a:cs typeface="Calibri" pitchFamily="18" charset="0"/>
              </a:rPr>
              <a:t>de </a:t>
            </a:r>
            <a:r>
              <a:rPr lang="en-US" altLang="zh-CN" sz="2402" dirty="0" err="1" smtClean="0">
                <a:solidFill>
                  <a:srgbClr val="000000"/>
                </a:solidFill>
                <a:latin typeface="Calibri" pitchFamily="18" charset="0"/>
                <a:cs typeface="Calibri" pitchFamily="18" charset="0"/>
              </a:rPr>
              <a:t>asfalto</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vacío</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de</a:t>
            </a:r>
            <a:r>
              <a:rPr lang="en-US" altLang="zh-CN" sz="2402" dirty="0" smtClean="0">
                <a:latin typeface="Times New Roman" pitchFamily="18" charset="0"/>
                <a:cs typeface="Times New Roman" pitchFamily="18" charset="0"/>
              </a:rPr>
              <a:t> </a:t>
            </a:r>
            <a:r>
              <a:rPr lang="en-US" altLang="zh-CN" sz="2402" dirty="0" smtClean="0">
                <a:solidFill>
                  <a:srgbClr val="000000"/>
                </a:solidFill>
                <a:latin typeface="Calibri" pitchFamily="18" charset="0"/>
                <a:cs typeface="Calibri" pitchFamily="18" charset="0"/>
              </a:rPr>
              <a:t>5%</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28600" y="1600200"/>
            <a:ext cx="5638800" cy="4162425"/>
          </a:xfrm>
          <a:prstGeom prst="rect">
            <a:avLst/>
          </a:prstGeom>
          <a:noFill/>
          <a:ln w="9525" algn="ctr">
            <a:noFill/>
            <a:miter lim="800000"/>
            <a:headEnd/>
            <a:tailEnd/>
          </a:ln>
        </p:spPr>
        <p:txBody>
          <a:bodyPr/>
          <a:lstStyle/>
          <a:p>
            <a:pPr marL="533400" indent="-533400" eaLnBrk="1" hangingPunct="1">
              <a:lnSpc>
                <a:spcPct val="80000"/>
              </a:lnSpc>
              <a:spcBef>
                <a:spcPct val="20000"/>
              </a:spcBef>
              <a:buFont typeface="Wingdings" pitchFamily="2" charset="2"/>
              <a:buNone/>
            </a:pPr>
            <a:r>
              <a:rPr lang="en-US" sz="2600" b="1" dirty="0" err="1">
                <a:solidFill>
                  <a:srgbClr val="FF9900"/>
                </a:solidFill>
              </a:rPr>
              <a:t>Zonas</a:t>
            </a:r>
            <a:r>
              <a:rPr lang="en-US" sz="2600" b="1" dirty="0">
                <a:solidFill>
                  <a:srgbClr val="FF9900"/>
                </a:solidFill>
              </a:rPr>
              <a:t> de </a:t>
            </a:r>
            <a:r>
              <a:rPr lang="en-US" sz="2600" b="1" dirty="0" err="1">
                <a:solidFill>
                  <a:srgbClr val="FF9900"/>
                </a:solidFill>
              </a:rPr>
              <a:t>Enmascaramiento</a:t>
            </a:r>
            <a:r>
              <a:rPr lang="en-US" sz="2600" b="1" dirty="0">
                <a:solidFill>
                  <a:srgbClr val="FF9900"/>
                </a:solidFill>
              </a:rPr>
              <a:t>:</a:t>
            </a:r>
          </a:p>
          <a:p>
            <a:pPr marL="533400" indent="-533400" eaLnBrk="1" hangingPunct="1">
              <a:lnSpc>
                <a:spcPct val="80000"/>
              </a:lnSpc>
              <a:spcBef>
                <a:spcPct val="20000"/>
              </a:spcBef>
              <a:buFont typeface="Wingdings" pitchFamily="2" charset="2"/>
              <a:buNone/>
            </a:pPr>
            <a:endParaRPr lang="en-US" sz="1600" b="1" dirty="0">
              <a:solidFill>
                <a:srgbClr val="FF9900"/>
              </a:solidFill>
            </a:endParaRPr>
          </a:p>
          <a:p>
            <a:pPr marL="533400" indent="-533400" eaLnBrk="1" hangingPunct="1">
              <a:lnSpc>
                <a:spcPct val="80000"/>
              </a:lnSpc>
              <a:spcBef>
                <a:spcPct val="20000"/>
              </a:spcBef>
              <a:buSzPct val="95000"/>
              <a:buFontTx/>
              <a:buChar char="•"/>
            </a:pPr>
            <a:r>
              <a:rPr lang="es-ES" sz="2100" dirty="0"/>
              <a:t>Son </a:t>
            </a:r>
            <a:r>
              <a:rPr lang="es-ES" sz="2100" dirty="0" smtClean="0"/>
              <a:t>máscaras </a:t>
            </a:r>
            <a:r>
              <a:rPr lang="es-ES" sz="2100" dirty="0"/>
              <a:t>que </a:t>
            </a:r>
            <a:r>
              <a:rPr lang="es-ES" sz="2100" dirty="0" smtClean="0"/>
              <a:t>se sobreponen </a:t>
            </a:r>
            <a:r>
              <a:rPr lang="es-ES" sz="2100" dirty="0"/>
              <a:t>al video con el objetivo de impedir que el operador tenga acceso a áreas o situaciones que no debe controlar esta mascara es igualmente trasladada a la grabación de manera tal que no queda registrado lo que ocurre en zonas privadas.</a:t>
            </a:r>
          </a:p>
          <a:p>
            <a:pPr marL="533400" indent="-533400" eaLnBrk="1" hangingPunct="1">
              <a:lnSpc>
                <a:spcPct val="80000"/>
              </a:lnSpc>
              <a:spcBef>
                <a:spcPct val="20000"/>
              </a:spcBef>
              <a:buSzPct val="95000"/>
              <a:buFontTx/>
              <a:buChar char="•"/>
            </a:pPr>
            <a:endParaRPr lang="es-ES" sz="2100" dirty="0"/>
          </a:p>
          <a:p>
            <a:pPr marL="533400" indent="-533400" eaLnBrk="1" hangingPunct="1">
              <a:lnSpc>
                <a:spcPct val="80000"/>
              </a:lnSpc>
              <a:spcBef>
                <a:spcPct val="20000"/>
              </a:spcBef>
              <a:buSzPct val="95000"/>
              <a:buFontTx/>
              <a:buChar char="•"/>
            </a:pPr>
            <a:r>
              <a:rPr lang="es-ES" sz="2100" dirty="0" err="1"/>
              <a:t>Ej</a:t>
            </a:r>
            <a:r>
              <a:rPr lang="es-ES" sz="2100" dirty="0"/>
              <a:t>: Ventanas de apartamentos, manejo de proyectos confidenciadles o cualquier violación a la privacidad de las personas.</a:t>
            </a:r>
          </a:p>
        </p:txBody>
      </p:sp>
      <p:pic>
        <p:nvPicPr>
          <p:cNvPr id="40963" name="Picture 5" descr="Apartamento2"/>
          <p:cNvPicPr>
            <a:picLocks noChangeAspect="1" noChangeArrowheads="1"/>
          </p:cNvPicPr>
          <p:nvPr/>
        </p:nvPicPr>
        <p:blipFill>
          <a:blip r:embed="rId3" cstate="print"/>
          <a:srcRect/>
          <a:stretch>
            <a:fillRect/>
          </a:stretch>
        </p:blipFill>
        <p:spPr bwMode="auto">
          <a:xfrm>
            <a:off x="5867400" y="1828800"/>
            <a:ext cx="2555875" cy="3571875"/>
          </a:xfrm>
          <a:prstGeom prst="rect">
            <a:avLst/>
          </a:prstGeom>
          <a:noFill/>
          <a:ln w="9525">
            <a:noFill/>
            <a:miter lim="800000"/>
            <a:headEnd/>
            <a:tailEnd/>
          </a:ln>
        </p:spPr>
      </p:pic>
      <p:sp>
        <p:nvSpPr>
          <p:cNvPr id="40964" name="Rectangle 6"/>
          <p:cNvSpPr>
            <a:spLocks noChangeArrowheads="1"/>
          </p:cNvSpPr>
          <p:nvPr/>
        </p:nvSpPr>
        <p:spPr bwMode="auto">
          <a:xfrm>
            <a:off x="7696200" y="1905000"/>
            <a:ext cx="609600" cy="838200"/>
          </a:xfrm>
          <a:prstGeom prst="rect">
            <a:avLst/>
          </a:prstGeom>
          <a:solidFill>
            <a:srgbClr val="FFFF00"/>
          </a:solidFill>
          <a:ln w="9525">
            <a:solidFill>
              <a:schemeClr val="tx1"/>
            </a:solidFill>
            <a:miter lim="800000"/>
            <a:headEnd/>
            <a:tailEnd/>
          </a:ln>
        </p:spPr>
        <p:txBody>
          <a:bodyPr wrap="none" anchor="ctr"/>
          <a:lstStyle/>
          <a:p>
            <a:pPr eaLnBrk="1" hangingPunct="1"/>
            <a:endParaRPr lang="es-ES"/>
          </a:p>
        </p:txBody>
      </p:sp>
      <p:sp>
        <p:nvSpPr>
          <p:cNvPr id="40965" name="Rectangle 7"/>
          <p:cNvSpPr>
            <a:spLocks noChangeArrowheads="1"/>
          </p:cNvSpPr>
          <p:nvPr/>
        </p:nvSpPr>
        <p:spPr bwMode="auto">
          <a:xfrm>
            <a:off x="6400800" y="3962400"/>
            <a:ext cx="685800" cy="457200"/>
          </a:xfrm>
          <a:prstGeom prst="rect">
            <a:avLst/>
          </a:prstGeom>
          <a:solidFill>
            <a:srgbClr val="FFFF00"/>
          </a:solidFill>
          <a:ln w="9525">
            <a:solidFill>
              <a:schemeClr val="tx1"/>
            </a:solidFill>
            <a:miter lim="800000"/>
            <a:headEnd/>
            <a:tailEnd/>
          </a:ln>
        </p:spPr>
        <p:txBody>
          <a:bodyPr wrap="none" anchor="ctr"/>
          <a:lstStyle/>
          <a:p>
            <a:pPr eaLnBrk="1" hangingPunct="1"/>
            <a:endParaRPr lang="es-ES"/>
          </a:p>
        </p:txBody>
      </p:sp>
      <p:sp>
        <p:nvSpPr>
          <p:cNvPr id="40966" name="Rectangle 8"/>
          <p:cNvSpPr>
            <a:spLocks noChangeArrowheads="1"/>
          </p:cNvSpPr>
          <p:nvPr/>
        </p:nvSpPr>
        <p:spPr bwMode="auto">
          <a:xfrm>
            <a:off x="7696200" y="4343400"/>
            <a:ext cx="609600" cy="457200"/>
          </a:xfrm>
          <a:prstGeom prst="rect">
            <a:avLst/>
          </a:prstGeom>
          <a:solidFill>
            <a:srgbClr val="FFFF00"/>
          </a:solidFill>
          <a:ln w="9525">
            <a:solidFill>
              <a:schemeClr val="tx1"/>
            </a:solidFill>
            <a:miter lim="800000"/>
            <a:headEnd/>
            <a:tailEnd/>
          </a:ln>
        </p:spPr>
        <p:txBody>
          <a:bodyPr wrap="none" anchor="ctr"/>
          <a:lstStyle/>
          <a:p>
            <a:pPr eaLnBrk="1" hangingPunct="1"/>
            <a:endParaRPr lang="es-ES"/>
          </a:p>
        </p:txBody>
      </p:sp>
      <p:sp>
        <p:nvSpPr>
          <p:cNvPr id="8"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Parámetros PTZ</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hlinkClick r:id="rId2"/>
              </a:rPr>
              <a:t>fps</a:t>
            </a:r>
            <a:endParaRPr lang="es-ES" dirty="0"/>
          </a:p>
        </p:txBody>
      </p:sp>
      <p:sp>
        <p:nvSpPr>
          <p:cNvPr id="3" name="Content Placeholder 2"/>
          <p:cNvSpPr>
            <a:spLocks noGrp="1"/>
          </p:cNvSpPr>
          <p:nvPr>
            <p:ph idx="1"/>
          </p:nvPr>
        </p:nvSpPr>
        <p:spPr/>
        <p:txBody>
          <a:bodyPr/>
          <a:lstStyle/>
          <a:p>
            <a:r>
              <a:rPr lang="es-ES" dirty="0" smtClean="0">
                <a:hlinkClick r:id="rId2"/>
              </a:rPr>
              <a:t>http://www.100fps.com/how_many_frames_can_humans_see.htm</a:t>
            </a:r>
            <a:endParaRPr lang="es-ES" dirty="0" smtClean="0"/>
          </a:p>
          <a:p>
            <a:pPr lvl="1"/>
            <a:r>
              <a:rPr lang="es-ES" dirty="0" smtClean="0"/>
              <a:t>El desenfoque simula fluidez, la nitidez provoca saltos</a:t>
            </a:r>
          </a:p>
          <a:p>
            <a:pPr lvl="1"/>
            <a:r>
              <a:rPr lang="es-ES" dirty="0" smtClean="0"/>
              <a:t>Sensibilidad a la oscuridad 20-10ms</a:t>
            </a:r>
          </a:p>
          <a:p>
            <a:pPr lvl="1"/>
            <a:r>
              <a:rPr lang="es-ES" dirty="0" smtClean="0"/>
              <a:t>Sensibilidad a la luz 3ms-2ms</a:t>
            </a:r>
          </a:p>
          <a:p>
            <a:endParaRPr lang="es-E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fontScale="90000"/>
          </a:bodyPr>
          <a:lstStyle/>
          <a:p>
            <a:pPr eaLnBrk="1" fontAlgn="auto" hangingPunct="1">
              <a:spcAft>
                <a:spcPts val="0"/>
              </a:spcAft>
              <a:defRPr/>
            </a:pPr>
            <a:r>
              <a:rPr lang="es-ES" sz="5400" b="1" dirty="0" smtClean="0"/>
              <a:t>Uso del video de seguridad</a:t>
            </a:r>
            <a:r>
              <a:rPr lang="es-ES" b="1" dirty="0" smtClean="0">
                <a:solidFill>
                  <a:srgbClr val="FFC000"/>
                </a:solidFill>
              </a:rPr>
              <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457200" y="1828800"/>
            <a:ext cx="8229600" cy="4419600"/>
          </a:xfrm>
        </p:spPr>
        <p:txBody>
          <a:bodyPr>
            <a:normAutofit/>
          </a:bodyPr>
          <a:lstStyle/>
          <a:p>
            <a:r>
              <a:rPr lang="es-ES" sz="2000" dirty="0" smtClean="0"/>
              <a:t>Estas son las “ supuestas”  imágenes de CCTV de los terroristas del 9-11.</a:t>
            </a:r>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r>
              <a:rPr lang="es-ES" sz="2000" dirty="0" smtClean="0"/>
              <a:t>No son las mejores imágenes, pero ¿alguien le dijo al integrador cual era el resultado final que quería?</a:t>
            </a:r>
          </a:p>
          <a:p>
            <a:endParaRPr lang="es-ES_tradnl" sz="2000" dirty="0" smtClean="0"/>
          </a:p>
          <a:p>
            <a:pPr>
              <a:buNone/>
            </a:pPr>
            <a:endParaRPr lang="es-ES" sz="2000" dirty="0" smtClean="0"/>
          </a:p>
        </p:txBody>
      </p:sp>
      <p:pic>
        <p:nvPicPr>
          <p:cNvPr id="150531" name="Picture 3"/>
          <p:cNvPicPr>
            <a:picLocks noChangeAspect="1" noChangeArrowheads="1"/>
          </p:cNvPicPr>
          <p:nvPr/>
        </p:nvPicPr>
        <p:blipFill>
          <a:blip r:embed="rId2" cstate="print"/>
          <a:srcRect/>
          <a:stretch>
            <a:fillRect/>
          </a:stretch>
        </p:blipFill>
        <p:spPr bwMode="auto">
          <a:xfrm>
            <a:off x="2362200" y="2209800"/>
            <a:ext cx="3962400" cy="2887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457200" y="1905000"/>
            <a:ext cx="5867400" cy="4162425"/>
          </a:xfrm>
          <a:prstGeom prst="rect">
            <a:avLst/>
          </a:prstGeom>
          <a:noFill/>
          <a:ln w="9525" algn="ctr">
            <a:noFill/>
            <a:miter lim="800000"/>
            <a:headEnd/>
            <a:tailEnd/>
          </a:ln>
        </p:spPr>
        <p:txBody>
          <a:bodyPr/>
          <a:lstStyle/>
          <a:p>
            <a:pPr marL="533400" indent="-533400" eaLnBrk="1" hangingPunct="1">
              <a:lnSpc>
                <a:spcPct val="80000"/>
              </a:lnSpc>
              <a:spcBef>
                <a:spcPct val="20000"/>
              </a:spcBef>
              <a:buFont typeface="Wingdings" pitchFamily="2" charset="2"/>
              <a:buNone/>
            </a:pPr>
            <a:r>
              <a:rPr lang="en-US" sz="2600" b="1" dirty="0" err="1">
                <a:solidFill>
                  <a:srgbClr val="FF9900"/>
                </a:solidFill>
              </a:rPr>
              <a:t>Entradas</a:t>
            </a:r>
            <a:r>
              <a:rPr lang="en-US" sz="2600" b="1" dirty="0">
                <a:solidFill>
                  <a:srgbClr val="FF9900"/>
                </a:solidFill>
              </a:rPr>
              <a:t> - </a:t>
            </a:r>
            <a:r>
              <a:rPr lang="en-US" sz="2600" b="1" dirty="0" err="1">
                <a:solidFill>
                  <a:srgbClr val="FF9900"/>
                </a:solidFill>
              </a:rPr>
              <a:t>Salidas</a:t>
            </a:r>
            <a:r>
              <a:rPr lang="en-US" sz="2600" b="1" dirty="0">
                <a:solidFill>
                  <a:srgbClr val="FF9900"/>
                </a:solidFill>
              </a:rPr>
              <a:t> de </a:t>
            </a:r>
            <a:r>
              <a:rPr lang="en-US" sz="2600" b="1" dirty="0" err="1">
                <a:solidFill>
                  <a:srgbClr val="FF9900"/>
                </a:solidFill>
              </a:rPr>
              <a:t>alarma</a:t>
            </a:r>
            <a:r>
              <a:rPr lang="en-US" sz="2600" b="1" dirty="0">
                <a:solidFill>
                  <a:srgbClr val="FF9900"/>
                </a:solidFill>
              </a:rPr>
              <a:t>:</a:t>
            </a:r>
          </a:p>
          <a:p>
            <a:pPr marL="533400" indent="-533400" eaLnBrk="1" hangingPunct="1">
              <a:lnSpc>
                <a:spcPct val="80000"/>
              </a:lnSpc>
              <a:spcBef>
                <a:spcPct val="20000"/>
              </a:spcBef>
              <a:buFont typeface="Wingdings" pitchFamily="2" charset="2"/>
              <a:buNone/>
            </a:pPr>
            <a:endParaRPr lang="en-US" sz="1000" b="1" dirty="0">
              <a:solidFill>
                <a:srgbClr val="FF9900"/>
              </a:solidFill>
            </a:endParaRPr>
          </a:p>
          <a:p>
            <a:pPr marL="533400" indent="-533400" algn="just" eaLnBrk="1" hangingPunct="1">
              <a:lnSpc>
                <a:spcPct val="80000"/>
              </a:lnSpc>
              <a:spcBef>
                <a:spcPct val="20000"/>
              </a:spcBef>
              <a:buSzPct val="95000"/>
              <a:buFontTx/>
              <a:buChar char="•"/>
            </a:pPr>
            <a:r>
              <a:rPr lang="es-ES" sz="2100" dirty="0"/>
              <a:t>Son señales de sensores externos que se conectan al domo, (</a:t>
            </a:r>
            <a:r>
              <a:rPr lang="es-ES" sz="2100" dirty="0" err="1"/>
              <a:t>Ej</a:t>
            </a:r>
            <a:r>
              <a:rPr lang="es-ES" sz="2100" dirty="0"/>
              <a:t> Sensores de movimiento, contactos magnéticos)  con el </a:t>
            </a:r>
            <a:r>
              <a:rPr lang="es-ES" sz="2100" dirty="0" smtClean="0"/>
              <a:t>ánimo </a:t>
            </a:r>
            <a:r>
              <a:rPr lang="es-ES" sz="2100" dirty="0"/>
              <a:t>de alertar de cualquier condición a la unidad y esta a su vez puede responder con otro equipo externo a través de sus salidas (EJ: Luces, sirenas, barreras.)</a:t>
            </a:r>
          </a:p>
          <a:p>
            <a:pPr marL="533400" indent="-533400" eaLnBrk="1" hangingPunct="1">
              <a:lnSpc>
                <a:spcPct val="80000"/>
              </a:lnSpc>
              <a:spcBef>
                <a:spcPct val="20000"/>
              </a:spcBef>
              <a:buSzPct val="95000"/>
            </a:pPr>
            <a:endParaRPr lang="es-ES" sz="900" dirty="0"/>
          </a:p>
          <a:p>
            <a:pPr marL="533400" indent="-533400" eaLnBrk="1" hangingPunct="1">
              <a:lnSpc>
                <a:spcPct val="80000"/>
              </a:lnSpc>
              <a:spcBef>
                <a:spcPct val="20000"/>
              </a:spcBef>
              <a:buSzPct val="95000"/>
            </a:pPr>
            <a:r>
              <a:rPr lang="en-US" sz="2600" b="1" dirty="0" err="1">
                <a:solidFill>
                  <a:srgbClr val="FF9900"/>
                </a:solidFill>
              </a:rPr>
              <a:t>Velocidad</a:t>
            </a:r>
            <a:r>
              <a:rPr lang="en-US" sz="2600" b="1" dirty="0">
                <a:solidFill>
                  <a:srgbClr val="FF9900"/>
                </a:solidFill>
              </a:rPr>
              <a:t> de pan/tilt</a:t>
            </a:r>
          </a:p>
          <a:p>
            <a:pPr marL="533400" indent="-533400" eaLnBrk="1" hangingPunct="1">
              <a:lnSpc>
                <a:spcPct val="80000"/>
              </a:lnSpc>
              <a:spcBef>
                <a:spcPct val="20000"/>
              </a:spcBef>
              <a:buSzPct val="95000"/>
            </a:pPr>
            <a:endParaRPr lang="es-ES" sz="1000" dirty="0">
              <a:solidFill>
                <a:srgbClr val="FF9900"/>
              </a:solidFill>
            </a:endParaRPr>
          </a:p>
          <a:p>
            <a:pPr marL="533400" indent="-533400" algn="just" eaLnBrk="1" hangingPunct="1">
              <a:lnSpc>
                <a:spcPct val="80000"/>
              </a:lnSpc>
              <a:spcBef>
                <a:spcPct val="20000"/>
              </a:spcBef>
              <a:buSzPct val="95000"/>
              <a:buFontTx/>
              <a:buChar char="•"/>
            </a:pPr>
            <a:r>
              <a:rPr lang="es-ES" sz="2100" dirty="0"/>
              <a:t>Velocidad horizontal o vertical con la que la cámara puede llegar a posicionarse para supervisar cierta área. Usualmente velocidad de preset o velocidad de manejo</a:t>
            </a:r>
          </a:p>
        </p:txBody>
      </p:sp>
      <p:pic>
        <p:nvPicPr>
          <p:cNvPr id="41987" name="Picture 4" descr="QT 222 HR"/>
          <p:cNvPicPr>
            <a:picLocks noChangeAspect="1" noChangeArrowheads="1"/>
          </p:cNvPicPr>
          <p:nvPr/>
        </p:nvPicPr>
        <p:blipFill>
          <a:blip r:embed="rId3" cstate="print"/>
          <a:srcRect/>
          <a:stretch>
            <a:fillRect/>
          </a:stretch>
        </p:blipFill>
        <p:spPr bwMode="auto">
          <a:xfrm>
            <a:off x="7188200" y="152400"/>
            <a:ext cx="1193800" cy="1341438"/>
          </a:xfrm>
          <a:prstGeom prst="rect">
            <a:avLst/>
          </a:prstGeom>
          <a:noFill/>
          <a:ln w="9525">
            <a:noFill/>
            <a:miter lim="800000"/>
            <a:headEnd/>
            <a:tailEnd/>
          </a:ln>
        </p:spPr>
      </p:pic>
      <p:pic>
        <p:nvPicPr>
          <p:cNvPr id="41988" name="Picture 5"/>
          <p:cNvPicPr>
            <a:picLocks noChangeAspect="1" noChangeArrowheads="1"/>
          </p:cNvPicPr>
          <p:nvPr/>
        </p:nvPicPr>
        <p:blipFill>
          <a:blip r:embed="rId4" cstate="print"/>
          <a:srcRect/>
          <a:stretch>
            <a:fillRect/>
          </a:stretch>
        </p:blipFill>
        <p:spPr bwMode="auto">
          <a:xfrm>
            <a:off x="6591300" y="2314575"/>
            <a:ext cx="1714500" cy="1952625"/>
          </a:xfrm>
          <a:prstGeom prst="rect">
            <a:avLst/>
          </a:prstGeom>
          <a:noFill/>
          <a:ln w="9525">
            <a:noFill/>
            <a:miter lim="800000"/>
            <a:headEnd/>
            <a:tailEnd/>
          </a:ln>
        </p:spPr>
      </p:pic>
      <p:pic>
        <p:nvPicPr>
          <p:cNvPr id="41989" name="Picture 6" descr="Imagen1"/>
          <p:cNvPicPr>
            <a:picLocks noChangeAspect="1" noChangeArrowheads="1"/>
          </p:cNvPicPr>
          <p:nvPr/>
        </p:nvPicPr>
        <p:blipFill>
          <a:blip r:embed="rId5" cstate="print"/>
          <a:srcRect/>
          <a:stretch>
            <a:fillRect/>
          </a:stretch>
        </p:blipFill>
        <p:spPr bwMode="auto">
          <a:xfrm>
            <a:off x="6477000" y="5076825"/>
            <a:ext cx="1905000" cy="1019175"/>
          </a:xfrm>
          <a:prstGeom prst="rect">
            <a:avLst/>
          </a:prstGeom>
          <a:noFill/>
          <a:ln w="9525">
            <a:noFill/>
            <a:miter lim="800000"/>
            <a:headEnd/>
            <a:tailEnd/>
          </a:ln>
        </p:spPr>
      </p:pic>
      <p:sp>
        <p:nvSpPr>
          <p:cNvPr id="7" name="Rectangle 2"/>
          <p:cNvSpPr txBox="1">
            <a:spLocks noChangeArrowheads="1"/>
          </p:cNvSpPr>
          <p:nvPr/>
        </p:nvSpPr>
        <p:spPr>
          <a:xfrm>
            <a:off x="457200" y="533400"/>
            <a:ext cx="8229600" cy="762000"/>
          </a:xfrm>
          <a:prstGeom prst="rect">
            <a:avLst/>
          </a:prstGeom>
        </p:spPr>
        <p:txBody>
          <a:bodyPr>
            <a:normAutofit fontScale="90000" lnSpcReduction="10000"/>
          </a:bodyPr>
          <a:lstStyle/>
          <a:p>
            <a:pPr algn="ctr" eaLnBrk="1" fontAlgn="auto" hangingPunct="1">
              <a:spcAft>
                <a:spcPts val="0"/>
              </a:spcAft>
              <a:defRPr/>
            </a:pPr>
            <a:r>
              <a:rPr lang="es-ES" sz="5000" b="1">
                <a:solidFill>
                  <a:srgbClr val="FF9900"/>
                </a:solidFill>
                <a:latin typeface="+mj-lt"/>
                <a:ea typeface="+mj-ea"/>
                <a:cs typeface="+mj-cs"/>
              </a:rPr>
              <a:t>Parámetros PTZ</a:t>
            </a:r>
            <a:endParaRPr lang="es-ES" sz="5000" b="1" dirty="0">
              <a:solidFill>
                <a:srgbClr val="FF9900"/>
              </a:solidFill>
              <a:latin typeface="+mj-lt"/>
              <a:ea typeface="+mj-ea"/>
              <a:cs typeface="+mj-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6096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Parámetros PTZ-</a:t>
            </a:r>
            <a:r>
              <a:rPr lang="es-CO" sz="5400" b="1" dirty="0" smtClean="0">
                <a:solidFill>
                  <a:srgbClr val="FF9900"/>
                </a:solidFill>
              </a:rPr>
              <a:t>Zoom Óptico:</a:t>
            </a:r>
            <a:endParaRPr lang="es-ES" b="1" dirty="0" smtClean="0">
              <a:solidFill>
                <a:srgbClr val="FF9900"/>
              </a:solidFill>
            </a:endParaRPr>
          </a:p>
        </p:txBody>
      </p:sp>
      <p:sp>
        <p:nvSpPr>
          <p:cNvPr id="36866" name="Rectangle 2"/>
          <p:cNvSpPr>
            <a:spLocks noGrp="1" noChangeArrowheads="1"/>
          </p:cNvSpPr>
          <p:nvPr>
            <p:ph idx="1"/>
          </p:nvPr>
        </p:nvSpPr>
        <p:spPr>
          <a:xfrm>
            <a:off x="304800" y="1295400"/>
            <a:ext cx="8458200" cy="4495800"/>
          </a:xfrm>
        </p:spPr>
        <p:txBody>
          <a:bodyPr>
            <a:normAutofit fontScale="55000" lnSpcReduction="20000"/>
          </a:bodyPr>
          <a:lstStyle/>
          <a:p>
            <a:pPr marL="533400" indent="-533400" algn="just" eaLnBrk="1" fontAlgn="auto" hangingPunct="1">
              <a:lnSpc>
                <a:spcPct val="80000"/>
              </a:lnSpc>
              <a:spcAft>
                <a:spcPts val="0"/>
              </a:spcAft>
              <a:buClr>
                <a:schemeClr val="accent3"/>
              </a:buClr>
              <a:buFont typeface="Wingdings" pitchFamily="2" charset="2"/>
              <a:buNone/>
              <a:defRPr/>
            </a:pPr>
            <a:endParaRPr lang="es-CO" sz="2000" b="1" i="1" dirty="0" smtClean="0">
              <a:solidFill>
                <a:srgbClr val="FF9900"/>
              </a:solidFill>
            </a:endParaRPr>
          </a:p>
          <a:p>
            <a:pPr marL="274638" indent="-274638" algn="just" eaLnBrk="1" fontAlgn="auto" hangingPunct="1">
              <a:lnSpc>
                <a:spcPct val="120000"/>
              </a:lnSpc>
              <a:spcAft>
                <a:spcPts val="0"/>
              </a:spcAft>
              <a:buClr>
                <a:schemeClr val="accent3"/>
              </a:buClr>
              <a:buFont typeface="Wingdings 2"/>
              <a:buChar char=""/>
              <a:defRPr/>
            </a:pPr>
            <a:r>
              <a:rPr lang="es-CO" sz="3300" dirty="0" smtClean="0"/>
              <a:t>Se refiere a un lente con la capacidad de cambiar su </a:t>
            </a:r>
            <a:r>
              <a:rPr lang="es-CO" sz="3300" b="1" dirty="0" smtClean="0"/>
              <a:t>longitud focal</a:t>
            </a:r>
            <a:r>
              <a:rPr lang="es-CO" sz="3300" dirty="0" smtClean="0"/>
              <a:t>. Un motor controla el movimiento del lente y permite </a:t>
            </a:r>
            <a:r>
              <a:rPr lang="es-CO" sz="3300" b="1" dirty="0" smtClean="0"/>
              <a:t>variar la distancia focal </a:t>
            </a:r>
            <a:r>
              <a:rPr lang="es-CO" sz="3300" dirty="0" smtClean="0"/>
              <a:t>de este. C</a:t>
            </a:r>
            <a:r>
              <a:rPr lang="es-ES" sz="3300" dirty="0" err="1" smtClean="0"/>
              <a:t>omúnmente</a:t>
            </a:r>
            <a:r>
              <a:rPr lang="es-ES" sz="3300" dirty="0" smtClean="0"/>
              <a:t> se expresa el “alcance” de una lente en la cantidad de veces que amplifica la imagen (X), se conoce como aumento o zoom óptico.</a:t>
            </a:r>
            <a:r>
              <a:rPr lang="es-CO" sz="3300" dirty="0" smtClean="0"/>
              <a:t/>
            </a:r>
            <a:br>
              <a:rPr lang="es-CO" sz="3300" dirty="0" smtClean="0"/>
            </a:br>
            <a:endParaRPr lang="es-CO" sz="3300" dirty="0" smtClean="0"/>
          </a:p>
          <a:p>
            <a:pPr marL="274638" indent="-274638" algn="just" eaLnBrk="1" fontAlgn="auto" hangingPunct="1">
              <a:lnSpc>
                <a:spcPct val="120000"/>
              </a:lnSpc>
              <a:spcAft>
                <a:spcPts val="0"/>
              </a:spcAft>
              <a:buClr>
                <a:schemeClr val="accent3"/>
              </a:buClr>
              <a:buFont typeface="Wingdings 2"/>
              <a:buChar char=""/>
              <a:defRPr/>
            </a:pPr>
            <a:r>
              <a:rPr lang="es-CO" sz="3300" dirty="0" smtClean="0"/>
              <a:t>Los lentes con zoom óptico le permiten a una cámara cambiar el ángulo de vista. Cambiando el ángulo de vista también se cambia el área de la imagen que está capturando el CCD.</a:t>
            </a:r>
          </a:p>
          <a:p>
            <a:pPr marL="533400" indent="-533400" algn="just" eaLnBrk="1" fontAlgn="auto" hangingPunct="1">
              <a:lnSpc>
                <a:spcPct val="120000"/>
              </a:lnSpc>
              <a:spcAft>
                <a:spcPts val="0"/>
              </a:spcAft>
              <a:buClr>
                <a:schemeClr val="accent3"/>
              </a:buClr>
              <a:buFont typeface="Wingdings" pitchFamily="2" charset="2"/>
              <a:buNone/>
              <a:defRPr/>
            </a:pPr>
            <a:endParaRPr lang="en-US" sz="3300" b="1" i="1" dirty="0" smtClean="0">
              <a:solidFill>
                <a:schemeClr val="accent2"/>
              </a:solidFill>
            </a:endParaRPr>
          </a:p>
          <a:p>
            <a:pPr marL="274638" indent="-274638" eaLnBrk="1" fontAlgn="auto" hangingPunct="1">
              <a:lnSpc>
                <a:spcPct val="120000"/>
              </a:lnSpc>
              <a:spcAft>
                <a:spcPts val="0"/>
              </a:spcAft>
              <a:buClr>
                <a:schemeClr val="accent3"/>
              </a:buClr>
              <a:buFont typeface="Wingdings 2"/>
              <a:buChar char=""/>
              <a:defRPr/>
            </a:pPr>
            <a:r>
              <a:rPr lang="es-ES" sz="3300" dirty="0" smtClean="0"/>
              <a:t>Al hacer </a:t>
            </a:r>
            <a:r>
              <a:rPr lang="es-ES" sz="3300" b="1" i="1" dirty="0" smtClean="0"/>
              <a:t>zoom-in</a:t>
            </a:r>
            <a:r>
              <a:rPr lang="es-ES" sz="3300" dirty="0" smtClean="0"/>
              <a:t> el área visible de la imagen aparece </a:t>
            </a:r>
            <a:r>
              <a:rPr lang="es-ES" sz="3300" i="1" dirty="0" smtClean="0"/>
              <a:t>ampliada</a:t>
            </a:r>
            <a:r>
              <a:rPr lang="es-ES" sz="3300" dirty="0" smtClean="0"/>
              <a:t>. </a:t>
            </a:r>
            <a:br>
              <a:rPr lang="es-ES" sz="3300" dirty="0" smtClean="0"/>
            </a:br>
            <a:endParaRPr lang="es-ES" sz="3300" dirty="0" smtClean="0"/>
          </a:p>
          <a:p>
            <a:pPr>
              <a:lnSpc>
                <a:spcPct val="120000"/>
              </a:lnSpc>
            </a:pPr>
            <a:r>
              <a:rPr lang="es-ES" sz="3300" dirty="0" smtClean="0"/>
              <a:t>Al hacer </a:t>
            </a:r>
            <a:r>
              <a:rPr lang="es-ES" sz="3300" b="1" i="1" dirty="0" smtClean="0"/>
              <a:t>zoom-</a:t>
            </a:r>
            <a:r>
              <a:rPr lang="es-ES" sz="3300" b="1" i="1" dirty="0" err="1" smtClean="0"/>
              <a:t>out</a:t>
            </a:r>
            <a:r>
              <a:rPr lang="es-ES" sz="3300" b="1" i="1" dirty="0" smtClean="0"/>
              <a:t> </a:t>
            </a:r>
            <a:r>
              <a:rPr lang="es-ES" sz="3300" dirty="0" smtClean="0"/>
              <a:t>la imagen aparece reducida o  mas pequeña</a:t>
            </a:r>
          </a:p>
          <a:p>
            <a:pPr>
              <a:lnSpc>
                <a:spcPct val="120000"/>
              </a:lnSpc>
            </a:pPr>
            <a:endParaRPr lang="es-ES" sz="3300" dirty="0" smtClean="0"/>
          </a:p>
        </p:txBody>
      </p:sp>
      <p:pic>
        <p:nvPicPr>
          <p:cNvPr id="36868" name="Picture 4"/>
          <p:cNvPicPr>
            <a:picLocks noChangeAspect="1" noChangeArrowheads="1"/>
          </p:cNvPicPr>
          <p:nvPr/>
        </p:nvPicPr>
        <p:blipFill>
          <a:blip r:embed="rId3" cstate="print"/>
          <a:srcRect/>
          <a:stretch>
            <a:fillRect/>
          </a:stretch>
        </p:blipFill>
        <p:spPr bwMode="auto">
          <a:xfrm>
            <a:off x="1219200" y="5029200"/>
            <a:ext cx="6705600" cy="1647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6096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Parámetros PTZ-</a:t>
            </a:r>
            <a:r>
              <a:rPr lang="es-CO" sz="5400" b="1" dirty="0" smtClean="0">
                <a:solidFill>
                  <a:srgbClr val="FF9900"/>
                </a:solidFill>
              </a:rPr>
              <a:t>Zoom :</a:t>
            </a:r>
            <a:endParaRPr lang="es-ES" b="1" dirty="0" smtClean="0">
              <a:solidFill>
                <a:srgbClr val="FF9900"/>
              </a:solidFill>
            </a:endParaRPr>
          </a:p>
        </p:txBody>
      </p:sp>
      <p:sp>
        <p:nvSpPr>
          <p:cNvPr id="36866" name="Rectangle 2"/>
          <p:cNvSpPr>
            <a:spLocks noGrp="1" noChangeArrowheads="1"/>
          </p:cNvSpPr>
          <p:nvPr>
            <p:ph idx="1"/>
          </p:nvPr>
        </p:nvSpPr>
        <p:spPr>
          <a:xfrm>
            <a:off x="304800" y="1295400"/>
            <a:ext cx="8458200" cy="5334000"/>
          </a:xfrm>
        </p:spPr>
        <p:txBody>
          <a:bodyPr>
            <a:normAutofit/>
          </a:bodyPr>
          <a:lstStyle/>
          <a:p>
            <a:pPr algn="just"/>
            <a:r>
              <a:rPr lang="es-ES" sz="2000" dirty="0" smtClean="0">
                <a:latin typeface="Verdana" pitchFamily="34" charset="0"/>
                <a:ea typeface="Verdana" pitchFamily="34" charset="0"/>
                <a:cs typeface="Verdana" pitchFamily="34" charset="0"/>
              </a:rPr>
              <a:t>La mayoría de las cámaras de CCTV que se venden en el mercado anuncian capacidades de zoom realmente espectaculares. Ampliaciones del orden de 22x son normales y alguna de las cámaras analizadas soportan ampliaciones muy superiores. Cuando se lee la letra pequeña de estos modelos, todas anuncian dos valores de Zoom: uno ÓPTICO y el otro DIGITAL.</a:t>
            </a:r>
          </a:p>
          <a:p>
            <a:pPr algn="just"/>
            <a:endParaRPr lang="es-ES" sz="2000" dirty="0" smtClean="0">
              <a:latin typeface="Verdana" pitchFamily="34" charset="0"/>
              <a:ea typeface="Verdana" pitchFamily="34" charset="0"/>
              <a:cs typeface="Verdana" pitchFamily="34" charset="0"/>
            </a:endParaRPr>
          </a:p>
          <a:p>
            <a:pPr algn="just"/>
            <a:r>
              <a:rPr lang="es-ES" sz="2000" dirty="0" smtClean="0">
                <a:latin typeface="Verdana" pitchFamily="34" charset="0"/>
                <a:ea typeface="Verdana" pitchFamily="34" charset="0"/>
                <a:cs typeface="Verdana" pitchFamily="34" charset="0"/>
              </a:rPr>
              <a:t>Zoom Óptico: El zoom óptico se basa únicamente en los juegos de lentes de la cámara.</a:t>
            </a:r>
          </a:p>
          <a:p>
            <a:pPr algn="just"/>
            <a:endParaRPr lang="es-ES" sz="2000" dirty="0" smtClean="0">
              <a:latin typeface="Verdana" pitchFamily="34" charset="0"/>
              <a:ea typeface="Verdana" pitchFamily="34" charset="0"/>
              <a:cs typeface="Verdana" pitchFamily="34" charset="0"/>
            </a:endParaRPr>
          </a:p>
          <a:p>
            <a:pPr algn="just"/>
            <a:r>
              <a:rPr lang="es-ES" sz="2000" dirty="0" smtClean="0">
                <a:latin typeface="Verdana" pitchFamily="34" charset="0"/>
                <a:ea typeface="Verdana" pitchFamily="34" charset="0"/>
                <a:cs typeface="Verdana" pitchFamily="34" charset="0"/>
              </a:rPr>
              <a:t>Zoom Digital: Utilizar el zoom digital implica el empleo de diversos trucos de manipulación Software de la imagen, incluyendo interpolación de píxeles, desplazamientos y superposiciones, etc. Se produce la pérdida de calidad de la imagen, identificada por la falta de nitidez.</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Parámetros PTZ</a:t>
            </a:r>
          </a:p>
        </p:txBody>
      </p:sp>
      <p:sp>
        <p:nvSpPr>
          <p:cNvPr id="37890" name="Rectangle 2"/>
          <p:cNvSpPr>
            <a:spLocks noGrp="1" noChangeArrowheads="1"/>
          </p:cNvSpPr>
          <p:nvPr>
            <p:ph idx="1"/>
          </p:nvPr>
        </p:nvSpPr>
        <p:spPr>
          <a:xfrm>
            <a:off x="304800" y="1524000"/>
            <a:ext cx="8382000" cy="4038600"/>
          </a:xfrm>
        </p:spPr>
        <p:txBody>
          <a:bodyPr>
            <a:normAutofit lnSpcReduction="10000"/>
          </a:bodyPr>
          <a:lstStyle/>
          <a:p>
            <a:pPr marL="533400" indent="-533400" eaLnBrk="1" fontAlgn="auto" hangingPunct="1">
              <a:lnSpc>
                <a:spcPct val="80000"/>
              </a:lnSpc>
              <a:spcAft>
                <a:spcPts val="0"/>
              </a:spcAft>
              <a:buClr>
                <a:schemeClr val="accent3"/>
              </a:buClr>
              <a:buFont typeface="Wingdings" pitchFamily="2" charset="2"/>
              <a:buNone/>
              <a:defRPr/>
            </a:pPr>
            <a:r>
              <a:rPr lang="en-US" sz="2200" b="1" dirty="0" smtClean="0">
                <a:solidFill>
                  <a:srgbClr val="FF9900"/>
                </a:solidFill>
              </a:rPr>
              <a:t>Zoom Digital</a:t>
            </a:r>
            <a:r>
              <a:rPr lang="en-US" sz="2200" b="1" dirty="0" smtClean="0">
                <a:solidFill>
                  <a:schemeClr val="accent2"/>
                </a:solidFill>
              </a:rPr>
              <a:t>:</a:t>
            </a:r>
          </a:p>
          <a:p>
            <a:pPr marL="533400" indent="-533400" eaLnBrk="1" fontAlgn="auto" hangingPunct="1">
              <a:lnSpc>
                <a:spcPct val="80000"/>
              </a:lnSpc>
              <a:spcAft>
                <a:spcPts val="0"/>
              </a:spcAft>
              <a:buClr>
                <a:schemeClr val="accent3"/>
              </a:buClr>
              <a:buFont typeface="Wingdings" pitchFamily="2" charset="2"/>
              <a:buNone/>
              <a:defRPr/>
            </a:pPr>
            <a:endParaRPr lang="en-US" sz="2000" b="1" i="1" dirty="0" smtClean="0">
              <a:solidFill>
                <a:schemeClr val="accent2"/>
              </a:solidFill>
            </a:endParaRPr>
          </a:p>
          <a:p>
            <a:pPr marL="533400" indent="-533400" algn="just" eaLnBrk="1" fontAlgn="auto" hangingPunct="1">
              <a:lnSpc>
                <a:spcPct val="80000"/>
              </a:lnSpc>
              <a:spcAft>
                <a:spcPts val="0"/>
              </a:spcAft>
              <a:buClr>
                <a:schemeClr val="accent3"/>
              </a:buClr>
              <a:buSzPct val="90000"/>
              <a:buFont typeface="Wingdings 2"/>
              <a:buChar char=""/>
              <a:defRPr/>
            </a:pPr>
            <a:r>
              <a:rPr lang="es-ES" sz="2000" dirty="0" smtClean="0"/>
              <a:t>El Zoom Digital recorta la imagen y amplia digitalmente la porción sobre la que se quiere hacer zoom.</a:t>
            </a:r>
          </a:p>
          <a:p>
            <a:pPr marL="533400" indent="-533400" algn="just" eaLnBrk="1" fontAlgn="auto" hangingPunct="1">
              <a:lnSpc>
                <a:spcPct val="80000"/>
              </a:lnSpc>
              <a:spcAft>
                <a:spcPts val="0"/>
              </a:spcAft>
              <a:buClr>
                <a:schemeClr val="accent3"/>
              </a:buClr>
              <a:buSzPct val="90000"/>
              <a:buNone/>
              <a:defRPr/>
            </a:pPr>
            <a:r>
              <a:rPr lang="es-ES" sz="2000" dirty="0" smtClean="0"/>
              <a:t> </a:t>
            </a:r>
            <a:br>
              <a:rPr lang="es-ES" sz="2000" dirty="0" smtClean="0"/>
            </a:br>
            <a:endParaRPr lang="es-ES" sz="2000" dirty="0" smtClean="0"/>
          </a:p>
          <a:p>
            <a:pPr marL="533400" indent="-533400" algn="just" eaLnBrk="1" fontAlgn="auto" hangingPunct="1">
              <a:lnSpc>
                <a:spcPct val="80000"/>
              </a:lnSpc>
              <a:spcAft>
                <a:spcPts val="0"/>
              </a:spcAft>
              <a:buClr>
                <a:schemeClr val="accent3"/>
              </a:buClr>
              <a:buSzPct val="90000"/>
              <a:buFont typeface="Wingdings 2"/>
              <a:buChar char=""/>
              <a:defRPr/>
            </a:pPr>
            <a:r>
              <a:rPr lang="es-ES" sz="2000" dirty="0" smtClean="0"/>
              <a:t>Al emplear el Zoom Digital se disminuye la calidad de la imagen aumentada en cuanto a nitidez y resolución (se </a:t>
            </a:r>
            <a:r>
              <a:rPr lang="es-ES" sz="2000" dirty="0" err="1" smtClean="0"/>
              <a:t>pixela</a:t>
            </a:r>
            <a:r>
              <a:rPr lang="es-ES" sz="2000" dirty="0" smtClean="0"/>
              <a:t>). </a:t>
            </a:r>
            <a:br>
              <a:rPr lang="es-ES" sz="2000" dirty="0" smtClean="0"/>
            </a:br>
            <a:endParaRPr lang="es-ES" sz="2000" dirty="0" smtClean="0"/>
          </a:p>
          <a:p>
            <a:pPr marL="533400" indent="-533400" algn="just" eaLnBrk="1" fontAlgn="auto" hangingPunct="1">
              <a:lnSpc>
                <a:spcPct val="80000"/>
              </a:lnSpc>
              <a:spcAft>
                <a:spcPts val="0"/>
              </a:spcAft>
              <a:buClr>
                <a:schemeClr val="accent3"/>
              </a:buClr>
              <a:buSzPct val="90000"/>
              <a:buFont typeface="Wingdings 2"/>
              <a:buChar char=""/>
              <a:defRPr/>
            </a:pPr>
            <a:r>
              <a:rPr lang="es-ES" sz="2000" dirty="0" smtClean="0"/>
              <a:t>El Zoom Digital es similar al zoom que se hace sobre video o fotografías en un software de edición gráfica.</a:t>
            </a:r>
          </a:p>
          <a:p>
            <a:pPr marL="533400" indent="-533400" algn="just" eaLnBrk="1" fontAlgn="auto" hangingPunct="1">
              <a:lnSpc>
                <a:spcPct val="80000"/>
              </a:lnSpc>
              <a:spcAft>
                <a:spcPts val="0"/>
              </a:spcAft>
              <a:buClr>
                <a:schemeClr val="accent3"/>
              </a:buClr>
              <a:buSzPct val="65000"/>
              <a:buFont typeface="Wingdings" pitchFamily="2" charset="2"/>
              <a:buChar char="Ø"/>
              <a:defRPr/>
            </a:pPr>
            <a:endParaRPr lang="es-ES" sz="2000" dirty="0" smtClean="0"/>
          </a:p>
          <a:p>
            <a:pPr marL="533400" indent="-533400" algn="just" eaLnBrk="1" fontAlgn="auto" hangingPunct="1">
              <a:lnSpc>
                <a:spcPct val="80000"/>
              </a:lnSpc>
              <a:spcAft>
                <a:spcPts val="0"/>
              </a:spcAft>
              <a:buClr>
                <a:schemeClr val="accent3"/>
              </a:buClr>
              <a:buSzPct val="90000"/>
              <a:buFont typeface="Wingdings 2"/>
              <a:buChar char=""/>
              <a:defRPr/>
            </a:pPr>
            <a:r>
              <a:rPr lang="es-ES" sz="2000" dirty="0" smtClean="0"/>
              <a:t>Es importante tener en cuenta que se puede apagar el Zoom Digital para que solo funcione el Zoom Óptico.</a:t>
            </a:r>
          </a:p>
          <a:p>
            <a:pPr marL="533400" indent="-533400" eaLnBrk="1" fontAlgn="auto" hangingPunct="1">
              <a:lnSpc>
                <a:spcPct val="80000"/>
              </a:lnSpc>
              <a:spcAft>
                <a:spcPts val="0"/>
              </a:spcAft>
              <a:buClr>
                <a:schemeClr val="accent3"/>
              </a:buClr>
              <a:buSzPct val="65000"/>
              <a:buFont typeface="Wingdings" pitchFamily="2" charset="2"/>
              <a:buNone/>
              <a:defRPr/>
            </a:pPr>
            <a:r>
              <a:rPr lang="es-ES" sz="2000" dirty="0" smtClean="0"/>
              <a:t> </a:t>
            </a:r>
            <a:br>
              <a:rPr lang="es-ES" sz="2000" dirty="0" smtClean="0"/>
            </a:br>
            <a:endParaRPr lang="es-ES" sz="2000" dirty="0" smtClean="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609600"/>
            <a:ext cx="8229600" cy="762000"/>
          </a:xfrm>
        </p:spPr>
        <p:txBody>
          <a:bodyPr>
            <a:normAutofit fontScale="90000"/>
          </a:bodyPr>
          <a:lstStyle/>
          <a:p>
            <a:pPr algn="ctr" eaLnBrk="1" fontAlgn="auto" hangingPunct="1">
              <a:spcAft>
                <a:spcPts val="0"/>
              </a:spcAft>
              <a:defRPr/>
            </a:pPr>
            <a:r>
              <a:rPr lang="es-CO" sz="5400" b="1" dirty="0" smtClean="0">
                <a:solidFill>
                  <a:srgbClr val="FF9900"/>
                </a:solidFill>
              </a:rPr>
              <a:t>Zoom Óptico vs Digital:</a:t>
            </a:r>
            <a:endParaRPr lang="es-ES" b="1" dirty="0" smtClean="0">
              <a:solidFill>
                <a:srgbClr val="FF9900"/>
              </a:solidFill>
            </a:endParaRPr>
          </a:p>
        </p:txBody>
      </p:sp>
      <p:pic>
        <p:nvPicPr>
          <p:cNvPr id="169992" name="Picture 8" descr="http://contenidos.enter.co/custom/uploads/2013/11/s4-zoom.jpg"/>
          <p:cNvPicPr>
            <a:picLocks noGrp="1" noChangeAspect="1" noChangeArrowheads="1"/>
          </p:cNvPicPr>
          <p:nvPr>
            <p:ph idx="1"/>
          </p:nvPr>
        </p:nvPicPr>
        <p:blipFill>
          <a:blip r:embed="rId3" cstate="print"/>
          <a:stretch>
            <a:fillRect/>
          </a:stretch>
        </p:blipFill>
        <p:spPr bwMode="auto">
          <a:xfrm>
            <a:off x="1645708" y="1935163"/>
            <a:ext cx="5852583" cy="4389437"/>
          </a:xfrm>
          <a:prstGeom prst="rect">
            <a:avLst/>
          </a:prstGeom>
          <a:noFill/>
        </p:spPr>
      </p:pic>
      <p:sp>
        <p:nvSpPr>
          <p:cNvPr id="169986" name="AutoShape 2" descr="data:image/jpeg;base64,/9j/4AAQSkZJRgABAQAAAQABAAD/2wCEAAkGBxQTEhQTExQUFRUWGBUaFxcUFBcUFRYVFRcXFhQUFxUYHSggGB0lHRUUITEhJSkrLi4uFx8zODMsNygtLisBCgoKDg0OGxAQGywkICQsLCwsLCwsLCwsLCwsLCwsLCwsLCwsLCwsLCwsLCwsLCwsLCwsLCwsLCwsLCwsLCwsLP/AABEIAKYBMAMBIgACEQEDEQH/xAAcAAABBQEBAQAAAAAAAAAAAAAGAAMEBQcCAQj/xABMEAABAwIEAwQFBgkJCAMAAAABAgMRAAQFEiExBkFREyJhcQcygZGyFCOhscHSJDNCcnOSk9HwFRZSgqOzwuHxJTRDU1Rjg6IXYsP/xAAZAQADAQEBAAAAAAAAAAAAAAAAAQIEAwX/xAAvEQACAgEDAwEHBAIDAAAAAAAAAQIRIQMSMQRBURMyYXGhsdHwIkKBkRRDIyQz/9oADAMBAAIRAxEAPwDYsUxhm3y9svLnnL3VKnLE+qDG4qOriW2AkuafmL+7VB6SQIYJ5drH/pQNb3BJg7V5/U9XPSk0ksHKU2nRqo4qtf8Am/2bn3a8PFlp/wA3+zc+7WWOXRzRyp9S5MCuX+bqe75/cXqM0dfGdmDBeP7J37ldr4wswJLpj9E79ysyfY8KivLPPaj/ADtT3fP7jU2ah/Pux/5x/YvfcpNcd2Ktnyf/ABPfcrKEwrlFdtWAScwql1mpWa/P5D1DWUcZWZ2dP7J37ldji60/5v8AZu/drL1kAaVCQ8STrUPrtSsV8/uT6rNVc46sQYLxn9C99ynEcaWZ2dP7J37lZGpIJ1p1x4CAKpdZquNpL5/cPVZuFleIdQHGzKVTBgiYMbEA7g1UX/GFmy6WXHcrg3T2bqvpSkjmK64JXNiyfBXxqrI+OyRiT55BY8dMia9GDcopvwd455NXf42skDMp4gfonj9ARTaeO7AxDx11HzL33KyG4YWvLuUjbl7/AH1EuXFJGnkI5DnRuL2m1p45sT/x/wCyd+5TLnpDw4b3H9i/9ysQccOmu+8b144pBOuvhTtk4N1/n1YZc3b93r2T33KTXHdgqYfJjf5p4fSUVhb7skI1j36cqksOHZOgG56mlbHSs2xjjixXOV4mDB+ZeH1oqa3xHbKEhzTrkWNvNNYxaI1yo23UaKLOFJgmEgbc96abZLwH6OJLY7Of+i/u12MfY/p/+i/u0G2DaQkk8pjxpgqkzskfT/GtUIOWMeYWQlK5JIA7ixqTAElPWpOJ36GGlOuSEJiYEnUhI08yKBLBQ7ZkDSXW/rFEfpCB/k+4jeEf3iKBoZe49s0iSpz9mabT6Q7I/lOfs1VlbtupSBNV7zoTpUbi9psp9IVl/Sc/ZqppXpKsQYzOfslViwuq4WsHWnbJNyHpAs4nMv8AZmvB6QrL+k5+zVWGuvzoDUi3UQNaVyoeLNsRx9ZkwFOfszU9ridhQkFX6prGLFMmRRZYOCAKab7kvAeJ4mYOgKv1TXf84meqv1aEbRhOppl5cKqhBiviZgblX6pqZheKNvgqbmAYMiNYms8feTEUVcCH5pz8/wDwigZRelxZAtY6u/8A50E2TwUqOYrQPSe2CLeRMdr/AIKCGWE7j1q8jrPbkvzgzajyx55uO9UF+4O4q1eIACTqedV7jUq0EDnWHTVLPYixy0uFEd7enFsg6GoyiMwg03lWpRI/yqtSMt2BqVjzTYEinFEAa0w0oiSTXfZFep2qopLLFY0+vQwaoHrlSDNXrwAOUVw7YoCCVb04ON0wGMGcS76ystX9xgLS0Apc73soUCggiAYmrZ5RACgCBWhKlVFYSNg4Pt+zs2UTMBWv9dRrLOLSBf3Sjqe0SAP6iK07gZzNYsHqFfGqsj9ICycRuByC0/Ama9SHsL4I1QdKzy/xNeUoAjXU/YKF3nMsyZPtqc8VKIVsmYHiarFty7B2PvpxSSKk2yZhyAoFSjA+kmpVphoJJkmpFvZnKUpEePTyonwLAISlSz0MUk7djeFRUYRw/nXJ0SNydyOmtWmIYElYCW9ADoevWrt0pAiNK4TcpSNBmo3C2vkgN4aW+6mJIGY132GSIOYnlz/gVYNuBWpA8zTqFNbxr4fx+6riyJEZpWUCdco9XmaiOOlQJ9UTtTrsyTEjlJ1quvHhly6id6GxUSOHnlG5ZnUdqj4hWgcbqAsXieiPjTWecNPj5UyP+43HtVH20eekY/7OuPJH94ijlFLBlV9iicpAoRv7nWZqycSSmqZLeZcVMEoocpNlhaN5kyaksYcVba0/a2JIygGi7hzh+IKppRduynhUU2D8NkwVCrl/h0EQBV48UoEA0ym9HWhzEolVa4TkERTnydSTpVsHgeYp3OmKuLsiRXtuQN6i3j1Pvp1NVl+/AobFQwXjWgejlctO/nj4RWdMXA2NaJ6OPxLv54+EUJjQz6SHsoY03Lns9SgljRRUfOi30rXAQm3nn2v+Cgl9whpBBEEHevG6ly9dxXevojPPMqPFXMKJPWpKwVoMc6qVmdVV0jElCAnauMIXVnMebbKdCNalspUQANCa9FzljOBJ2r3tljXSPOqeXVDR4uwy6K3POmy5AhOtSrbEW15krkKHMzvy2BJ8qhKbIVmSpKhzjMCOkpUAY8RPsrts/TuawN6b5OcvUQaajWFag06+SUyoweVRbfcEnQVx2xJLtDTSUCUge4fTzqPeXIKcsTUd59KkTOgqv+UpJ0VTUpPCBuzZuBP9wY8l/wB4qsg4+TGI3JJ0LiRH9RM1sHAv+4seS9v0iqyni63z4ndT6oWmf1EV7UMQXwNceEUYbUoCZCQfZB6/VUbDWczhXyB2/jerXHCAhUGEgaR15Uzw2AFJChJOo8aSto6OrCfA8PK1Se6OlXeKXyWkhIIkDWmHr0No5Cs/4gxsqUYOnWpp8Id92Xl3jgJgnf8A0rhOLpA7utBd5etgCFT1qCMYg6E7fTT9MTmaNbYqo+tr4bCrW3vVK/J29lZYxj6us+H20X8PY+FkJ0Hn++qom7C18kiRFVzzWcwd6nKE6xTbe5pMSQzg1rkvLfX/AIjcfrCjz0jD/Ztx5I/vEUHYSj8JZMf8VuP1hNHHHKJsXx4I/vEVUeBmFlshNQ7FiV+2rrHYSiKicLpzL9tSraKdJhngGEHNJ2q+xbEgyiBFR3sQS0j2VmvEmOFajqYmopvCKtcl3e4/Kq4GLAjSge7vUgbmar/5YjYmqWmhObNOtsSM1b2zpVFZCzxDHM0Z8McRJUUg1VEXYZvnSqtbGY1bqgpkVDQINJiSKi4t8prQPRifmXv0g+EUHXyJ1ox9GX4l79IPhFOIyv8AS+tIQwDz7WPZ2dA2ItyhhMnRE+/rWieku0Sv5OpZ0T2unUq7OPqoGxIrae7Qo+bypSmfCvJ6mpdRXj7GeayyFZiVZFbnY178jhRHIb1xiCZcbeSYE6geP+tWzS0pkkSDv4U1Uc9jkylaSVLzKmBomu20r7YJJOQ6jpVmtkHVJAHKozObSRzifGuTnubSY1ZbW6AVqMDkkeAAE/ST7hUbEhlcB1CYKdOZIPTfWPdUnDV6HqCqfeY+yurQB66S0dkN51ea1ZQD7Ar31u3/AKK9x6+nprbFeV9TjDcOWsZlIRl5FwFXnAmD9NQccYyZVAJE5kqCRlSSnKQoJ2EhYBA07s86O7naBp+6hTF1p9UpSe85BVJghLUaDfX6qx7m7wHV9Pp6ehcVTBhawEKHOJiq20aSQVK0qbh345RWsHNpPI+NMXs5ikQRrqNqtRpv3njm4+j1AGHW4BkZVa/+RVAnEDGe9vBt30/Aijj0cn/Ztt5L/vF0L4w3+F3Zj8ofAmvT/wBa/g2w4QFYq0S0ANen9XnSwBhWhiCOfSiVdkDl8R/rUHE7pLKcqNzv/HnTjY27KjiW+JISFGBvQXiF+IKUQY3qVit4Vqyo3MyabtsPCd9T18f4iu0NNsiUtpTM2y3Na5NkQYUCD4/ZRazbAEEADyq5w8JnvAEdCK7egcvV9xnnyDmkieldMXCm1AiYnboeYrSMf4bt1MLeaIaUhJVH5CwASR/9THSghpkOJJ3jRXinr5jeuMobWdYyvgPcBxtTiEo3MCili37sdfqoE4NtyhYCjOmnsrQsxgR7f3Vzoo6w9mH2fBxHxCi/ixM2jo8E/GmhjDW5fbPRaJ94or4lH4M55J+JNNrAIw7H2VEwBXXDVmUmSIopXh4VqRUPE7hDKYEbVEbG3ZTcT4lGmas/xC9JmNamYzfqdVA61zaYfzUN67Q02yJyUSkZtFuGvVYQ5OiZoytrRIir/Cbdr8qK7/45x9bJlisMcG6YpWtwtpwEHath4gwRrsc6SKzJFqlalDpXCUNro6xlfBoHDOPF1CUzNGLNrIms74Itcqh51poVpUF2V95b6UR+jlENvD/uD4RVOpqaJOC2sqHfFY+EUUIrvSMCTbRtmXPl3NaFbxRWUJBBSQd+RFF3Hw79t/5fqRQSXQnMVDLBAGszOpj3V4fUv/sT/j6HKXJ3boQkgFOZJ08BHOmr5JAVkTJIkdKatvnFkpCo1IqQyHinMgyUqIUnnB2ia4xdtRbFFJum6BhbdwqBlI1jwq2wpC8rjZ1UnKoefOrd0IbTCiorkE59NSdB9NVLt2UuZgmAAZnWfD+PprbHS9SXGBx022/BZ2D8Z4AnUkdNJgHn7KY4Ouc11cLI1KRp4JgfuqJYhT5OhCNZciBKdyCBvpvUS1ZWhxzKR3gUkjnI1g8pEe41s9KuDfHVyl4DpV6FFRSZA7ojmRvFA+MYjndyoUO73Z6qzFSiPImP6oq0ftldmlAUU5gMwT0UNgdx7PGqZzCWcw7jkjzANZHFR5OfV9TuW2sHuJWAWkZciFQSSZ1O5MDQT9FUWF3YByrOXlrtU3EUPJVmaByp5anN1AHlXlrhyHWkuOKPaFwgAQM2vd39UjUEeFOFRVtmDDRuvBFsG7FhAMwFfStRP11QY21+EOnqr/Cn91E/C/8AurXkfiNUONJ+fV+d9grfC3CN+F9DSsIpbleVMxtPu3rOuI7/AFUeXKtAx7RvppWQcQXHjz/0q0NE7CLLu51bn6qmO29UzePLCQITAjryq6sMUbcT3SM0TlOhrZp6kaM+opDdwciCdooeVj7kECNfoq4xu5QtgGYJ2HOeYNCLielLU1L4CEfJa3fELq2exJ7vPx8KZwB6HAOStPoqrPjUrCfxifAis8m2dkqDbhi7h5oGdFKSfI7fXWmNmAZ8aybh4ntx4OafTWrkaeFS+SuxZYKe+14rT9dFWPCbdf8AV+IUH4RJeb6BafrFGeM/iV/1fiFMAEuVZEqrMuLcQJVArSeI0whXlWK8RXBz1IJFpguFZhmqwetDpQ5huPFAiiHDcYQqJrZpakaM2pGVjV8ezSTQw/j6grSiPiK8QoEA0DPNa0tTUvgenHyXVzxY8W8nLzqHg1yQSetVjgqXh9Z5Nvk7LAc8L3pzDzrUGDKJrHuFzK0+da/ZpPZ1L5KofZc0ol4T9Rz84fUKEmAZou4VHcX+cPqpgU/pEchVr4l34U0FhaMhz66z4wnSaMPSSe/ZztmdnyhH76D3MPJ7wUlSAlU6yZMQFD214nUprXlJe76GfU9pkA4klx5LTKY6qJiAOg61bKuFJUOe3e56agE8/wDOqZ9LbbnbQmQie4ru5uW1WWEFT4SFNlBVzUAkGdUqBmQPCKcoqviTFrwcPuFa1LUZj+NI8CajtWuZYSfV1nrlGmnu2/fTz0khptJUonSNTIBJJ6CAfZS+UFj1oVOh8OpE89Y9lbtFbYpG7bsjQK29+4rEGkBDqU9oUjOpSUBgKOydjKZJkbmre6u20vuBBOWdzsCNCB9NNN26cwidDodzA2J5n3ivL9CUpVmJJUqdD9XTau8pWSkgvxO2gAx3YBTGukDT7KqLASspUpCiUwRmIKSDqe8AIjnNErCQbdOp2AgjlA5jSfKg7HbJwKlqIKSZIBE7QSRp/nWTqILU06uqDWjgnC6YRmzGYMSDCunLQ+w0xa2QcKXZQUpWSAPWnXU+NNcLOh9ZQptJWEnWQIA8/WrsWyEuBaVHtCZUnMJ2gpjpzrM3hLvn+/xmOqybBwv/ALq15K+JVDONr/CljxBjyAH76I+EVTaNHXZW+/rqoI4kvMl2/J2UI8O6Ptr1dP2F8EaVwMcS3A7ExqQKx3HiPKjrHsUkZeZ39tZ/jcz5VVj7EIbe6mgqOf0/TNeTXitfOhWiWrR6pdJW1cA15mqxdjnerDC0wcx5CobSZ8qucKt85j8kbmpKQR8G2ZLqD07xn6K1HkKD+DLcSpcacvIUYvKEUm8lDuDuS83+enbzFGOOGGFn834hQTg6fnmtx84iPKRRdxY7ktHVdAn4000ICOKbgdmrXlWI8RarrQsfxfMCJrN8aJmaQdiC2nSm86k7GuWna6KppLDFVo9U8o7muuVNV4VV0EcuCpuHoqIirjDWJIqeRhJwVZkrBjnWtJGVEUEcEWgEHxo4u1cqTeSiM25RXwkuUOfnD6hQdEUUcCuSh3wWPhFF5oRSelsaWxkgjtjp4BudeVBVgXjbZ2UlRJ0EhOg9ZRJInluedaH6RmlK7ACNe1mSBocnX37cqC7S4TkCCUgagKnupLZ0O/VP0V5HV/8As18H8jPNXIqGcOfWkOupSEqn1pQUpG5IA68v8qsLbLmyhWaO8M0qVIEiCrUCBPvrrGW3ewKkkhaQrXVSjBEkAKmYTGnXw0p8MbKW2i6FFZlUxOUk6HzEAeEnzqVck2yKCFI7J5S0xJHdk6IVsTHPfSqq/YBPfXnJMmAd/EmuFJgKznMQJTP5J2zeWunnUoMTqoa9PqHvrdp6kmqZohcldjf8nTrnAHTKCQOcHeumsGZHfKu1Vyk+4k0+9a5U5vIxzjnH0Ux2ZmRJBnbXxIgnx8xXX1M00OPNWTnb1KEJEkGfHWR6sDfp76oG8RzFxheqcxAkydZIidtIqY6tUQQI1gxJJ5aHY+FCBczPXBMJSVCCTHeQIyKjYn371yldHbUnSCawabBUEqAcCVQVJKsx1CcqjoEk+BOo1HOxtrVOQlS+0cKjlhIQpIgEIUJI0Vmkg7RpVI3cBTYUdSkahO50EEzH0VNsMRC4SVOJEklWREkpPq5ie6CD0OtY5Nyba/GYZZZsfBS5smT4K+NVZ7xihS7x8RASoCevdB+2tD4MWDZMlIgEK03jvqnXzmhHilJFw6dInr4J1NepD2I34RpjwZviFk4DJG50PnVDf2ClTmFaFeLLnd7pT4VXpabJyL3Ph9tXgqwDbwpJTBMK+uq9/D1pMZZ8tfCtNfwFtRHL+N6qLvA3ASUax138KLRNAEWVDQpPtFdN26j+Sf486ILxlwbjn7qhKz0DGGMPjVegq3sEhaghGiOZ61BZYKtCaJMJtwiCQD1ocqCKsNMDypQE6jQVZuL6GqC2uUxp9X2irFqSOormmdGiww1/8IZEk/OIH/sKLuOmyqxfA3IT8aaCsLP4Rb6Ge1R8Qo94qMWrp8E/GmriyGYDiOGLEkzQ/fYao1pN45nkRUBFqCYIFPAWZ6nDQE1W3FkQdK1lzAkHUAVTYhghEwBRuRO0zo2iq6TZmiK+slg7VA7w5UYHwhhi2A3q3w1uVjLUJpJUYokwa2CCDTcqQRVsOeHkBCBVm89JoetbjQAVYtEmuSZ0cTu5uNKJ/RsuW3/0g+AUH3Y0or9F4+auP0o+AU4+0J8HXpHucnyfVIntPWkgfi+9CSJifKhC6bbcUFLhWwlYOUHU+rOUxMxHnRJ6Vm1H5Pl2h4KJiAD2cmSDyB2E0HZFupbOcFsEoBKiVAgpylR67jl61eZ1kF6tmSd7hxIUiClShk0zanYRMqHQHamk3gyKKycsmTqYzEkn2/aKjOPONpCJJTEalMEkg5QCeQKtdta4QhxSSS4Boe7HISMxA9vsrKt0fz+zlY041vCoBAEEKBWkHMkglO0/SDV22Dm9w6D6v40ocuFOLeFukwUj1gcoiTmB/dV8zcpyphaVEaSnbrp46V6XTvFHWE6VEtw90EjcweiRHdnwmB7agrJRCj3gqAoD+lAOYHrrvXA2JCs0fkmBAJHXcz/E1Bv7pWQpQAkDMVEyqJ3gb1U5frUZLta+It2cnOLukwoDMDz2kbj2+B8es0AXT3zvdOxUo67qOv8Al7KNvnG05XE5gpPeCQohSde9pqOWvImo9vgLT5BQopIjvqhQKARDa+aTyCtQR5QF6q/cV6lrJQrueyWeaTGnhuEjyiKfzLX3iDl3jZPSddtTvNO3LbjL3ZqQRzOdI1ASZCSCQU9494HkKuLK7F02sFKU5dIBmNNDr0BFJpc9yXg2v0erBw63ImMqonf8YqhniZwfKXgRpmE+4URejcK/k22zxmhcxt+MXt08qCeOXT8peERqNR+aK1/sVGmHCKNbzaVEZsvSm3nkkHKQqB/BoauCJ7ylT51ItAn8lROn8fZSaLTJacZUjRQlJmPbS/l6RIBB8dajpSFDKoTH8fvrxGGjugGfA+2jDHkeub5KwDl33jr9lQFtoJ0FO3GGmdAoeEmK9WjINUEnrVYEMrsspkQR4faKeZUrTWo8qWJEinEJI3hQ5xofooBIu7C6UnQpkHcp/dVzb3iTsFCeoMUPWZB1SY8Dyq5ZYI1VBB5g61DZSRdYEpSrljUQHEaTr6wrQeLD+COz0T8SazvA2EfKWCDBDrehn+kKO+PVEWFwRvCfjTVQ4ZMuTJ3btKVHWmbi5BEg0M3T6s1SLV4ka0toJ5J5xxSOdep4kB3qMu2CtK4GD0YY6ZIucRQvlUAtJVyrt3CzyrwoLYqsdhDZsgnWnW3OlR1OKXXrUpOtDEi9w+5Iir1m/oas1gxV5asRrUNlpEwuZqN/RyiG3v0g+EUCLVG1HHo0VLT36QfCKcORSGvSa0VpZTplIezTE7IiAd959grP7EhCVBBSqTlJSITlBkjKRyVOvnFH3pQeSlLMmCQ9Gk6QjMY5xpzFZze24aUXAFFRlJkjLuNYjnH1V5/Uv/la/Oxi1eStev1l85EhSdpKTlBSYjMNZk+O1NBTqipffBGysq9oIMaU9jbkBCzojTKCY7++XKNVDbQCdB5VLZu5ZQdMylR3cyQVGAlGxOpOp057bVMY96J7EK6u3ABOo5qyqzHQamDpBCor1i5dIBShWUkd5wHx9bnsemnjVxrur1ufn4VHZtdFLzgJJ9Uk5RABOmwOifYapOr8kbvBXSudSnM5MpnUAK0AM8zr/nFW7bQTJWlSgUyMpMEdZB3kbzQ9cOyZSUd07yIKZ1gz0q3srQpcUpKkLbIzBICcskycyUkpIET41STnG3yhki1eiNVQAdwMx2gqjcbDQ858mMPw5LaFrzJaOZR2z5gdMxg7Hp415a3B7RZUQjLlKkx4SlISByA9xqWrIslBbWFKkkApJPOOnurnxwgQ+8UrHZupBjYjXKSIKkK5b+2hG9s1WjgIJUjcLTCJO0EnmNNDv40SW6IJCQtWY7+sNtiZ0py4Wn1CoSRICokx1HPbeumnawO2sM1b0duZsOt1QUyFmDuB2i4BoM44IFw9IGp9uwo54HJNixm3hU8tlqoM4rwsOXTqiT6wjUgeqK3/ALEbIcIzC8ErgCR486kIbyj8WrzG1XOJ2oa70D201ZKLkZdPqpXgsrheBOoTrPOpiLsEGFJ8qmvMI0C0n2Dn7KeS2yQMqRI50m14LRVsurOxnw0rkthaokifCnr20IOZByxp+6oDiXTsdfLf20xdyV8jSjnm8K7dtmiNAoHpUFFw4k6pP11OdeCkAoMKA2+yKVNDtHDDMGY9+hqal/KIn2HWm21KMToevKk40mRMg76be6lyx4oIeHLcKuLczEOoMHXZQ2NaDx2fwB+eifjTWY8N3IF1bpB/4zYjxzitU4vY7SzeR1CfjSa6R4ZybtnzreNFS9KlsWpCauMWw7sjsKasXQrQ0rdDrJXpXBqa3cmKmrsEk0+3YpiobRaRVNXJrxaAvenr+1yzFVZK+VNIXcsWrNIOldv2iYqraecB1qeXpoaaHaOGLfKanpvY0plhya7WxS5Y7VFowMwmjn0Zfin/ANIPgFZoLzIIrQ/RK7mZfP8A3R8CauPJybsKMdwBi7SEPozBMxCikjMIOqTPT3VXHgezJBKFmP8Aur/frRJSqnpwbtpWRSuwVufR7YuABbSlQoKEuuSFDYgzTX/xvh+TJ2SynoXnTsQofldR9dF9UnGd2tqzcWhRRq0lTgIBaaW6hDzoJ0BQhS1TyyzQtOC4SDavBE/mLZ/0F+15w/SVVwjgCxCioNr13HauRsB6sxyFQMYeNg7+DKUqbS6cU06446jMyWuxdJUoqTJWpJIPezcympT+J3Lb5t8zBeWLZPbdm4GgXPlayosF48mAkAKBKlCTsAvSh4X9C2R8Ha/R3h5mWPW3769T13303plv0ZYclISlpaUghUJedTqNphWu9R/5yXG8MKdHyhsKT2nZEt3jFsDlzmNFkncgiAd5kXGNXaCpgrZU+HQlK0WzqgtHYpdJFuHdCCoJJU6ExB30qlCK7Btj4JjPAlij1WY8lKHKOvSnzwha/wBBW0aLWDHSZ2qHwjirlw6pxZ1NrbEpTOQL7a8QpSU5lAZsieZ2AkxNFVS9KD7Ie1AuvgCxJCuzXI6POj3gK19teO+j6xUEgtrhJBEOuDbaTm1oppU1pwXZBtXgj2NmlltLaAQlMwCSdyTufOuH8MZWSVNoUTuSJmpdKqpcDKxzh61V6zDZnqmmDwxZJE/J2QBJnKAB1M8quqHvSDZh3DrtJzGGH1AJUpOZSWl5QQnVQmDl2MDenQElzBLNOVKmmRmMJCoBUegB3r08M2h1+TtfqiqDidLee6DqMy3LVtNtKSoqcBe7jR5Lzlo6a+qeWkvCcQeN4pta1FiXOyUUAdq6AntWivmls58ugzd7fsyVKkBOucJsEFKXEW6CvRIWUpKj0SCdeW1PJ4YsxtbtfqCqG4ftmrm/F8EfPdmGu0Rm7W27FKewa0+cV2vbktpkysGO8KqLe+uWmw0p99Nw1aWhYt4SrtLghyW3FlJKycqEq72gzK03DoAz/m7ZzHYMyZ0yiTG+lefzUspn5MzP5goabuHmkvBlbi3A5iaoUhK1JVmCmglITJ0UFAflTzrq+xTKkBm7fdQXB844pLLYIbMsm5DKiJMKgJmdJA7tKkFhIOG7OcvYMyIMZRMHYx7D7q6HDFp/07X6oqm4IuXHXC47JWq0tQpSklJJS/ejWUp1iJ7qTrsNqMKKQ7Klrhq0StK027QWkghQQJBGoINWjjYUIUAR0Ike411SpiILuDW6vWYZV5tIP1imhw7aDa1th/4G/u1Z0jQBW/yNa6jsLeRqfmm9ByJ08D7q8Ywu0WMyGbdQ6pbbI031AodxLD8hxEJDigtu3WuStxS0lbxeSmZJ7gKQhPKABUW6vVIcfdw4BWY24bbbQA1cPIQ98omYEBosd8Ed5tKZ3SVQBZc4VaJTmcZtkp5lbbYGu2pFNtYVYkBSWbUpJgKS20QSTAAIG86VTcSOpOH2y1OF1AfsFLccSElSRctFa3EAAI2JIgRB2ioaXR8qedtAAwtWGoUpCB2bj3ylQeUkRCiGlNpUsdAJlOjAKXMEtACVW9uANSS03AHMkkUv5v2n/S2/7Bv7tBLuMPZD+EOl82t4t9lTaShp9CUlCU9zTKSpKRJzpAVruZN3dqZU+gPOAqu3CrM4llASWklCFOhpSkJMymEknJE7ggBYnA7SYFvbSADHYtzBmDEeB91ODArb/pmP2KP3UP8ABFw464XHZK1WlqFFQIJKX70GZSnWInupOuw2owpUBWq4ftTvbW582W/u1JssPaZBDTTbYJkhtCUAnaSEgSak0qYCpUqVACrlxAUCCAQQQQRIIOhBHOlSoAr7TAbZpK0NsMoSsBKwltICkjQJIjVIkwNhNc41gjdwhSVBIK8mYlttzOlskpQ4laSFp7ytDtMiDrSpUAc4Xw6ww0lsIQoJzQShA9ZYdICUgJSMyUkJAAGVPSn7/Bbd8EPMMugqCiHGkLBUE5Qo5hvl0nppSpUAPWtg03+LbQjQJ7iQnugqUE6DYFazHVR61JpUqAFSpUqAFSpUqAFSpUqAFSpUqAFTDdqlK1uAd5YSFGTqETl02HrK99e0qAHqVKlQAqVKlQAqVKlQAqVKlQAqVKlQAqVKlQBWWGAssuFxtKgohQGZ1xaUJUQpSWkLUUtJJSmQgAHKOgqzpUqAFSpUqAFSpUqAP//Z"/>
          <p:cNvSpPr>
            <a:spLocks noChangeAspect="1" noChangeArrowheads="1"/>
          </p:cNvSpPr>
          <p:nvPr/>
        </p:nvSpPr>
        <p:spPr bwMode="auto">
          <a:xfrm>
            <a:off x="155575" y="-1652588"/>
            <a:ext cx="6334125" cy="34575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69988" name="AutoShape 4" descr="data:image/jpeg;base64,/9j/4AAQSkZJRgABAQAAAQABAAD/2wCEAAkGBxQTEhQTExQUFRUWGBUaFxcUFBcUFRYVFRcXFhQUFxUYHSggGB0lHRUUITEhJSkrLi4uFx8zODMsNygtLisBCgoKDg0OGxAQGywkICQsLCwsLCwsLCwsLCwsLCwsLCwsLCwsLCwsLCwsLCwsLCwsLCwsLCwsLCwsLCwsLCwsLP/AABEIAKYBMAMBIgACEQEDEQH/xAAcAAABBQEBAQAAAAAAAAAAAAAGAAMEBQcCAQj/xABMEAABAwIEAwQFBgkJCAMAAAABAgMRAAQFEiExBkFREyJhcQcygZGyFCOhscHSJDNCcnOSk9HwFRZSgqOzwuHxJTRDU1Rjg6IXYsP/xAAZAQADAQEBAAAAAAAAAAAAAAAAAQIEAwX/xAAvEQACAgEDAwEHBAIDAAAAAAAAAQIRIQMSMQRBURMyYXGhsdHwIkKBkRRDIyQz/9oADAMBAAIRAxEAPwDYsUxhm3y9svLnnL3VKnLE+qDG4qOriW2AkuafmL+7VB6SQIYJ5drH/pQNb3BJg7V5/U9XPSk0ksHKU2nRqo4qtf8Am/2bn3a8PFlp/wA3+zc+7WWOXRzRyp9S5MCuX+bqe75/cXqM0dfGdmDBeP7J37ldr4wswJLpj9E79ysyfY8KivLPPaj/ADtT3fP7jU2ah/Pux/5x/YvfcpNcd2Ktnyf/ABPfcrKEwrlFdtWAScwql1mpWa/P5D1DWUcZWZ2dP7J37ldji60/5v8AZu/drL1kAaVCQ8STrUPrtSsV8/uT6rNVc46sQYLxn9C99ynEcaWZ2dP7J37lZGpIJ1p1x4CAKpdZquNpL5/cPVZuFleIdQHGzKVTBgiYMbEA7g1UX/GFmy6WXHcrg3T2bqvpSkjmK64JXNiyfBXxqrI+OyRiT55BY8dMia9GDcopvwd455NXf42skDMp4gfonj9ARTaeO7AxDx11HzL33KyG4YWvLuUjbl7/AH1EuXFJGnkI5DnRuL2m1p45sT/x/wCyd+5TLnpDw4b3H9i/9ysQccOmu+8b144pBOuvhTtk4N1/n1YZc3b93r2T33KTXHdgqYfJjf5p4fSUVhb7skI1j36cqksOHZOgG56mlbHSs2xjjixXOV4mDB+ZeH1oqa3xHbKEhzTrkWNvNNYxaI1yo23UaKLOFJgmEgbc96abZLwH6OJLY7Of+i/u12MfY/p/+i/u0G2DaQkk8pjxpgqkzskfT/GtUIOWMeYWQlK5JIA7ixqTAElPWpOJ36GGlOuSEJiYEnUhI08yKBLBQ7ZkDSXW/rFEfpCB/k+4jeEf3iKBoZe49s0iSpz9mabT6Q7I/lOfs1VlbtupSBNV7zoTpUbi9psp9IVl/Sc/ZqppXpKsQYzOfslViwuq4WsHWnbJNyHpAs4nMv8AZmvB6QrL+k5+zVWGuvzoDUi3UQNaVyoeLNsRx9ZkwFOfszU9ridhQkFX6prGLFMmRRZYOCAKab7kvAeJ4mYOgKv1TXf84meqv1aEbRhOppl5cKqhBiviZgblX6pqZheKNvgqbmAYMiNYms8feTEUVcCH5pz8/wDwigZRelxZAtY6u/8A50E2TwUqOYrQPSe2CLeRMdr/AIKCGWE7j1q8jrPbkvzgzajyx55uO9UF+4O4q1eIACTqedV7jUq0EDnWHTVLPYixy0uFEd7enFsg6GoyiMwg03lWpRI/yqtSMt2BqVjzTYEinFEAa0w0oiSTXfZFep2qopLLFY0+vQwaoHrlSDNXrwAOUVw7YoCCVb04ON0wGMGcS76ystX9xgLS0Apc73soUCggiAYmrZ5RACgCBWhKlVFYSNg4Pt+zs2UTMBWv9dRrLOLSBf3Sjqe0SAP6iK07gZzNYsHqFfGqsj9ICycRuByC0/Ama9SHsL4I1QdKzy/xNeUoAjXU/YKF3nMsyZPtqc8VKIVsmYHiarFty7B2PvpxSSKk2yZhyAoFSjA+kmpVphoJJkmpFvZnKUpEePTyonwLAISlSz0MUk7djeFRUYRw/nXJ0SNydyOmtWmIYElYCW9ADoevWrt0pAiNK4TcpSNBmo3C2vkgN4aW+6mJIGY132GSIOYnlz/gVYNuBWpA8zTqFNbxr4fx+6riyJEZpWUCdco9XmaiOOlQJ9UTtTrsyTEjlJ1quvHhly6id6GxUSOHnlG5ZnUdqj4hWgcbqAsXieiPjTWecNPj5UyP+43HtVH20eekY/7OuPJH94ijlFLBlV9iicpAoRv7nWZqycSSmqZLeZcVMEoocpNlhaN5kyaksYcVba0/a2JIygGi7hzh+IKppRduynhUU2D8NkwVCrl/h0EQBV48UoEA0ym9HWhzEolVa4TkERTnydSTpVsHgeYp3OmKuLsiRXtuQN6i3j1Pvp1NVl+/AobFQwXjWgejlctO/nj4RWdMXA2NaJ6OPxLv54+EUJjQz6SHsoY03Lns9SgljRRUfOi30rXAQm3nn2v+Cgl9whpBBEEHevG6ly9dxXevojPPMqPFXMKJPWpKwVoMc6qVmdVV0jElCAnauMIXVnMebbKdCNalspUQANCa9FzljOBJ2r3tljXSPOqeXVDR4uwy6K3POmy5AhOtSrbEW15krkKHMzvy2BJ8qhKbIVmSpKhzjMCOkpUAY8RPsrts/TuawN6b5OcvUQaajWFag06+SUyoweVRbfcEnQVx2xJLtDTSUCUge4fTzqPeXIKcsTUd59KkTOgqv+UpJ0VTUpPCBuzZuBP9wY8l/wB4qsg4+TGI3JJ0LiRH9RM1sHAv+4seS9v0iqyni63z4ndT6oWmf1EV7UMQXwNceEUYbUoCZCQfZB6/VUbDWczhXyB2/jerXHCAhUGEgaR15Uzw2AFJChJOo8aSto6OrCfA8PK1Se6OlXeKXyWkhIIkDWmHr0No5Cs/4gxsqUYOnWpp8Id92Xl3jgJgnf8A0rhOLpA7utBd5etgCFT1qCMYg6E7fTT9MTmaNbYqo+tr4bCrW3vVK/J29lZYxj6us+H20X8PY+FkJ0Hn++qom7C18kiRFVzzWcwd6nKE6xTbe5pMSQzg1rkvLfX/AIjcfrCjz0jD/Ztx5I/vEUHYSj8JZMf8VuP1hNHHHKJsXx4I/vEVUeBmFlshNQ7FiV+2rrHYSiKicLpzL9tSraKdJhngGEHNJ2q+xbEgyiBFR3sQS0j2VmvEmOFajqYmopvCKtcl3e4/Kq4GLAjSge7vUgbmar/5YjYmqWmhObNOtsSM1b2zpVFZCzxDHM0Z8McRJUUg1VEXYZvnSqtbGY1bqgpkVDQINJiSKi4t8prQPRifmXv0g+EUHXyJ1ox9GX4l79IPhFOIyv8AS+tIQwDz7WPZ2dA2ItyhhMnRE+/rWieku0Sv5OpZ0T2unUq7OPqoGxIrae7Qo+bypSmfCvJ6mpdRXj7GeayyFZiVZFbnY178jhRHIb1xiCZcbeSYE6geP+tWzS0pkkSDv4U1Uc9jkylaSVLzKmBomu20r7YJJOQ6jpVmtkHVJAHKozObSRzifGuTnubSY1ZbW6AVqMDkkeAAE/ST7hUbEhlcB1CYKdOZIPTfWPdUnDV6HqCqfeY+yurQB66S0dkN51ea1ZQD7Ar31u3/AKK9x6+nprbFeV9TjDcOWsZlIRl5FwFXnAmD9NQccYyZVAJE5kqCRlSSnKQoJ2EhYBA07s86O7naBp+6hTF1p9UpSe85BVJghLUaDfX6qx7m7wHV9Pp6ehcVTBhawEKHOJiq20aSQVK0qbh345RWsHNpPI+NMXs5ikQRrqNqtRpv3njm4+j1AGHW4BkZVa/+RVAnEDGe9vBt30/Aijj0cn/Ztt5L/vF0L4w3+F3Zj8ofAmvT/wBa/g2w4QFYq0S0ANen9XnSwBhWhiCOfSiVdkDl8R/rUHE7pLKcqNzv/HnTjY27KjiW+JISFGBvQXiF+IKUQY3qVit4Vqyo3MyabtsPCd9T18f4iu0NNsiUtpTM2y3Na5NkQYUCD4/ZRazbAEEADyq5w8JnvAEdCK7egcvV9xnnyDmkieldMXCm1AiYnboeYrSMf4bt1MLeaIaUhJVH5CwASR/9THSghpkOJJ3jRXinr5jeuMobWdYyvgPcBxtTiEo3MCili37sdfqoE4NtyhYCjOmnsrQsxgR7f3Vzoo6w9mH2fBxHxCi/ixM2jo8E/GmhjDW5fbPRaJ94or4lH4M55J+JNNrAIw7H2VEwBXXDVmUmSIopXh4VqRUPE7hDKYEbVEbG3ZTcT4lGmas/xC9JmNamYzfqdVA61zaYfzUN67Q02yJyUSkZtFuGvVYQ5OiZoytrRIir/Cbdr8qK7/45x9bJlisMcG6YpWtwtpwEHath4gwRrsc6SKzJFqlalDpXCUNro6xlfBoHDOPF1CUzNGLNrIms74Itcqh51poVpUF2V95b6UR+jlENvD/uD4RVOpqaJOC2sqHfFY+EUUIrvSMCTbRtmXPl3NaFbxRWUJBBSQd+RFF3Hw79t/5fqRQSXQnMVDLBAGszOpj3V4fUv/sT/j6HKXJ3boQkgFOZJ08BHOmr5JAVkTJIkdKatvnFkpCo1IqQyHinMgyUqIUnnB2ia4xdtRbFFJum6BhbdwqBlI1jwq2wpC8rjZ1UnKoefOrd0IbTCiorkE59NSdB9NVLt2UuZgmAAZnWfD+PprbHS9SXGBx022/BZ2D8Z4AnUkdNJgHn7KY4Ouc11cLI1KRp4JgfuqJYhT5OhCNZciBKdyCBvpvUS1ZWhxzKR3gUkjnI1g8pEe41s9KuDfHVyl4DpV6FFRSZA7ojmRvFA+MYjndyoUO73Z6qzFSiPImP6oq0ftldmlAUU5gMwT0UNgdx7PGqZzCWcw7jkjzANZHFR5OfV9TuW2sHuJWAWkZciFQSSZ1O5MDQT9FUWF3YByrOXlrtU3EUPJVmaByp5anN1AHlXlrhyHWkuOKPaFwgAQM2vd39UjUEeFOFRVtmDDRuvBFsG7FhAMwFfStRP11QY21+EOnqr/Cn91E/C/8AurXkfiNUONJ+fV+d9grfC3CN+F9DSsIpbleVMxtPu3rOuI7/AFUeXKtAx7RvppWQcQXHjz/0q0NE7CLLu51bn6qmO29UzePLCQITAjryq6sMUbcT3SM0TlOhrZp6kaM+opDdwciCdooeVj7kECNfoq4xu5QtgGYJ2HOeYNCLielLU1L4CEfJa3fELq2exJ7vPx8KZwB6HAOStPoqrPjUrCfxifAis8m2dkqDbhi7h5oGdFKSfI7fXWmNmAZ8aybh4ntx4OafTWrkaeFS+SuxZYKe+14rT9dFWPCbdf8AV+IUH4RJeb6BafrFGeM/iV/1fiFMAEuVZEqrMuLcQJVArSeI0whXlWK8RXBz1IJFpguFZhmqwetDpQ5huPFAiiHDcYQqJrZpakaM2pGVjV8ezSTQw/j6grSiPiK8QoEA0DPNa0tTUvgenHyXVzxY8W8nLzqHg1yQSetVjgqXh9Z5Nvk7LAc8L3pzDzrUGDKJrHuFzK0+da/ZpPZ1L5KofZc0ol4T9Rz84fUKEmAZou4VHcX+cPqpgU/pEchVr4l34U0FhaMhz66z4wnSaMPSSe/ZztmdnyhH76D3MPJ7wUlSAlU6yZMQFD214nUprXlJe76GfU9pkA4klx5LTKY6qJiAOg61bKuFJUOe3e56agE8/wDOqZ9LbbnbQmQie4ru5uW1WWEFT4SFNlBVzUAkGdUqBmQPCKcoqviTFrwcPuFa1LUZj+NI8CajtWuZYSfV1nrlGmnu2/fTz0khptJUonSNTIBJJ6CAfZS+UFj1oVOh8OpE89Y9lbtFbYpG7bsjQK29+4rEGkBDqU9oUjOpSUBgKOydjKZJkbmre6u20vuBBOWdzsCNCB9NNN26cwidDodzA2J5n3ivL9CUpVmJJUqdD9XTau8pWSkgvxO2gAx3YBTGukDT7KqLASspUpCiUwRmIKSDqe8AIjnNErCQbdOp2AgjlA5jSfKg7HbJwKlqIKSZIBE7QSRp/nWTqILU06uqDWjgnC6YRmzGYMSDCunLQ+w0xa2QcKXZQUpWSAPWnXU+NNcLOh9ZQptJWEnWQIA8/WrsWyEuBaVHtCZUnMJ2gpjpzrM3hLvn+/xmOqybBwv/ALq15K+JVDONr/CljxBjyAH76I+EVTaNHXZW+/rqoI4kvMl2/J2UI8O6Ptr1dP2F8EaVwMcS3A7ExqQKx3HiPKjrHsUkZeZ39tZ/jcz5VVj7EIbe6mgqOf0/TNeTXitfOhWiWrR6pdJW1cA15mqxdjnerDC0wcx5CobSZ8qucKt85j8kbmpKQR8G2ZLqD07xn6K1HkKD+DLcSpcacvIUYvKEUm8lDuDuS83+enbzFGOOGGFn834hQTg6fnmtx84iPKRRdxY7ktHVdAn4000ICOKbgdmrXlWI8RarrQsfxfMCJrN8aJmaQdiC2nSm86k7GuWna6KppLDFVo9U8o7muuVNV4VV0EcuCpuHoqIirjDWJIqeRhJwVZkrBjnWtJGVEUEcEWgEHxo4u1cqTeSiM25RXwkuUOfnD6hQdEUUcCuSh3wWPhFF5oRSelsaWxkgjtjp4BudeVBVgXjbZ2UlRJ0EhOg9ZRJInluedaH6RmlK7ACNe1mSBocnX37cqC7S4TkCCUgagKnupLZ0O/VP0V5HV/8As18H8jPNXIqGcOfWkOupSEqn1pQUpG5IA68v8qsLbLmyhWaO8M0qVIEiCrUCBPvrrGW3ewKkkhaQrXVSjBEkAKmYTGnXw0p8MbKW2i6FFZlUxOUk6HzEAeEnzqVck2yKCFI7J5S0xJHdk6IVsTHPfSqq/YBPfXnJMmAd/EmuFJgKznMQJTP5J2zeWunnUoMTqoa9PqHvrdp6kmqZohcldjf8nTrnAHTKCQOcHeumsGZHfKu1Vyk+4k0+9a5U5vIxzjnH0Ux2ZmRJBnbXxIgnx8xXX1M00OPNWTnb1KEJEkGfHWR6sDfp76oG8RzFxheqcxAkydZIidtIqY6tUQQI1gxJJ5aHY+FCBczPXBMJSVCCTHeQIyKjYn371yldHbUnSCawabBUEqAcCVQVJKsx1CcqjoEk+BOo1HOxtrVOQlS+0cKjlhIQpIgEIUJI0Vmkg7RpVI3cBTYUdSkahO50EEzH0VNsMRC4SVOJEklWREkpPq5ie6CD0OtY5Nyba/GYZZZsfBS5smT4K+NVZ7xihS7x8RASoCevdB+2tD4MWDZMlIgEK03jvqnXzmhHilJFw6dInr4J1NepD2I34RpjwZviFk4DJG50PnVDf2ClTmFaFeLLnd7pT4VXpabJyL3Ph9tXgqwDbwpJTBMK+uq9/D1pMZZ8tfCtNfwFtRHL+N6qLvA3ASUax138KLRNAEWVDQpPtFdN26j+Sf486ILxlwbjn7qhKz0DGGMPjVegq3sEhaghGiOZ61BZYKtCaJMJtwiCQD1ocqCKsNMDypQE6jQVZuL6GqC2uUxp9X2irFqSOormmdGiww1/8IZEk/OIH/sKLuOmyqxfA3IT8aaCsLP4Rb6Ge1R8Qo94qMWrp8E/GmriyGYDiOGLEkzQ/fYao1pN45nkRUBFqCYIFPAWZ6nDQE1W3FkQdK1lzAkHUAVTYhghEwBRuRO0zo2iq6TZmiK+slg7VA7w5UYHwhhi2A3q3w1uVjLUJpJUYokwa2CCDTcqQRVsOeHkBCBVm89JoetbjQAVYtEmuSZ0cTu5uNKJ/RsuW3/0g+AUH3Y0or9F4+auP0o+AU4+0J8HXpHucnyfVIntPWkgfi+9CSJifKhC6bbcUFLhWwlYOUHU+rOUxMxHnRJ6Vm1H5Pl2h4KJiAD2cmSDyB2E0HZFupbOcFsEoBKiVAgpylR67jl61eZ1kF6tmSd7hxIUiClShk0zanYRMqHQHamk3gyKKycsmTqYzEkn2/aKjOPONpCJJTEalMEkg5QCeQKtdta4QhxSSS4Boe7HISMxA9vsrKt0fz+zlY041vCoBAEEKBWkHMkglO0/SDV22Dm9w6D6v40ocuFOLeFukwUj1gcoiTmB/dV8zcpyphaVEaSnbrp46V6XTvFHWE6VEtw90EjcweiRHdnwmB7agrJRCj3gqAoD+lAOYHrrvXA2JCs0fkmBAJHXcz/E1Bv7pWQpQAkDMVEyqJ3gb1U5frUZLta+It2cnOLukwoDMDz2kbj2+B8es0AXT3zvdOxUo67qOv8Al7KNvnG05XE5gpPeCQohSde9pqOWvImo9vgLT5BQopIjvqhQKARDa+aTyCtQR5QF6q/cV6lrJQrueyWeaTGnhuEjyiKfzLX3iDl3jZPSddtTvNO3LbjL3ZqQRzOdI1ASZCSCQU9494HkKuLK7F02sFKU5dIBmNNDr0BFJpc9yXg2v0erBw63ImMqonf8YqhniZwfKXgRpmE+4URejcK/k22zxmhcxt+MXt08qCeOXT8peERqNR+aK1/sVGmHCKNbzaVEZsvSm3nkkHKQqB/BoauCJ7ylT51ItAn8lROn8fZSaLTJacZUjRQlJmPbS/l6RIBB8dajpSFDKoTH8fvrxGGjugGfA+2jDHkeub5KwDl33jr9lQFtoJ0FO3GGmdAoeEmK9WjINUEnrVYEMrsspkQR4faKeZUrTWo8qWJEinEJI3hQ5xofooBIu7C6UnQpkHcp/dVzb3iTsFCeoMUPWZB1SY8Dyq5ZYI1VBB5g61DZSRdYEpSrljUQHEaTr6wrQeLD+COz0T8SazvA2EfKWCDBDrehn+kKO+PVEWFwRvCfjTVQ4ZMuTJ3btKVHWmbi5BEg0M3T6s1SLV4ka0toJ5J5xxSOdep4kB3qMu2CtK4GD0YY6ZIucRQvlUAtJVyrt3CzyrwoLYqsdhDZsgnWnW3OlR1OKXXrUpOtDEi9w+5Iir1m/oas1gxV5asRrUNlpEwuZqN/RyiG3v0g+EUCLVG1HHo0VLT36QfCKcORSGvSa0VpZTplIezTE7IiAd959grP7EhCVBBSqTlJSITlBkjKRyVOvnFH3pQeSlLMmCQ9Gk6QjMY5xpzFZze24aUXAFFRlJkjLuNYjnH1V5/Uv/la/Oxi1eStev1l85EhSdpKTlBSYjMNZk+O1NBTqipffBGysq9oIMaU9jbkBCzojTKCY7++XKNVDbQCdB5VLZu5ZQdMylR3cyQVGAlGxOpOp057bVMY96J7EK6u3ABOo5qyqzHQamDpBCor1i5dIBShWUkd5wHx9bnsemnjVxrur1ufn4VHZtdFLzgJJ9Uk5RABOmwOifYapOr8kbvBXSudSnM5MpnUAK0AM8zr/nFW7bQTJWlSgUyMpMEdZB3kbzQ9cOyZSUd07yIKZ1gz0q3srQpcUpKkLbIzBICcskycyUkpIET41STnG3yhki1eiNVQAdwMx2gqjcbDQ858mMPw5LaFrzJaOZR2z5gdMxg7Hp415a3B7RZUQjLlKkx4SlISByA9xqWrIslBbWFKkkApJPOOnurnxwgQ+8UrHZupBjYjXKSIKkK5b+2hG9s1WjgIJUjcLTCJO0EnmNNDv40SW6IJCQtWY7+sNtiZ0py4Wn1CoSRICokx1HPbeumnawO2sM1b0duZsOt1QUyFmDuB2i4BoM44IFw9IGp9uwo54HJNixm3hU8tlqoM4rwsOXTqiT6wjUgeqK3/ALEbIcIzC8ErgCR486kIbyj8WrzG1XOJ2oa70D201ZKLkZdPqpXgsrheBOoTrPOpiLsEGFJ8qmvMI0C0n2Dn7KeS2yQMqRI50m14LRVsurOxnw0rkthaokifCnr20IOZByxp+6oDiXTsdfLf20xdyV8jSjnm8K7dtmiNAoHpUFFw4k6pP11OdeCkAoMKA2+yKVNDtHDDMGY9+hqal/KIn2HWm21KMToevKk40mRMg76be6lyx4oIeHLcKuLczEOoMHXZQ2NaDx2fwB+eifjTWY8N3IF1bpB/4zYjxzitU4vY7SzeR1CfjSa6R4ZybtnzreNFS9KlsWpCauMWw7sjsKasXQrQ0rdDrJXpXBqa3cmKmrsEk0+3YpiobRaRVNXJrxaAvenr+1yzFVZK+VNIXcsWrNIOldv2iYqraecB1qeXpoaaHaOGLfKanpvY0plhya7WxS5Y7VFowMwmjn0Zfin/ANIPgFZoLzIIrQ/RK7mZfP8A3R8CauPJybsKMdwBi7SEPozBMxCikjMIOqTPT3VXHgezJBKFmP8Aur/frRJSqnpwbtpWRSuwVufR7YuABbSlQoKEuuSFDYgzTX/xvh+TJ2SynoXnTsQofldR9dF9UnGd2tqzcWhRRq0lTgIBaaW6hDzoJ0BQhS1TyyzQtOC4SDavBE/mLZ/0F+15w/SVVwjgCxCioNr13HauRsB6sxyFQMYeNg7+DKUqbS6cU06446jMyWuxdJUoqTJWpJIPezcympT+J3Lb5t8zBeWLZPbdm4GgXPlayosF48mAkAKBKlCTsAvSh4X9C2R8Ha/R3h5mWPW3769T13303plv0ZYclISlpaUghUJedTqNphWu9R/5yXG8MKdHyhsKT2nZEt3jFsDlzmNFkncgiAd5kXGNXaCpgrZU+HQlK0WzqgtHYpdJFuHdCCoJJU6ExB30qlCK7Btj4JjPAlij1WY8lKHKOvSnzwha/wBBW0aLWDHSZ2qHwjirlw6pxZ1NrbEpTOQL7a8QpSU5lAZsieZ2AkxNFVS9KD7Ie1AuvgCxJCuzXI6POj3gK19teO+j6xUEgtrhJBEOuDbaTm1oppU1pwXZBtXgj2NmlltLaAQlMwCSdyTufOuH8MZWSVNoUTuSJmpdKqpcDKxzh61V6zDZnqmmDwxZJE/J2QBJnKAB1M8quqHvSDZh3DrtJzGGH1AJUpOZSWl5QQnVQmDl2MDenQElzBLNOVKmmRmMJCoBUegB3r08M2h1+TtfqiqDidLee6DqMy3LVtNtKSoqcBe7jR5Lzlo6a+qeWkvCcQeN4pta1FiXOyUUAdq6AntWivmls58ugzd7fsyVKkBOucJsEFKXEW6CvRIWUpKj0SCdeW1PJ4YsxtbtfqCqG4ftmrm/F8EfPdmGu0Rm7W27FKewa0+cV2vbktpkysGO8KqLe+uWmw0p99Nw1aWhYt4SrtLghyW3FlJKycqEq72gzK03DoAz/m7ZzHYMyZ0yiTG+lefzUspn5MzP5goabuHmkvBlbi3A5iaoUhK1JVmCmglITJ0UFAflTzrq+xTKkBm7fdQXB844pLLYIbMsm5DKiJMKgJmdJA7tKkFhIOG7OcvYMyIMZRMHYx7D7q6HDFp/07X6oqm4IuXHXC47JWq0tQpSklJJS/ejWUp1iJ7qTrsNqMKKQ7Klrhq0StK027QWkghQQJBGoINWjjYUIUAR0Ike411SpiILuDW6vWYZV5tIP1imhw7aDa1th/4G/u1Z0jQBW/yNa6jsLeRqfmm9ByJ08D7q8Ywu0WMyGbdQ6pbbI031AodxLD8hxEJDigtu3WuStxS0lbxeSmZJ7gKQhPKABUW6vVIcfdw4BWY24bbbQA1cPIQ98omYEBosd8Ed5tKZ3SVQBZc4VaJTmcZtkp5lbbYGu2pFNtYVYkBSWbUpJgKS20QSTAAIG86VTcSOpOH2y1OF1AfsFLccSElSRctFa3EAAI2JIgRB2ioaXR8qedtAAwtWGoUpCB2bj3ylQeUkRCiGlNpUsdAJlOjAKXMEtACVW9uANSS03AHMkkUv5v2n/S2/7Bv7tBLuMPZD+EOl82t4t9lTaShp9CUlCU9zTKSpKRJzpAVruZN3dqZU+gPOAqu3CrM4llASWklCFOhpSkJMymEknJE7ggBYnA7SYFvbSADHYtzBmDEeB91ODArb/pmP2KP3UP8ABFw464XHZK1WlqFFQIJKX70GZSnWInupOuw2owpUBWq4ftTvbW582W/u1JssPaZBDTTbYJkhtCUAnaSEgSak0qYCpUqVACrlxAUCCAQQQQRIIOhBHOlSoAr7TAbZpK0NsMoSsBKwltICkjQJIjVIkwNhNc41gjdwhSVBIK8mYlttzOlskpQ4laSFp7ytDtMiDrSpUAc4Xw6ww0lsIQoJzQShA9ZYdICUgJSMyUkJAAGVPSn7/Bbd8EPMMugqCiHGkLBUE5Qo5hvl0nppSpUAPWtg03+LbQjQJ7iQnugqUE6DYFazHVR61JpUqAFSpUqAFSpUqAFSpUqAFSpUqAFTDdqlK1uAd5YSFGTqETl02HrK99e0qAHqVKlQAqVKlQAqVKlQAqVKlQAqVKlQAqVKlQBWWGAssuFxtKgohQGZ1xaUJUQpSWkLUUtJJSmQgAHKOgqzpUqAFSpUqAFSpUqAP//Z"/>
          <p:cNvSpPr>
            <a:spLocks noChangeAspect="1" noChangeArrowheads="1"/>
          </p:cNvSpPr>
          <p:nvPr/>
        </p:nvSpPr>
        <p:spPr bwMode="auto">
          <a:xfrm>
            <a:off x="155575" y="-1652588"/>
            <a:ext cx="6334125" cy="34575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69990" name="Picture 6" descr="http://mybroadband.co.za/vb/attachment.php?attachmentid=22266&amp;d=1349433186"/>
          <p:cNvPicPr>
            <a:picLocks noChangeAspect="1" noChangeArrowheads="1"/>
          </p:cNvPicPr>
          <p:nvPr/>
        </p:nvPicPr>
        <p:blipFill>
          <a:blip r:embed="rId4" cstate="print"/>
          <a:srcRect/>
          <a:stretch>
            <a:fillRect/>
          </a:stretch>
        </p:blipFill>
        <p:spPr bwMode="auto">
          <a:xfrm>
            <a:off x="381000" y="1600200"/>
            <a:ext cx="8515295" cy="46482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69990"/>
                                        </p:tgtEl>
                                      </p:cBhvr>
                                    </p:animEffect>
                                    <p:set>
                                      <p:cBhvr>
                                        <p:cTn id="7" dur="1" fill="hold">
                                          <p:stCondLst>
                                            <p:cond delay="499"/>
                                          </p:stCondLst>
                                        </p:cTn>
                                        <p:tgtEl>
                                          <p:spTgt spid="16999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9992"/>
                                        </p:tgtEl>
                                        <p:attrNameLst>
                                          <p:attrName>style.visibility</p:attrName>
                                        </p:attrNameLst>
                                      </p:cBhvr>
                                      <p:to>
                                        <p:strVal val="visible"/>
                                      </p:to>
                                    </p:set>
                                    <p:animEffect transition="in" filter="blinds(horizontal)">
                                      <p:cBhvr>
                                        <p:cTn id="12" dur="500"/>
                                        <p:tgtEl>
                                          <p:spTgt spid="169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Parámetros PTZ</a:t>
            </a:r>
          </a:p>
        </p:txBody>
      </p:sp>
      <p:sp>
        <p:nvSpPr>
          <p:cNvPr id="38914" name="Rectangle 2"/>
          <p:cNvSpPr>
            <a:spLocks noGrp="1" noChangeArrowheads="1"/>
          </p:cNvSpPr>
          <p:nvPr>
            <p:ph idx="1"/>
          </p:nvPr>
        </p:nvSpPr>
        <p:spPr>
          <a:xfrm>
            <a:off x="304800" y="1447800"/>
            <a:ext cx="8229600" cy="4162425"/>
          </a:xfrm>
        </p:spPr>
        <p:txBody>
          <a:bodyPr/>
          <a:lstStyle/>
          <a:p>
            <a:pPr marL="533400" indent="-533400" eaLnBrk="1" hangingPunct="1">
              <a:lnSpc>
                <a:spcPct val="80000"/>
              </a:lnSpc>
              <a:buFont typeface="Wingdings" pitchFamily="2" charset="2"/>
              <a:buNone/>
            </a:pPr>
            <a:r>
              <a:rPr lang="en-US" b="1" smtClean="0">
                <a:solidFill>
                  <a:srgbClr val="FF9900"/>
                </a:solidFill>
              </a:rPr>
              <a:t>Presets:</a:t>
            </a:r>
          </a:p>
          <a:p>
            <a:pPr marL="533400" indent="-533400" eaLnBrk="1" hangingPunct="1">
              <a:lnSpc>
                <a:spcPct val="80000"/>
              </a:lnSpc>
            </a:pPr>
            <a:r>
              <a:rPr lang="es-ES" sz="2000" smtClean="0"/>
              <a:t>Son posiciones o puntos predeterminados de uso frecuente que pueden ser almacenados en una cámara PTZ (</a:t>
            </a:r>
            <a:r>
              <a:rPr lang="es-ES" sz="2000" i="1" smtClean="0"/>
              <a:t>no todas las cámaras PTZ ofrecen esta funcionalidad</a:t>
            </a:r>
            <a:r>
              <a:rPr lang="es-ES" sz="2000" smtClean="0"/>
              <a:t>). </a:t>
            </a:r>
            <a:br>
              <a:rPr lang="es-ES" sz="2000" smtClean="0"/>
            </a:br>
            <a:endParaRPr lang="es-ES" sz="2000" smtClean="0"/>
          </a:p>
          <a:p>
            <a:pPr marL="533400" indent="-533400" eaLnBrk="1" hangingPunct="1">
              <a:lnSpc>
                <a:spcPct val="80000"/>
              </a:lnSpc>
            </a:pPr>
            <a:r>
              <a:rPr lang="es-ES" sz="2000" smtClean="0"/>
              <a:t>Se usan para enfocar puntos críticos en el recorrido de la cámara (Ej: puntos de acceso, bóvedas de seguridad, puertas, ventanas, etc.).</a:t>
            </a:r>
          </a:p>
          <a:p>
            <a:pPr marL="533400" indent="-533400" eaLnBrk="1" hangingPunct="1">
              <a:lnSpc>
                <a:spcPct val="80000"/>
              </a:lnSpc>
              <a:buSzPct val="60000"/>
              <a:buFont typeface="Wingdings" pitchFamily="2" charset="2"/>
              <a:buNone/>
            </a:pPr>
            <a:endParaRPr lang="en-US" sz="2000" b="1" smtClean="0">
              <a:solidFill>
                <a:schemeClr val="accent2"/>
              </a:solidFill>
            </a:endParaRPr>
          </a:p>
          <a:p>
            <a:pPr marL="533400" indent="-533400" eaLnBrk="1" hangingPunct="1">
              <a:lnSpc>
                <a:spcPct val="80000"/>
              </a:lnSpc>
              <a:buSzPct val="60000"/>
              <a:buFont typeface="Wingdings" pitchFamily="2" charset="2"/>
              <a:buNone/>
            </a:pPr>
            <a:r>
              <a:rPr lang="en-US" b="1" smtClean="0">
                <a:solidFill>
                  <a:srgbClr val="FF9900"/>
                </a:solidFill>
              </a:rPr>
              <a:t>Touring:</a:t>
            </a:r>
          </a:p>
          <a:p>
            <a:pPr marL="533400" indent="-533400" eaLnBrk="1" hangingPunct="1">
              <a:lnSpc>
                <a:spcPct val="80000"/>
              </a:lnSpc>
              <a:buSzPct val="90000"/>
            </a:pPr>
            <a:r>
              <a:rPr lang="es-ES" sz="2000" smtClean="0"/>
              <a:t>Un Tour es una secuencia de movimiento entre Presets.</a:t>
            </a:r>
            <a:br>
              <a:rPr lang="es-ES" sz="2000" smtClean="0"/>
            </a:br>
            <a:endParaRPr lang="es-ES" sz="2000" smtClean="0"/>
          </a:p>
          <a:p>
            <a:pPr marL="533400" indent="-533400" eaLnBrk="1" hangingPunct="1">
              <a:lnSpc>
                <a:spcPct val="80000"/>
              </a:lnSpc>
            </a:pPr>
            <a:r>
              <a:rPr lang="es-ES" sz="2000" smtClean="0"/>
              <a:t>Cuando una cámara PTZ tiene la función de Tour significa que en esta se pueden configurar secuencias de Presets con el respectivo tiempo de parada en cada preset,  llamado </a:t>
            </a:r>
            <a:r>
              <a:rPr lang="es-ES" sz="2000" b="1" smtClean="0">
                <a:solidFill>
                  <a:srgbClr val="FF9900"/>
                </a:solidFill>
              </a:rPr>
              <a:t>Dwell Time</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Parámetros PTZ</a:t>
            </a:r>
          </a:p>
        </p:txBody>
      </p:sp>
      <p:sp>
        <p:nvSpPr>
          <p:cNvPr id="39938" name="Rectangle 2"/>
          <p:cNvSpPr>
            <a:spLocks noGrp="1" noChangeArrowheads="1"/>
          </p:cNvSpPr>
          <p:nvPr>
            <p:ph idx="1"/>
          </p:nvPr>
        </p:nvSpPr>
        <p:spPr>
          <a:xfrm>
            <a:off x="228600" y="1319213"/>
            <a:ext cx="8534400" cy="5233987"/>
          </a:xfrm>
        </p:spPr>
        <p:txBody>
          <a:bodyPr>
            <a:normAutofit lnSpcReduction="10000"/>
          </a:bodyPr>
          <a:lstStyle/>
          <a:p>
            <a:pPr marL="533400" indent="-533400" algn="just" eaLnBrk="1" fontAlgn="auto" hangingPunct="1">
              <a:lnSpc>
                <a:spcPct val="80000"/>
              </a:lnSpc>
              <a:spcAft>
                <a:spcPts val="0"/>
              </a:spcAft>
              <a:buClr>
                <a:schemeClr val="accent3"/>
              </a:buClr>
              <a:buFont typeface="Wingdings" pitchFamily="2" charset="2"/>
              <a:buNone/>
              <a:defRPr/>
            </a:pPr>
            <a:r>
              <a:rPr lang="en-US" sz="2400" b="1" dirty="0" smtClean="0">
                <a:solidFill>
                  <a:srgbClr val="FF9900"/>
                </a:solidFill>
              </a:rPr>
              <a:t>Patterns:</a:t>
            </a:r>
          </a:p>
          <a:p>
            <a:pPr marL="533400" indent="-533400" algn="just" eaLnBrk="1" fontAlgn="auto" hangingPunct="1">
              <a:lnSpc>
                <a:spcPct val="80000"/>
              </a:lnSpc>
              <a:spcAft>
                <a:spcPts val="0"/>
              </a:spcAft>
              <a:buClr>
                <a:schemeClr val="accent3"/>
              </a:buClr>
              <a:buFont typeface="Wingdings" pitchFamily="2" charset="2"/>
              <a:buNone/>
              <a:defRPr/>
            </a:pPr>
            <a:endParaRPr lang="en-US" sz="2400" b="1" i="1" dirty="0" smtClean="0">
              <a:solidFill>
                <a:srgbClr val="FF9900"/>
              </a:solidFill>
            </a:endParaRPr>
          </a:p>
          <a:p>
            <a:pPr marL="533400" indent="-533400" algn="just" eaLnBrk="1" fontAlgn="auto" hangingPunct="1">
              <a:lnSpc>
                <a:spcPct val="80000"/>
              </a:lnSpc>
              <a:spcAft>
                <a:spcPts val="0"/>
              </a:spcAft>
              <a:buClr>
                <a:schemeClr val="accent3"/>
              </a:buClr>
              <a:buFont typeface="Wingdings 2"/>
              <a:buChar char=""/>
              <a:defRPr/>
            </a:pPr>
            <a:r>
              <a:rPr lang="es-ES_tradnl" sz="2400" dirty="0" smtClean="0"/>
              <a:t>Un </a:t>
            </a:r>
            <a:r>
              <a:rPr lang="es-ES_tradnl" sz="2400" dirty="0" err="1" smtClean="0"/>
              <a:t>Pattern</a:t>
            </a:r>
            <a:r>
              <a:rPr lang="es-ES_tradnl" sz="2400" dirty="0" smtClean="0"/>
              <a:t> permite almacenar el recorrido de una cámara PTZ durante un periodo de tiempo definido. </a:t>
            </a:r>
            <a:br>
              <a:rPr lang="es-ES_tradnl" sz="2400" dirty="0" smtClean="0"/>
            </a:br>
            <a:endParaRPr lang="es-ES_tradnl" sz="2400" dirty="0" smtClean="0"/>
          </a:p>
          <a:p>
            <a:pPr marL="533400" indent="-533400" algn="just" eaLnBrk="1" fontAlgn="auto" hangingPunct="1">
              <a:lnSpc>
                <a:spcPct val="80000"/>
              </a:lnSpc>
              <a:spcAft>
                <a:spcPts val="0"/>
              </a:spcAft>
              <a:buClr>
                <a:schemeClr val="accent3"/>
              </a:buClr>
              <a:buFont typeface="Wingdings 2"/>
              <a:buChar char=""/>
              <a:defRPr/>
            </a:pPr>
            <a:r>
              <a:rPr lang="es-ES_tradnl" sz="2400" dirty="0" smtClean="0"/>
              <a:t>La principal diferencia entre Tour y </a:t>
            </a:r>
            <a:r>
              <a:rPr lang="es-ES_tradnl" sz="2400" dirty="0" err="1" smtClean="0"/>
              <a:t>Pattern</a:t>
            </a:r>
            <a:r>
              <a:rPr lang="es-ES_tradnl" sz="2400" dirty="0" smtClean="0"/>
              <a:t> es que en un Tour la cámara se mueve directamente de un Preset al siguiente a una velocidad específica, en un </a:t>
            </a:r>
            <a:r>
              <a:rPr lang="es-ES_tradnl" sz="2400" dirty="0" err="1" smtClean="0"/>
              <a:t>Pattern</a:t>
            </a:r>
            <a:r>
              <a:rPr lang="es-ES_tradnl" sz="2400" dirty="0" smtClean="0"/>
              <a:t>, se almacena el movimiento continuo de la cámara a lo largo de todo el recorrido, lo que permite que se almacenen movimientos con curvas flexibles a diferentes velocidades.  </a:t>
            </a:r>
            <a:br>
              <a:rPr lang="es-ES_tradnl" sz="2400" dirty="0" smtClean="0"/>
            </a:br>
            <a:endParaRPr lang="es-ES_tradnl" sz="2400" dirty="0" smtClean="0"/>
          </a:p>
          <a:p>
            <a:pPr marL="533400" indent="-533400" algn="just" eaLnBrk="1" fontAlgn="auto" hangingPunct="1">
              <a:lnSpc>
                <a:spcPct val="80000"/>
              </a:lnSpc>
              <a:spcAft>
                <a:spcPts val="0"/>
              </a:spcAft>
              <a:buClr>
                <a:schemeClr val="accent3"/>
              </a:buClr>
              <a:buFont typeface="Wingdings 2"/>
              <a:buChar char=""/>
              <a:defRPr/>
            </a:pPr>
            <a:r>
              <a:rPr lang="es-ES_tradnl" sz="2400" dirty="0" smtClean="0"/>
              <a:t>El PTZ debe especificar el No. De </a:t>
            </a:r>
            <a:r>
              <a:rPr lang="es-ES_tradnl" sz="2400" dirty="0" err="1" smtClean="0"/>
              <a:t>Patterns</a:t>
            </a:r>
            <a:r>
              <a:rPr lang="es-ES_tradnl" sz="2400" dirty="0" smtClean="0"/>
              <a:t> que se pueden almacenar y el tiempo máximo para cada uno de ellos.</a:t>
            </a:r>
          </a:p>
          <a:p>
            <a:pPr marL="533400" indent="-533400" algn="just" eaLnBrk="1" fontAlgn="auto" hangingPunct="1">
              <a:lnSpc>
                <a:spcPct val="80000"/>
              </a:lnSpc>
              <a:spcAft>
                <a:spcPts val="0"/>
              </a:spcAft>
              <a:buClr>
                <a:schemeClr val="accent3"/>
              </a:buClr>
              <a:buNone/>
              <a:defRPr/>
            </a:pPr>
            <a:r>
              <a:rPr lang="es-ES_tradnl" sz="2400" dirty="0" smtClean="0"/>
              <a:t/>
            </a:r>
            <a:br>
              <a:rPr lang="es-ES_tradnl" sz="2400" dirty="0" smtClean="0"/>
            </a:br>
            <a:r>
              <a:rPr lang="es-ES_tradnl" sz="2400" dirty="0" smtClean="0"/>
              <a:t> </a:t>
            </a:r>
            <a:br>
              <a:rPr lang="es-ES_tradnl" sz="2400" dirty="0" smtClean="0"/>
            </a:br>
            <a:r>
              <a:rPr lang="es-ES_tradnl" sz="2400" dirty="0" smtClean="0"/>
              <a:t>Ej. El QT-220EX puede almacenar hasta 2 </a:t>
            </a:r>
            <a:r>
              <a:rPr lang="es-ES_tradnl" sz="2400" dirty="0" err="1" smtClean="0"/>
              <a:t>Patterns</a:t>
            </a:r>
            <a:r>
              <a:rPr lang="es-ES_tradnl" sz="2400" dirty="0" smtClean="0"/>
              <a:t> de hasta 180 segundos de duración cada uno.</a:t>
            </a:r>
            <a:endParaRPr lang="es-ES" sz="2400" dirty="0" smtClean="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63490" name="Rectangle 3"/>
          <p:cNvSpPr>
            <a:spLocks noGrp="1" noChangeArrowheads="1"/>
          </p:cNvSpPr>
          <p:nvPr>
            <p:ph idx="1"/>
          </p:nvPr>
        </p:nvSpPr>
        <p:spPr>
          <a:xfrm>
            <a:off x="381000" y="1533525"/>
            <a:ext cx="8126413" cy="3724275"/>
          </a:xfrm>
        </p:spPr>
        <p:txBody>
          <a:bodyPr/>
          <a:lstStyle/>
          <a:p>
            <a:pPr algn="just" eaLnBrk="1" hangingPunct="1">
              <a:buFontTx/>
              <a:buNone/>
            </a:pPr>
            <a:r>
              <a:rPr lang="es-ES" sz="2100" b="1" smtClean="0"/>
              <a:t>El propósito de toda lente es enfocar correctamente una imagen en la placa frontal del sensor de la cámara.</a:t>
            </a:r>
          </a:p>
          <a:p>
            <a:pPr algn="just" eaLnBrk="1" hangingPunct="1">
              <a:buFontTx/>
              <a:buNone/>
            </a:pPr>
            <a:r>
              <a:rPr lang="es-ES" sz="2800" b="1" smtClean="0">
                <a:solidFill>
                  <a:srgbClr val="FF9900"/>
                </a:solidFill>
              </a:rPr>
              <a:t>Formato de Imagen</a:t>
            </a:r>
          </a:p>
          <a:p>
            <a:pPr algn="just" eaLnBrk="1" hangingPunct="1">
              <a:buFontTx/>
              <a:buNone/>
            </a:pPr>
            <a:r>
              <a:rPr lang="es-ES" sz="2100" smtClean="0"/>
              <a:t>	</a:t>
            </a:r>
            <a:r>
              <a:rPr lang="es-ES" sz="2000" smtClean="0"/>
              <a:t>Como el sensor de cámara, las lentes tienen también formatos diferentes. ¼”, 1/3”, ½”, 1”</a:t>
            </a:r>
          </a:p>
          <a:p>
            <a:pPr algn="just" eaLnBrk="1" hangingPunct="1">
              <a:buFontTx/>
              <a:buNone/>
            </a:pPr>
            <a:r>
              <a:rPr lang="es-ES" sz="2000" smtClean="0"/>
              <a:t>	El secreto esta en:</a:t>
            </a:r>
            <a:r>
              <a:rPr lang="es-ES" sz="2000" b="1" smtClean="0"/>
              <a:t> </a:t>
            </a:r>
            <a:r>
              <a:rPr lang="es-ES_tradnl" sz="2000" b="1" smtClean="0">
                <a:solidFill>
                  <a:srgbClr val="FF9900"/>
                </a:solidFill>
              </a:rPr>
              <a:t>Los lentes deben tener como mínimo el formato especificado de la cámara en la que se van a instalar.</a:t>
            </a:r>
          </a:p>
          <a:p>
            <a:pPr algn="just" eaLnBrk="1" hangingPunct="1">
              <a:buFontTx/>
              <a:buNone/>
            </a:pPr>
            <a:endParaRPr lang="es-ES_tradnl" sz="2000" b="1" smtClean="0">
              <a:solidFill>
                <a:srgbClr val="FF9900"/>
              </a:solidFill>
            </a:endParaRPr>
          </a:p>
          <a:p>
            <a:pPr algn="just" eaLnBrk="1" hangingPunct="1">
              <a:buFontTx/>
              <a:buNone/>
            </a:pPr>
            <a:endParaRPr lang="es-ES" sz="2000" b="1" smtClean="0">
              <a:solidFill>
                <a:srgbClr val="FF9900"/>
              </a:solidFill>
            </a:endParaRPr>
          </a:p>
          <a:p>
            <a:pPr lvl="2" algn="just" eaLnBrk="1" hangingPunct="1">
              <a:spcBef>
                <a:spcPct val="0"/>
              </a:spcBef>
              <a:buFontTx/>
              <a:buNone/>
            </a:pPr>
            <a:r>
              <a:rPr lang="es-ES_tradnl" smtClean="0"/>
              <a:t>         </a:t>
            </a:r>
            <a:endParaRPr lang="es-ES" sz="1700" b="1" smtClean="0">
              <a:solidFill>
                <a:srgbClr val="FF9900"/>
              </a:solidFill>
            </a:endParaRPr>
          </a:p>
        </p:txBody>
      </p:sp>
      <p:pic>
        <p:nvPicPr>
          <p:cNvPr id="63491" name="Picture 5"/>
          <p:cNvPicPr>
            <a:picLocks noChangeAspect="1" noChangeArrowheads="1"/>
          </p:cNvPicPr>
          <p:nvPr/>
        </p:nvPicPr>
        <p:blipFill>
          <a:blip r:embed="rId2" cstate="print"/>
          <a:srcRect/>
          <a:stretch>
            <a:fillRect/>
          </a:stretch>
        </p:blipFill>
        <p:spPr bwMode="auto">
          <a:xfrm>
            <a:off x="533400" y="4343400"/>
            <a:ext cx="1447800" cy="1416050"/>
          </a:xfrm>
          <a:prstGeom prst="rect">
            <a:avLst/>
          </a:prstGeom>
          <a:noFill/>
          <a:ln w="9525">
            <a:noFill/>
            <a:miter lim="800000"/>
            <a:headEnd/>
            <a:tailEnd/>
          </a:ln>
        </p:spPr>
      </p:pic>
      <p:sp>
        <p:nvSpPr>
          <p:cNvPr id="63492" name="Text Box 6"/>
          <p:cNvSpPr txBox="1">
            <a:spLocks noChangeArrowheads="1"/>
          </p:cNvSpPr>
          <p:nvPr/>
        </p:nvSpPr>
        <p:spPr bwMode="auto">
          <a:xfrm>
            <a:off x="1104900" y="4560888"/>
            <a:ext cx="7200900" cy="1306512"/>
          </a:xfrm>
          <a:prstGeom prst="rect">
            <a:avLst/>
          </a:prstGeom>
          <a:noFill/>
          <a:ln w="9525">
            <a:noFill/>
            <a:miter lim="800000"/>
            <a:headEnd/>
            <a:tailEnd/>
          </a:ln>
        </p:spPr>
        <p:txBody>
          <a:bodyPr>
            <a:spAutoFit/>
          </a:bodyPr>
          <a:lstStyle/>
          <a:p>
            <a:pPr lvl="2" algn="just">
              <a:lnSpc>
                <a:spcPct val="90000"/>
              </a:lnSpc>
            </a:pPr>
            <a:r>
              <a:rPr lang="es-ES_tradnl" sz="1900"/>
              <a:t>En ese caso el ángulo de visión se verá reducido debido  a que parte de la información caerá por fuera del sensor de   imágenes, pero no tendremos problemas de foco.</a:t>
            </a:r>
            <a:endParaRPr lang="es-CO" sz="1900">
              <a:sym typeface="Wingdings" pitchFamily="2" charset="2"/>
            </a:endParaRPr>
          </a:p>
          <a:p>
            <a:pPr eaLnBrk="1" hangingPunct="1">
              <a:spcBef>
                <a:spcPct val="50000"/>
              </a:spcBef>
            </a:pPr>
            <a:endParaRPr lang="es-ES" sz="190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23554" name="Rectangle 2"/>
          <p:cNvSpPr>
            <a:spLocks noGrp="1" noChangeArrowheads="1"/>
          </p:cNvSpPr>
          <p:nvPr>
            <p:ph idx="1"/>
          </p:nvPr>
        </p:nvSpPr>
        <p:spPr>
          <a:xfrm>
            <a:off x="381000" y="1371600"/>
            <a:ext cx="8001000" cy="914400"/>
          </a:xfrm>
        </p:spPr>
        <p:txBody>
          <a:bodyPr>
            <a:normAutofit fontScale="92500" lnSpcReduction="20000"/>
          </a:bodyPr>
          <a:lstStyle/>
          <a:p>
            <a:pPr marL="508000" indent="-508000" eaLnBrk="1" fontAlgn="auto" hangingPunct="1">
              <a:lnSpc>
                <a:spcPct val="90000"/>
              </a:lnSpc>
              <a:spcAft>
                <a:spcPts val="0"/>
              </a:spcAft>
              <a:buClr>
                <a:schemeClr val="accent3"/>
              </a:buClr>
              <a:buFont typeface="Wingdings" pitchFamily="2" charset="2"/>
              <a:buNone/>
              <a:defRPr/>
            </a:pPr>
            <a:r>
              <a:rPr lang="es-CO" sz="2800" b="1" smtClean="0">
                <a:solidFill>
                  <a:srgbClr val="FF9900"/>
                </a:solidFill>
              </a:rPr>
              <a:t>Longitud Focal</a:t>
            </a:r>
          </a:p>
          <a:p>
            <a:pPr marL="914400" lvl="1" indent="-457200" eaLnBrk="1" fontAlgn="auto" hangingPunct="1">
              <a:lnSpc>
                <a:spcPct val="90000"/>
              </a:lnSpc>
              <a:spcAft>
                <a:spcPts val="0"/>
              </a:spcAft>
              <a:buFont typeface="Wingdings" pitchFamily="2" charset="2"/>
              <a:buChar char="Ø"/>
              <a:defRPr/>
            </a:pPr>
            <a:r>
              <a:rPr lang="es-CO" sz="2000" smtClean="0"/>
              <a:t>Es la distancia entre el centro del lente y el punto focal medida en mm.  </a:t>
            </a:r>
          </a:p>
        </p:txBody>
      </p:sp>
      <p:pic>
        <p:nvPicPr>
          <p:cNvPr id="64515" name="Picture 4"/>
          <p:cNvPicPr>
            <a:picLocks noChangeAspect="1" noChangeArrowheads="1"/>
          </p:cNvPicPr>
          <p:nvPr/>
        </p:nvPicPr>
        <p:blipFill>
          <a:blip r:embed="rId3" cstate="print"/>
          <a:srcRect/>
          <a:stretch>
            <a:fillRect/>
          </a:stretch>
        </p:blipFill>
        <p:spPr bwMode="auto">
          <a:xfrm>
            <a:off x="1219200" y="2438400"/>
            <a:ext cx="7453313" cy="1327150"/>
          </a:xfrm>
          <a:prstGeom prst="rect">
            <a:avLst/>
          </a:prstGeom>
          <a:noFill/>
          <a:ln w="9525">
            <a:noFill/>
            <a:miter lim="800000"/>
            <a:headEnd/>
            <a:tailEnd/>
          </a:ln>
        </p:spPr>
      </p:pic>
      <p:pic>
        <p:nvPicPr>
          <p:cNvPr id="64516" name="Picture 5"/>
          <p:cNvPicPr>
            <a:picLocks noChangeAspect="1" noChangeArrowheads="1"/>
          </p:cNvPicPr>
          <p:nvPr/>
        </p:nvPicPr>
        <p:blipFill>
          <a:blip r:embed="rId4" cstate="print"/>
          <a:srcRect/>
          <a:stretch>
            <a:fillRect/>
          </a:stretch>
        </p:blipFill>
        <p:spPr bwMode="auto">
          <a:xfrm>
            <a:off x="838200" y="3505200"/>
            <a:ext cx="2895600" cy="2717800"/>
          </a:xfrm>
          <a:prstGeom prst="rect">
            <a:avLst/>
          </a:prstGeom>
          <a:noFill/>
          <a:ln w="9525">
            <a:noFill/>
            <a:miter lim="800000"/>
            <a:headEnd/>
            <a:tailEnd/>
          </a:ln>
        </p:spPr>
      </p:pic>
      <p:sp>
        <p:nvSpPr>
          <p:cNvPr id="64517" name="Text Box 7"/>
          <p:cNvSpPr txBox="1">
            <a:spLocks noChangeArrowheads="1"/>
          </p:cNvSpPr>
          <p:nvPr/>
        </p:nvSpPr>
        <p:spPr bwMode="auto">
          <a:xfrm>
            <a:off x="3962400" y="4038600"/>
            <a:ext cx="4824413" cy="2073275"/>
          </a:xfrm>
          <a:prstGeom prst="rect">
            <a:avLst/>
          </a:prstGeom>
          <a:noFill/>
          <a:ln w="9525">
            <a:noFill/>
            <a:miter lim="800000"/>
            <a:headEnd/>
            <a:tailEnd/>
          </a:ln>
        </p:spPr>
        <p:txBody>
          <a:bodyPr>
            <a:spAutoFit/>
          </a:bodyPr>
          <a:lstStyle/>
          <a:p>
            <a:pPr eaLnBrk="1" hangingPunct="1">
              <a:spcBef>
                <a:spcPct val="50000"/>
              </a:spcBef>
            </a:pPr>
            <a:r>
              <a:rPr lang="es-ES" sz="2000" dirty="0">
                <a:solidFill>
                  <a:srgbClr val="333333"/>
                </a:solidFill>
              </a:rPr>
              <a:t>En este sentido hay tres tipos básicos de lentes:</a:t>
            </a:r>
          </a:p>
          <a:p>
            <a:pPr eaLnBrk="1" hangingPunct="1">
              <a:spcBef>
                <a:spcPct val="50000"/>
              </a:spcBef>
              <a:buFontTx/>
              <a:buChar char="-"/>
            </a:pPr>
            <a:r>
              <a:rPr lang="es-ES" sz="2000" dirty="0">
                <a:solidFill>
                  <a:srgbClr val="333333"/>
                </a:solidFill>
              </a:rPr>
              <a:t> De Longitud Focal Fija</a:t>
            </a:r>
          </a:p>
          <a:p>
            <a:pPr eaLnBrk="1" hangingPunct="1">
              <a:spcBef>
                <a:spcPct val="50000"/>
              </a:spcBef>
              <a:buFontTx/>
              <a:buChar char="-"/>
            </a:pPr>
            <a:r>
              <a:rPr lang="es-ES" sz="2000" dirty="0">
                <a:solidFill>
                  <a:srgbClr val="333333"/>
                </a:solidFill>
              </a:rPr>
              <a:t> De distancia Focal Variable</a:t>
            </a:r>
          </a:p>
          <a:p>
            <a:pPr eaLnBrk="1" hangingPunct="1">
              <a:spcBef>
                <a:spcPct val="50000"/>
              </a:spcBef>
              <a:buFontTx/>
              <a:buChar char="-"/>
            </a:pPr>
            <a:r>
              <a:rPr lang="es-ES" sz="2000" dirty="0">
                <a:solidFill>
                  <a:srgbClr val="333333"/>
                </a:solidFill>
              </a:rPr>
              <a:t> Zoom</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65538" name="Rectangle 2"/>
          <p:cNvSpPr>
            <a:spLocks noGrp="1" noChangeArrowheads="1"/>
          </p:cNvSpPr>
          <p:nvPr>
            <p:ph idx="1"/>
          </p:nvPr>
        </p:nvSpPr>
        <p:spPr>
          <a:xfrm>
            <a:off x="381000" y="2133600"/>
            <a:ext cx="8077200" cy="4495800"/>
          </a:xfrm>
        </p:spPr>
        <p:txBody>
          <a:bodyPr/>
          <a:lstStyle/>
          <a:p>
            <a:pPr marL="508000" indent="-508000" algn="ctr" eaLnBrk="1" hangingPunct="1">
              <a:buFont typeface="Wingdings" pitchFamily="2" charset="2"/>
              <a:buNone/>
            </a:pPr>
            <a:r>
              <a:rPr lang="es-ES_tradnl" sz="2000" dirty="0" smtClean="0">
                <a:latin typeface="Verdana" pitchFamily="34" charset="0"/>
              </a:rPr>
              <a:t>	</a:t>
            </a:r>
            <a:r>
              <a:rPr lang="es-ES_tradnl" sz="2100" dirty="0" smtClean="0"/>
              <a:t>Se necesita instalar una cámara para vigilar un área de 6 metros de longitud (ancho), la cámara se instalará a 5 metros de distancia del punto que se va a vigilar.  </a:t>
            </a:r>
            <a:br>
              <a:rPr lang="es-ES_tradnl" sz="2100" dirty="0" smtClean="0"/>
            </a:br>
            <a:r>
              <a:rPr lang="es-ES_tradnl" sz="2100" dirty="0" smtClean="0"/>
              <a:t/>
            </a:r>
            <a:br>
              <a:rPr lang="es-ES_tradnl" sz="2100" dirty="0" smtClean="0"/>
            </a:br>
            <a:r>
              <a:rPr lang="es-ES_tradnl" sz="2100" dirty="0" smtClean="0"/>
              <a:t>¿Qué lente se debe utilizar teniendo en  cuenta que el sensor tiene formato de 1/3”? </a:t>
            </a:r>
          </a:p>
          <a:p>
            <a:pPr marL="914400" lvl="1" indent="-457200" algn="just" eaLnBrk="1" hangingPunct="1">
              <a:buFont typeface="Wingdings" pitchFamily="2" charset="2"/>
              <a:buChar char="Ø"/>
            </a:pPr>
            <a:endParaRPr lang="es-ES_tradnl" sz="2100" dirty="0" smtClean="0"/>
          </a:p>
          <a:p>
            <a:pPr marL="914400" lvl="1" indent="-457200" algn="just" eaLnBrk="1" hangingPunct="1">
              <a:buFont typeface="Wingdings" pitchFamily="2" charset="2"/>
              <a:buChar char="Ø"/>
            </a:pPr>
            <a:endParaRPr lang="es-ES_tradnl" sz="1600" dirty="0" smtClean="0"/>
          </a:p>
          <a:p>
            <a:pPr marL="508000" indent="-508000" algn="just" eaLnBrk="1" hangingPunct="1">
              <a:buFontTx/>
              <a:buNone/>
            </a:pPr>
            <a:endParaRPr lang="es-ES_tradnl" sz="1600" b="1" dirty="0" smtClean="0"/>
          </a:p>
          <a:p>
            <a:pPr marL="508000" indent="-508000" algn="just" eaLnBrk="1" hangingPunct="1">
              <a:buFontTx/>
              <a:buNone/>
            </a:pPr>
            <a:endParaRPr lang="es-ES_tradnl" sz="1600" b="1" dirty="0" smtClean="0"/>
          </a:p>
        </p:txBody>
      </p:sp>
      <p:pic>
        <p:nvPicPr>
          <p:cNvPr id="65539" name="Picture 4"/>
          <p:cNvPicPr>
            <a:picLocks noChangeAspect="1" noChangeArrowheads="1"/>
          </p:cNvPicPr>
          <p:nvPr/>
        </p:nvPicPr>
        <p:blipFill>
          <a:blip r:embed="rId3" cstate="print"/>
          <a:srcRect/>
          <a:stretch>
            <a:fillRect/>
          </a:stretch>
        </p:blipFill>
        <p:spPr bwMode="auto">
          <a:xfrm>
            <a:off x="3352800" y="4343400"/>
            <a:ext cx="2667000" cy="2159000"/>
          </a:xfrm>
          <a:prstGeom prst="rect">
            <a:avLst/>
          </a:prstGeom>
          <a:noFill/>
          <a:ln w="9525">
            <a:noFill/>
            <a:miter lim="800000"/>
            <a:headEnd/>
            <a:tailEnd/>
          </a:ln>
        </p:spPr>
      </p:pic>
      <p:sp>
        <p:nvSpPr>
          <p:cNvPr id="7" name="Rectangle 2"/>
          <p:cNvSpPr txBox="1">
            <a:spLocks noChangeArrowheads="1"/>
          </p:cNvSpPr>
          <p:nvPr/>
        </p:nvSpPr>
        <p:spPr>
          <a:xfrm>
            <a:off x="457200" y="1219200"/>
            <a:ext cx="8229600" cy="762000"/>
          </a:xfrm>
          <a:prstGeom prst="rect">
            <a:avLst/>
          </a:prstGeom>
        </p:spPr>
        <p:txBody>
          <a:bodyPr lIns="0" rIns="0" bIns="0" anchor="b">
            <a:normAutofit fontScale="97500"/>
          </a:bodyPr>
          <a:lstStyle/>
          <a:p>
            <a:pPr algn="ctr" eaLnBrk="1" fontAlgn="auto" hangingPunct="1">
              <a:spcAft>
                <a:spcPts val="0"/>
              </a:spcAft>
              <a:defRPr/>
            </a:pPr>
            <a:r>
              <a:rPr lang="es-ES" sz="3200" b="1" dirty="0">
                <a:solidFill>
                  <a:srgbClr val="FF9900"/>
                </a:solidFill>
                <a:latin typeface="+mj-lt"/>
                <a:ea typeface="+mj-ea"/>
                <a:cs typeface="+mj-cs"/>
              </a:rPr>
              <a:t>Ejemplo de longitud focal</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fontScale="90000"/>
          </a:bodyPr>
          <a:lstStyle/>
          <a:p>
            <a:pPr eaLnBrk="1" fontAlgn="auto" hangingPunct="1">
              <a:spcAft>
                <a:spcPts val="0"/>
              </a:spcAft>
              <a:defRPr/>
            </a:pPr>
            <a:r>
              <a:rPr lang="es-ES" sz="5400" b="1" dirty="0" smtClean="0"/>
              <a:t>Uso del video de seguridad</a:t>
            </a:r>
            <a:r>
              <a:rPr lang="es-ES" b="1" dirty="0" smtClean="0">
                <a:solidFill>
                  <a:srgbClr val="FFC000"/>
                </a:solidFill>
              </a:rPr>
              <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457200" y="1524000"/>
            <a:ext cx="8229600" cy="5334000"/>
          </a:xfrm>
        </p:spPr>
        <p:txBody>
          <a:bodyPr>
            <a:normAutofit lnSpcReduction="10000"/>
          </a:bodyPr>
          <a:lstStyle/>
          <a:p>
            <a:r>
              <a:rPr lang="es-ES" sz="2000" dirty="0" smtClean="0"/>
              <a:t>Estas son de Jaime Giménez </a:t>
            </a:r>
            <a:r>
              <a:rPr lang="es-ES" sz="2000" dirty="0" err="1" smtClean="0"/>
              <a:t>Arbel</a:t>
            </a:r>
            <a:r>
              <a:rPr lang="es-ES" sz="2000" dirty="0" smtClean="0"/>
              <a:t> “atracador” bancos apodado el solitario.</a:t>
            </a:r>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_tradnl" sz="2000" dirty="0" smtClean="0"/>
          </a:p>
          <a:p>
            <a:endParaRPr lang="es-ES" sz="2000" dirty="0" smtClean="0"/>
          </a:p>
          <a:p>
            <a:r>
              <a:rPr lang="es-ES" sz="2000" dirty="0" smtClean="0"/>
              <a:t>• UNA foto o </a:t>
            </a:r>
            <a:r>
              <a:rPr lang="es-ES" sz="2000" dirty="0" err="1" smtClean="0"/>
              <a:t>frame</a:t>
            </a:r>
            <a:r>
              <a:rPr lang="es-ES" sz="2000" dirty="0" smtClean="0"/>
              <a:t> es suficiente para procesar criminales, una sola</a:t>
            </a:r>
          </a:p>
          <a:p>
            <a:pPr>
              <a:buNone/>
            </a:pPr>
            <a:r>
              <a:rPr lang="es-ES" sz="2000" dirty="0" smtClean="0"/>
              <a:t>buena foto puede marcar la diferencia.</a:t>
            </a:r>
          </a:p>
        </p:txBody>
      </p:sp>
      <p:pic>
        <p:nvPicPr>
          <p:cNvPr id="151554" name="Picture 2"/>
          <p:cNvPicPr>
            <a:picLocks noChangeAspect="1" noChangeArrowheads="1"/>
          </p:cNvPicPr>
          <p:nvPr/>
        </p:nvPicPr>
        <p:blipFill>
          <a:blip r:embed="rId2" cstate="print"/>
          <a:srcRect t="19580"/>
          <a:stretch>
            <a:fillRect/>
          </a:stretch>
        </p:blipFill>
        <p:spPr bwMode="auto">
          <a:xfrm>
            <a:off x="685800" y="2159726"/>
            <a:ext cx="2743200" cy="1802674"/>
          </a:xfrm>
          <a:prstGeom prst="rect">
            <a:avLst/>
          </a:prstGeom>
          <a:noFill/>
          <a:ln w="9525">
            <a:noFill/>
            <a:miter lim="800000"/>
            <a:headEnd/>
            <a:tailEnd/>
          </a:ln>
        </p:spPr>
      </p:pic>
      <p:sp>
        <p:nvSpPr>
          <p:cNvPr id="151556" name="AutoShape 4"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51558" name="Picture 6" descr="http://www.ultimocartucho.es/wp-content/uploads/2014/12/el_solitario_banco.jpg"/>
          <p:cNvPicPr>
            <a:picLocks noChangeAspect="1" noChangeArrowheads="1"/>
          </p:cNvPicPr>
          <p:nvPr/>
        </p:nvPicPr>
        <p:blipFill>
          <a:blip r:embed="rId3" cstate="print"/>
          <a:srcRect l="17684" r="38105"/>
          <a:stretch>
            <a:fillRect/>
          </a:stretch>
        </p:blipFill>
        <p:spPr bwMode="auto">
          <a:xfrm>
            <a:off x="3810000" y="2133600"/>
            <a:ext cx="2194560" cy="1828800"/>
          </a:xfrm>
          <a:prstGeom prst="rect">
            <a:avLst/>
          </a:prstGeom>
          <a:noFill/>
        </p:spPr>
      </p:pic>
      <p:pic>
        <p:nvPicPr>
          <p:cNvPr id="151560" name="Picture 8" descr="http://cdn.20m.es/img/2007/03/15/571453.jpg"/>
          <p:cNvPicPr>
            <a:picLocks noChangeAspect="1" noChangeArrowheads="1"/>
          </p:cNvPicPr>
          <p:nvPr/>
        </p:nvPicPr>
        <p:blipFill>
          <a:blip r:embed="rId4" cstate="print"/>
          <a:srcRect/>
          <a:stretch>
            <a:fillRect/>
          </a:stretch>
        </p:blipFill>
        <p:spPr bwMode="auto">
          <a:xfrm>
            <a:off x="1447800" y="4038600"/>
            <a:ext cx="3810000" cy="1905000"/>
          </a:xfrm>
          <a:prstGeom prst="rect">
            <a:avLst/>
          </a:prstGeom>
          <a:noFill/>
        </p:spPr>
      </p:pic>
      <p:sp>
        <p:nvSpPr>
          <p:cNvPr id="151562" name="AutoShape 10"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51564" name="AutoShape 12"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51566" name="Picture 14" descr="http://www.belt.es/noticiasmdb/imagenes/24070714.jpg"/>
          <p:cNvPicPr>
            <a:picLocks noChangeAspect="1" noChangeArrowheads="1"/>
          </p:cNvPicPr>
          <p:nvPr/>
        </p:nvPicPr>
        <p:blipFill>
          <a:blip r:embed="rId5" cstate="print"/>
          <a:srcRect/>
          <a:stretch>
            <a:fillRect/>
          </a:stretch>
        </p:blipFill>
        <p:spPr bwMode="auto">
          <a:xfrm>
            <a:off x="6248400" y="2057400"/>
            <a:ext cx="2707640" cy="31242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cstate="print"/>
          <a:srcRect/>
          <a:stretch>
            <a:fillRect/>
          </a:stretch>
        </p:blipFill>
        <p:spPr bwMode="auto">
          <a:xfrm>
            <a:off x="7086600" y="2819400"/>
            <a:ext cx="1335088" cy="1600200"/>
          </a:xfrm>
          <a:prstGeom prst="rect">
            <a:avLst/>
          </a:prstGeom>
          <a:noFill/>
          <a:ln w="9525">
            <a:noFill/>
            <a:miter lim="800000"/>
            <a:headEnd/>
            <a:tailEnd/>
          </a:ln>
        </p:spPr>
      </p:pic>
      <p:sp>
        <p:nvSpPr>
          <p:cNvPr id="66563" name="Rectangle 5"/>
          <p:cNvSpPr>
            <a:spLocks noChangeArrowheads="1"/>
          </p:cNvSpPr>
          <p:nvPr/>
        </p:nvSpPr>
        <p:spPr bwMode="auto">
          <a:xfrm>
            <a:off x="304800" y="2209800"/>
            <a:ext cx="7616825" cy="4495800"/>
          </a:xfrm>
          <a:prstGeom prst="rect">
            <a:avLst/>
          </a:prstGeom>
          <a:noFill/>
          <a:ln w="9525" algn="ctr">
            <a:noFill/>
            <a:miter lim="800000"/>
            <a:headEnd/>
            <a:tailEnd/>
          </a:ln>
        </p:spPr>
        <p:txBody>
          <a:bodyPr/>
          <a:lstStyle/>
          <a:p>
            <a:pPr marL="508000" indent="-508000" eaLnBrk="1" hangingPunct="1">
              <a:spcBef>
                <a:spcPct val="20000"/>
              </a:spcBef>
              <a:buFont typeface="Wingdings" pitchFamily="2" charset="2"/>
              <a:buNone/>
            </a:pPr>
            <a:r>
              <a:rPr lang="es-ES_tradnl" sz="2000" b="1">
                <a:latin typeface="Verdana" pitchFamily="34" charset="0"/>
              </a:rPr>
              <a:t>Solución: </a:t>
            </a:r>
            <a:endParaRPr lang="es-ES_tradnl" sz="2000">
              <a:latin typeface="Verdana" pitchFamily="34" charset="0"/>
            </a:endParaRPr>
          </a:p>
          <a:p>
            <a:pPr marL="508000" indent="-508000" eaLnBrk="1" hangingPunct="1">
              <a:spcBef>
                <a:spcPct val="20000"/>
              </a:spcBef>
            </a:pPr>
            <a:r>
              <a:rPr lang="es-ES_tradnl" sz="2100">
                <a:latin typeface="Verdana" pitchFamily="34" charset="0"/>
              </a:rPr>
              <a:t>	</a:t>
            </a:r>
            <a:r>
              <a:rPr lang="es-ES_tradnl" sz="2100"/>
              <a:t>Teniendo en cuenta que el formato utilizado es de 1/3”:</a:t>
            </a:r>
            <a:br>
              <a:rPr lang="es-ES_tradnl" sz="2100"/>
            </a:br>
            <a:endParaRPr lang="en-US" sz="2100"/>
          </a:p>
          <a:p>
            <a:pPr marL="508000" indent="-508000" eaLnBrk="1" hangingPunct="1">
              <a:spcBef>
                <a:spcPct val="20000"/>
              </a:spcBef>
            </a:pPr>
            <a:endParaRPr lang="en-US" sz="2100"/>
          </a:p>
          <a:p>
            <a:pPr marL="508000" indent="-508000" eaLnBrk="1" hangingPunct="1">
              <a:spcBef>
                <a:spcPct val="20000"/>
              </a:spcBef>
            </a:pPr>
            <a:r>
              <a:rPr lang="en-US" sz="2100"/>
              <a:t>	Longitud Focal = (4.8mm) x  5m / 6m = 4mm</a:t>
            </a:r>
            <a:endParaRPr lang="es-ES_tradnl" sz="2100"/>
          </a:p>
          <a:p>
            <a:pPr marL="508000" indent="-508000" eaLnBrk="1" hangingPunct="1">
              <a:spcBef>
                <a:spcPct val="20000"/>
              </a:spcBef>
            </a:pPr>
            <a:endParaRPr lang="es-ES_tradnl" sz="2100"/>
          </a:p>
          <a:p>
            <a:pPr marL="508000" indent="-508000" eaLnBrk="1" hangingPunct="1">
              <a:spcBef>
                <a:spcPct val="20000"/>
              </a:spcBef>
            </a:pPr>
            <a:r>
              <a:rPr lang="es-ES_tradnl" sz="2100"/>
              <a:t>	Se debe usar un lente de 4mm de longitud focal, en este caso se podría utilizar el </a:t>
            </a:r>
            <a:r>
              <a:rPr lang="es-ES_tradnl" sz="2100" b="1"/>
              <a:t>QT-0412A</a:t>
            </a:r>
            <a:r>
              <a:rPr lang="es-ES_tradnl" sz="2100"/>
              <a:t> o el </a:t>
            </a:r>
            <a:r>
              <a:rPr lang="es-ES_tradnl" sz="2100" b="1"/>
              <a:t>QT-0416F</a:t>
            </a:r>
            <a:r>
              <a:rPr lang="es-ES_tradnl" sz="2100"/>
              <a:t>.</a:t>
            </a:r>
            <a:r>
              <a:rPr lang="es-ES_tradnl" sz="2000"/>
              <a:t> </a:t>
            </a:r>
            <a:br>
              <a:rPr lang="es-ES_tradnl" sz="2000"/>
            </a:br>
            <a:endParaRPr lang="es-ES_tradnl" sz="2000" b="1"/>
          </a:p>
        </p:txBody>
      </p:sp>
      <p:pic>
        <p:nvPicPr>
          <p:cNvPr id="66564" name="Picture 6"/>
          <p:cNvPicPr>
            <a:picLocks noChangeAspect="1" noChangeArrowheads="1"/>
          </p:cNvPicPr>
          <p:nvPr/>
        </p:nvPicPr>
        <p:blipFill>
          <a:blip r:embed="rId4" cstate="print"/>
          <a:srcRect/>
          <a:stretch>
            <a:fillRect/>
          </a:stretch>
        </p:blipFill>
        <p:spPr bwMode="auto">
          <a:xfrm>
            <a:off x="1676400" y="3048000"/>
            <a:ext cx="2552700" cy="623888"/>
          </a:xfrm>
          <a:prstGeom prst="rect">
            <a:avLst/>
          </a:prstGeom>
          <a:noFill/>
          <a:ln w="9525">
            <a:noFill/>
            <a:miter lim="800000"/>
            <a:headEnd/>
            <a:tailEnd/>
          </a:ln>
        </p:spPr>
      </p:pic>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8" name="Rectangle 2"/>
          <p:cNvSpPr txBox="1">
            <a:spLocks noChangeArrowheads="1"/>
          </p:cNvSpPr>
          <p:nvPr/>
        </p:nvSpPr>
        <p:spPr>
          <a:xfrm>
            <a:off x="457200" y="1219200"/>
            <a:ext cx="8229600" cy="762000"/>
          </a:xfrm>
          <a:prstGeom prst="rect">
            <a:avLst/>
          </a:prstGeom>
        </p:spPr>
        <p:txBody>
          <a:bodyPr lIns="0" rIns="0" bIns="0" anchor="b">
            <a:normAutofit fontScale="97500"/>
          </a:bodyPr>
          <a:lstStyle/>
          <a:p>
            <a:pPr algn="ctr" eaLnBrk="1" fontAlgn="auto" hangingPunct="1">
              <a:spcAft>
                <a:spcPts val="0"/>
              </a:spcAft>
              <a:defRPr/>
            </a:pPr>
            <a:r>
              <a:rPr lang="es-ES" sz="3200" b="1" dirty="0">
                <a:solidFill>
                  <a:srgbClr val="FF9900"/>
                </a:solidFill>
                <a:latin typeface="+mj-lt"/>
                <a:ea typeface="+mj-ea"/>
                <a:cs typeface="+mj-cs"/>
              </a:rPr>
              <a:t>Ejemplo de longitud focal</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pic>
        <p:nvPicPr>
          <p:cNvPr id="67586" name="3 Marcador de contenido" descr="Untitled-1.jpg"/>
          <p:cNvPicPr>
            <a:picLocks noGrp="1" noChangeAspect="1"/>
          </p:cNvPicPr>
          <p:nvPr>
            <p:ph idx="1"/>
          </p:nvPr>
        </p:nvPicPr>
        <p:blipFill>
          <a:blip r:embed="rId2" cstate="print"/>
          <a:srcRect/>
          <a:stretch>
            <a:fillRect/>
          </a:stretch>
        </p:blipFill>
        <p:spPr>
          <a:xfrm>
            <a:off x="762000" y="1600200"/>
            <a:ext cx="7583488" cy="4724400"/>
          </a:xfr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27650" name="Rectangle 2"/>
          <p:cNvSpPr>
            <a:spLocks noGrp="1" noChangeArrowheads="1"/>
          </p:cNvSpPr>
          <p:nvPr>
            <p:ph idx="1"/>
          </p:nvPr>
        </p:nvSpPr>
        <p:spPr>
          <a:xfrm>
            <a:off x="381000" y="1447800"/>
            <a:ext cx="4572000" cy="5105400"/>
          </a:xfrm>
        </p:spPr>
        <p:txBody>
          <a:bodyPr>
            <a:normAutofit/>
          </a:bodyPr>
          <a:lstStyle/>
          <a:p>
            <a:pPr marL="508000" indent="-508000" eaLnBrk="1" fontAlgn="auto" hangingPunct="1">
              <a:spcAft>
                <a:spcPts val="0"/>
              </a:spcAft>
              <a:buClr>
                <a:schemeClr val="accent3"/>
              </a:buClr>
              <a:buFont typeface="Wingdings" pitchFamily="2" charset="2"/>
              <a:buNone/>
              <a:defRPr/>
            </a:pPr>
            <a:r>
              <a:rPr lang="es-CO" sz="2800" b="1" dirty="0" smtClean="0">
                <a:solidFill>
                  <a:srgbClr val="FF9900"/>
                </a:solidFill>
                <a:latin typeface="Verdana" pitchFamily="34" charset="0"/>
              </a:rPr>
              <a:t>	Montaje</a:t>
            </a:r>
          </a:p>
          <a:p>
            <a:pPr marL="508000" indent="-508000" algn="ctr" eaLnBrk="1" fontAlgn="auto" hangingPunct="1">
              <a:spcAft>
                <a:spcPts val="0"/>
              </a:spcAft>
              <a:buClr>
                <a:schemeClr val="accent3"/>
              </a:buClr>
              <a:buFont typeface="Wingdings" pitchFamily="2" charset="2"/>
              <a:buNone/>
              <a:defRPr/>
            </a:pPr>
            <a:endParaRPr lang="es-CO" sz="2800" b="1" dirty="0" smtClean="0">
              <a:solidFill>
                <a:srgbClr val="FF9900"/>
              </a:solidFill>
              <a:latin typeface="Verdana" pitchFamily="34" charset="0"/>
            </a:endParaRPr>
          </a:p>
          <a:p>
            <a:pPr marL="0" lvl="1" indent="-457200" algn="just" eaLnBrk="1" fontAlgn="auto" hangingPunct="1">
              <a:spcBef>
                <a:spcPts val="0"/>
              </a:spcBef>
              <a:spcAft>
                <a:spcPts val="0"/>
              </a:spcAft>
              <a:buFont typeface="Wingdings" pitchFamily="2" charset="2"/>
              <a:buNone/>
              <a:defRPr/>
            </a:pPr>
            <a:r>
              <a:rPr lang="es-ES_tradnl" sz="2000" dirty="0" smtClean="0">
                <a:latin typeface="+mj-lt"/>
              </a:rPr>
              <a:t>Hay 2 estándares para montaje de lentes, C y CS. </a:t>
            </a:r>
          </a:p>
          <a:p>
            <a:pPr marL="0" lvl="1" indent="-457200" algn="just" eaLnBrk="1" fontAlgn="auto" hangingPunct="1">
              <a:spcBef>
                <a:spcPts val="0"/>
              </a:spcBef>
              <a:spcAft>
                <a:spcPts val="0"/>
              </a:spcAft>
              <a:buFont typeface="Wingdings" pitchFamily="2" charset="2"/>
              <a:buNone/>
              <a:defRPr/>
            </a:pPr>
            <a:endParaRPr lang="es-ES_tradnl" sz="2000" dirty="0" smtClean="0">
              <a:latin typeface="+mj-lt"/>
            </a:endParaRPr>
          </a:p>
          <a:p>
            <a:pPr marL="0" lvl="1" indent="-457200" algn="just" eaLnBrk="1" fontAlgn="auto" hangingPunct="1">
              <a:spcBef>
                <a:spcPts val="0"/>
              </a:spcBef>
              <a:spcAft>
                <a:spcPts val="0"/>
              </a:spcAft>
              <a:buFont typeface="Wingdings" pitchFamily="2" charset="2"/>
              <a:buNone/>
              <a:defRPr/>
            </a:pPr>
            <a:r>
              <a:rPr lang="es-ES_tradnl" sz="2000" dirty="0" smtClean="0">
                <a:latin typeface="+mj-lt"/>
              </a:rPr>
              <a:t>La diferencia entre los dos es la distancia necesaria para enfocar entre el lente y el CCD. (C-17.5mm y CS- 12,5mm).</a:t>
            </a:r>
          </a:p>
          <a:p>
            <a:pPr marL="0" lvl="1" indent="-457200" algn="just" eaLnBrk="1" fontAlgn="auto" hangingPunct="1">
              <a:spcBef>
                <a:spcPts val="0"/>
              </a:spcBef>
              <a:spcAft>
                <a:spcPts val="0"/>
              </a:spcAft>
              <a:buFont typeface="Wingdings" pitchFamily="2" charset="2"/>
              <a:buNone/>
              <a:defRPr/>
            </a:pPr>
            <a:r>
              <a:rPr lang="es-ES_tradnl" sz="2000" dirty="0" smtClean="0">
                <a:latin typeface="+mj-lt"/>
              </a:rPr>
              <a:t/>
            </a:r>
            <a:br>
              <a:rPr lang="es-ES_tradnl" sz="2000" dirty="0" smtClean="0">
                <a:latin typeface="+mj-lt"/>
              </a:rPr>
            </a:br>
            <a:endParaRPr lang="es-ES_tradnl" sz="2000" dirty="0" smtClean="0">
              <a:latin typeface="+mj-lt"/>
            </a:endParaRPr>
          </a:p>
          <a:p>
            <a:pPr marL="0" lvl="1" indent="-457200" algn="just" eaLnBrk="1" fontAlgn="auto" hangingPunct="1">
              <a:spcBef>
                <a:spcPts val="0"/>
              </a:spcBef>
              <a:spcAft>
                <a:spcPts val="0"/>
              </a:spcAft>
              <a:buFont typeface="Wingdings" pitchFamily="2" charset="2"/>
              <a:buNone/>
              <a:defRPr/>
            </a:pPr>
            <a:r>
              <a:rPr lang="es-ES_tradnl" sz="2000" dirty="0" smtClean="0">
                <a:latin typeface="+mj-lt"/>
              </a:rPr>
              <a:t>Cuando se utiliza un lente tipo C para una cámara tipo CS se requiere un adaptador de 5mm entre el lente y la cámara de lo</a:t>
            </a:r>
          </a:p>
          <a:p>
            <a:pPr marL="0" lvl="1" indent="-457200" algn="just" eaLnBrk="1" fontAlgn="auto" hangingPunct="1">
              <a:spcBef>
                <a:spcPts val="0"/>
              </a:spcBef>
              <a:spcAft>
                <a:spcPts val="0"/>
              </a:spcAft>
              <a:buFont typeface="Wingdings" pitchFamily="2" charset="2"/>
              <a:buNone/>
              <a:defRPr/>
            </a:pPr>
            <a:r>
              <a:rPr lang="es-ES_tradnl" sz="2000" dirty="0" smtClean="0">
                <a:latin typeface="+mj-lt"/>
              </a:rPr>
              <a:t>contrario no será posible enfocar.</a:t>
            </a:r>
            <a:endParaRPr lang="es-CO" sz="2000" dirty="0" smtClean="0">
              <a:solidFill>
                <a:schemeClr val="accent2"/>
              </a:solidFill>
              <a:latin typeface="+mj-lt"/>
            </a:endParaRPr>
          </a:p>
          <a:p>
            <a:pPr marL="914400" lvl="1" indent="-457200" eaLnBrk="1" fontAlgn="auto" hangingPunct="1">
              <a:spcAft>
                <a:spcPts val="0"/>
              </a:spcAft>
              <a:buFont typeface="Wingdings" pitchFamily="2" charset="2"/>
              <a:buNone/>
              <a:defRPr/>
            </a:pPr>
            <a:endParaRPr lang="es-CO" sz="2000" dirty="0" smtClean="0">
              <a:solidFill>
                <a:schemeClr val="accent2"/>
              </a:solidFill>
            </a:endParaRPr>
          </a:p>
          <a:p>
            <a:pPr marL="914400" lvl="1" indent="-457200" eaLnBrk="1" fontAlgn="auto" hangingPunct="1">
              <a:spcAft>
                <a:spcPts val="0"/>
              </a:spcAft>
              <a:buFont typeface="Wingdings" pitchFamily="2" charset="2"/>
              <a:buChar char="Ø"/>
              <a:defRPr/>
            </a:pPr>
            <a:endParaRPr lang="es-CO" sz="2000" dirty="0" smtClean="0">
              <a:solidFill>
                <a:schemeClr val="accent2"/>
              </a:solidFill>
            </a:endParaRPr>
          </a:p>
        </p:txBody>
      </p:sp>
      <p:pic>
        <p:nvPicPr>
          <p:cNvPr id="69635" name="Picture 4" descr="lens_cs"/>
          <p:cNvPicPr>
            <a:picLocks noChangeAspect="1" noChangeArrowheads="1"/>
          </p:cNvPicPr>
          <p:nvPr/>
        </p:nvPicPr>
        <p:blipFill>
          <a:blip r:embed="rId3" cstate="print"/>
          <a:srcRect/>
          <a:stretch>
            <a:fillRect/>
          </a:stretch>
        </p:blipFill>
        <p:spPr bwMode="auto">
          <a:xfrm>
            <a:off x="7162800" y="2438400"/>
            <a:ext cx="1846263" cy="1647825"/>
          </a:xfrm>
          <a:prstGeom prst="rect">
            <a:avLst/>
          </a:prstGeom>
          <a:noFill/>
          <a:ln w="9525">
            <a:noFill/>
            <a:miter lim="800000"/>
            <a:headEnd/>
            <a:tailEnd/>
          </a:ln>
        </p:spPr>
      </p:pic>
      <p:pic>
        <p:nvPicPr>
          <p:cNvPr id="69636" name="Picture 5" descr="lens_c"/>
          <p:cNvPicPr>
            <a:picLocks noChangeAspect="1" noChangeArrowheads="1"/>
          </p:cNvPicPr>
          <p:nvPr/>
        </p:nvPicPr>
        <p:blipFill>
          <a:blip r:embed="rId4" cstate="print"/>
          <a:srcRect/>
          <a:stretch>
            <a:fillRect/>
          </a:stretch>
        </p:blipFill>
        <p:spPr bwMode="auto">
          <a:xfrm>
            <a:off x="5334000" y="2438400"/>
            <a:ext cx="1801813" cy="1608138"/>
          </a:xfrm>
          <a:prstGeom prst="rect">
            <a:avLst/>
          </a:prstGeom>
          <a:noFill/>
          <a:ln w="9525">
            <a:noFill/>
            <a:miter lim="800000"/>
            <a:headEnd/>
            <a:tailEnd/>
          </a:ln>
        </p:spPr>
      </p:pic>
      <p:pic>
        <p:nvPicPr>
          <p:cNvPr id="69637" name="Picture 12" descr="lens_mounts"/>
          <p:cNvPicPr>
            <a:picLocks noChangeAspect="1" noChangeArrowheads="1"/>
          </p:cNvPicPr>
          <p:nvPr/>
        </p:nvPicPr>
        <p:blipFill>
          <a:blip r:embed="rId5" cstate="print"/>
          <a:srcRect l="36230"/>
          <a:stretch>
            <a:fillRect/>
          </a:stretch>
        </p:blipFill>
        <p:spPr bwMode="auto">
          <a:xfrm>
            <a:off x="5486400" y="5029200"/>
            <a:ext cx="3276600" cy="1750841"/>
          </a:xfrm>
          <a:prstGeom prst="rect">
            <a:avLst/>
          </a:prstGeom>
          <a:noFill/>
          <a:ln w="9525">
            <a:noFill/>
            <a:miter lim="800000"/>
            <a:headEnd/>
            <a:tailEnd/>
          </a:ln>
        </p:spPr>
      </p:pic>
      <p:pic>
        <p:nvPicPr>
          <p:cNvPr id="7" name="Picture 12" descr="lens_mounts"/>
          <p:cNvPicPr>
            <a:picLocks noChangeAspect="1" noChangeArrowheads="1"/>
          </p:cNvPicPr>
          <p:nvPr/>
        </p:nvPicPr>
        <p:blipFill>
          <a:blip r:embed="rId5" cstate="print"/>
          <a:srcRect r="65494" b="44362"/>
          <a:stretch>
            <a:fillRect/>
          </a:stretch>
        </p:blipFill>
        <p:spPr bwMode="auto">
          <a:xfrm>
            <a:off x="7315200" y="4191000"/>
            <a:ext cx="1525588" cy="838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28674" name="Rectangle 2"/>
          <p:cNvSpPr>
            <a:spLocks noGrp="1" noChangeArrowheads="1"/>
          </p:cNvSpPr>
          <p:nvPr>
            <p:ph idx="1"/>
          </p:nvPr>
        </p:nvSpPr>
        <p:spPr>
          <a:xfrm>
            <a:off x="228600" y="1524000"/>
            <a:ext cx="8610600" cy="1905000"/>
          </a:xfrm>
        </p:spPr>
        <p:txBody>
          <a:bodyPr>
            <a:normAutofit fontScale="92500" lnSpcReduction="10000"/>
          </a:bodyPr>
          <a:lstStyle/>
          <a:p>
            <a:pPr marL="508000" indent="-508000" algn="ctr" eaLnBrk="1" fontAlgn="auto" hangingPunct="1">
              <a:lnSpc>
                <a:spcPct val="80000"/>
              </a:lnSpc>
              <a:spcAft>
                <a:spcPts val="0"/>
              </a:spcAft>
              <a:buClr>
                <a:schemeClr val="accent3"/>
              </a:buClr>
              <a:buFont typeface="Wingdings" pitchFamily="2" charset="2"/>
              <a:buNone/>
              <a:defRPr/>
            </a:pPr>
            <a:r>
              <a:rPr lang="es-CO" sz="2800" b="1" dirty="0" smtClean="0">
                <a:solidFill>
                  <a:srgbClr val="FF9900"/>
                </a:solidFill>
              </a:rPr>
              <a:t>	Ángulo de visión</a:t>
            </a:r>
          </a:p>
          <a:p>
            <a:pPr marL="508000" indent="-508000" algn="ctr" eaLnBrk="1" fontAlgn="auto" hangingPunct="1">
              <a:lnSpc>
                <a:spcPct val="80000"/>
              </a:lnSpc>
              <a:spcAft>
                <a:spcPts val="0"/>
              </a:spcAft>
              <a:buClr>
                <a:schemeClr val="accent3"/>
              </a:buClr>
              <a:buFont typeface="Wingdings" pitchFamily="2" charset="2"/>
              <a:buNone/>
              <a:defRPr/>
            </a:pPr>
            <a:endParaRPr lang="es-CO" sz="2800" b="1" dirty="0" smtClean="0">
              <a:solidFill>
                <a:srgbClr val="FF9900"/>
              </a:solidFill>
            </a:endParaRPr>
          </a:p>
          <a:p>
            <a:pPr marL="914400" lvl="1" indent="-457200" algn="ctr" eaLnBrk="1" fontAlgn="auto" hangingPunct="1">
              <a:lnSpc>
                <a:spcPct val="80000"/>
              </a:lnSpc>
              <a:spcAft>
                <a:spcPts val="0"/>
              </a:spcAft>
              <a:buFont typeface="Wingdings" pitchFamily="2" charset="2"/>
              <a:buNone/>
              <a:defRPr/>
            </a:pPr>
            <a:r>
              <a:rPr lang="es-ES_tradnl" sz="1900" dirty="0" smtClean="0"/>
              <a:t>Es el rango de visión que puede ser cubierto por el lente y</a:t>
            </a:r>
          </a:p>
          <a:p>
            <a:pPr marL="914400" lvl="1" indent="-457200" algn="ctr" eaLnBrk="1" fontAlgn="auto" hangingPunct="1">
              <a:lnSpc>
                <a:spcPct val="80000"/>
              </a:lnSpc>
              <a:spcAft>
                <a:spcPts val="0"/>
              </a:spcAft>
              <a:buFont typeface="Wingdings" pitchFamily="2" charset="2"/>
              <a:buNone/>
              <a:defRPr/>
            </a:pPr>
            <a:r>
              <a:rPr lang="es-ES_tradnl" sz="1900" dirty="0" smtClean="0"/>
              <a:t>usualmente se expresa en grados.</a:t>
            </a:r>
          </a:p>
          <a:p>
            <a:pPr marL="914400" lvl="1" indent="-457200" algn="ctr" eaLnBrk="1" fontAlgn="auto" hangingPunct="1">
              <a:lnSpc>
                <a:spcPct val="80000"/>
              </a:lnSpc>
              <a:spcAft>
                <a:spcPts val="0"/>
              </a:spcAft>
              <a:buFont typeface="Wingdings" pitchFamily="2" charset="2"/>
              <a:buNone/>
              <a:defRPr/>
            </a:pPr>
            <a:r>
              <a:rPr lang="es-ES_tradnl" sz="1900" dirty="0" smtClean="0"/>
              <a:t>Para lentes </a:t>
            </a:r>
            <a:r>
              <a:rPr lang="es-ES_tradnl" sz="1900" dirty="0" err="1" smtClean="0"/>
              <a:t>varifocales</a:t>
            </a:r>
            <a:r>
              <a:rPr lang="es-ES_tradnl" sz="1900" dirty="0" smtClean="0"/>
              <a:t> se miden dos ángulos:</a:t>
            </a:r>
          </a:p>
          <a:p>
            <a:pPr marL="914400" lvl="1" indent="-457200" eaLnBrk="1" fontAlgn="auto" hangingPunct="1">
              <a:lnSpc>
                <a:spcPct val="80000"/>
              </a:lnSpc>
              <a:spcAft>
                <a:spcPts val="0"/>
              </a:spcAft>
              <a:buFont typeface="Wingdings" pitchFamily="2" charset="2"/>
              <a:buNone/>
              <a:defRPr/>
            </a:pPr>
            <a:r>
              <a:rPr lang="es-ES_tradnl" sz="2000" dirty="0" smtClean="0"/>
              <a:t>	</a:t>
            </a:r>
          </a:p>
        </p:txBody>
      </p:sp>
      <p:pic>
        <p:nvPicPr>
          <p:cNvPr id="70659" name="Picture 4"/>
          <p:cNvPicPr>
            <a:picLocks noChangeAspect="1" noChangeArrowheads="1"/>
          </p:cNvPicPr>
          <p:nvPr/>
        </p:nvPicPr>
        <p:blipFill>
          <a:blip r:embed="rId3" cstate="print"/>
          <a:srcRect/>
          <a:stretch>
            <a:fillRect/>
          </a:stretch>
        </p:blipFill>
        <p:spPr bwMode="auto">
          <a:xfrm>
            <a:off x="838200" y="3200400"/>
            <a:ext cx="7391400" cy="1789113"/>
          </a:xfrm>
          <a:prstGeom prst="rect">
            <a:avLst/>
          </a:prstGeom>
          <a:noFill/>
          <a:ln w="9525">
            <a:noFill/>
            <a:miter lim="800000"/>
            <a:headEnd/>
            <a:tailEnd/>
          </a:ln>
        </p:spPr>
      </p:pic>
      <p:sp>
        <p:nvSpPr>
          <p:cNvPr id="7" name="6 Rectángulo"/>
          <p:cNvSpPr/>
          <p:nvPr/>
        </p:nvSpPr>
        <p:spPr>
          <a:xfrm>
            <a:off x="228600" y="5334000"/>
            <a:ext cx="8534400" cy="1225550"/>
          </a:xfrm>
          <a:prstGeom prst="rect">
            <a:avLst/>
          </a:prstGeom>
        </p:spPr>
        <p:txBody>
          <a:bodyPr>
            <a:spAutoFit/>
          </a:bodyPr>
          <a:lstStyle/>
          <a:p>
            <a:pPr marL="914400" lvl="1" indent="-457200" algn="ctr" eaLnBrk="1" hangingPunct="1">
              <a:lnSpc>
                <a:spcPct val="80000"/>
              </a:lnSpc>
              <a:buFont typeface="Wingdings" pitchFamily="2" charset="2"/>
              <a:buNone/>
              <a:defRPr/>
            </a:pPr>
            <a:r>
              <a:rPr lang="es-ES_tradnl" sz="2000" dirty="0"/>
              <a:t>	</a:t>
            </a:r>
            <a:r>
              <a:rPr lang="es-ES_tradnl" dirty="0">
                <a:latin typeface="+mn-lt"/>
              </a:rPr>
              <a:t>El primero con el lente enfocado en la mínima distancia que alcanza, el segundo con el lente enfocado en la máxima distancia que se alcanza.</a:t>
            </a:r>
            <a:br>
              <a:rPr lang="es-ES_tradnl" dirty="0">
                <a:latin typeface="+mn-lt"/>
              </a:rPr>
            </a:br>
            <a:endParaRPr lang="en-US" dirty="0">
              <a:latin typeface="+mn-lt"/>
            </a:endParaRPr>
          </a:p>
          <a:p>
            <a:pPr marL="914400" lvl="1" indent="-457200" algn="ctr" eaLnBrk="1" hangingPunct="1">
              <a:lnSpc>
                <a:spcPct val="80000"/>
              </a:lnSpc>
              <a:buFont typeface="Wingdings" pitchFamily="2" charset="2"/>
              <a:buNone/>
              <a:defRPr/>
            </a:pPr>
            <a:r>
              <a:rPr lang="es-ES_tradnl" dirty="0">
                <a:latin typeface="+mn-lt"/>
              </a:rPr>
              <a:t>	Entre mayor sea el formato del lente, mayor será el ángulo de</a:t>
            </a:r>
          </a:p>
          <a:p>
            <a:pPr marL="914400" lvl="1" indent="-457200" algn="ctr" eaLnBrk="1" hangingPunct="1">
              <a:lnSpc>
                <a:spcPct val="80000"/>
              </a:lnSpc>
              <a:buFont typeface="Wingdings" pitchFamily="2" charset="2"/>
              <a:buNone/>
              <a:defRPr/>
            </a:pPr>
            <a:r>
              <a:rPr lang="es-ES_tradnl" dirty="0">
                <a:latin typeface="+mn-lt"/>
              </a:rPr>
              <a:t>visión.</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30722" name="Rectangle 2"/>
          <p:cNvSpPr>
            <a:spLocks noGrp="1" noChangeArrowheads="1"/>
          </p:cNvSpPr>
          <p:nvPr>
            <p:ph idx="1"/>
          </p:nvPr>
        </p:nvSpPr>
        <p:spPr>
          <a:xfrm>
            <a:off x="228600" y="1524000"/>
            <a:ext cx="8229600" cy="4953000"/>
          </a:xfrm>
        </p:spPr>
        <p:txBody>
          <a:bodyPr>
            <a:normAutofit fontScale="92500" lnSpcReduction="10000"/>
          </a:bodyPr>
          <a:lstStyle/>
          <a:p>
            <a:pPr marL="533400" indent="-533400" algn="ctr" eaLnBrk="1" fontAlgn="auto" hangingPunct="1">
              <a:lnSpc>
                <a:spcPct val="90000"/>
              </a:lnSpc>
              <a:spcAft>
                <a:spcPts val="0"/>
              </a:spcAft>
              <a:buClr>
                <a:schemeClr val="accent3"/>
              </a:buClr>
              <a:buFont typeface="Wingdings" pitchFamily="2" charset="2"/>
              <a:buNone/>
              <a:defRPr/>
            </a:pPr>
            <a:r>
              <a:rPr lang="es-CO" sz="2800" dirty="0" smtClean="0">
                <a:solidFill>
                  <a:srgbClr val="FF9900"/>
                </a:solidFill>
                <a:latin typeface="Verdana" pitchFamily="34" charset="0"/>
              </a:rPr>
              <a:t>		</a:t>
            </a:r>
            <a:r>
              <a:rPr lang="es-CO" b="1" dirty="0" smtClean="0">
                <a:solidFill>
                  <a:srgbClr val="FF9900"/>
                </a:solidFill>
              </a:rPr>
              <a:t>Iris</a:t>
            </a:r>
          </a:p>
          <a:p>
            <a:pPr marL="914400" lvl="1" indent="-457200" algn="ctr" eaLnBrk="1" fontAlgn="auto" hangingPunct="1">
              <a:lnSpc>
                <a:spcPct val="90000"/>
              </a:lnSpc>
              <a:spcAft>
                <a:spcPts val="0"/>
              </a:spcAft>
              <a:buSzPct val="95000"/>
              <a:buFont typeface="Wingdings 2"/>
              <a:buNone/>
              <a:defRPr/>
            </a:pPr>
            <a:r>
              <a:rPr lang="es-ES_tradnl" sz="2000" dirty="0" smtClean="0"/>
              <a:t>	Es el mecanismo que permite a los lentes controlar la cantidad de luz que llega hasta el sensor de imagen.  Con ello se controla la amplitud de campo. </a:t>
            </a:r>
          </a:p>
          <a:p>
            <a:pPr marL="914400" lvl="1" indent="-457200" algn="ctr" eaLnBrk="1" fontAlgn="auto" hangingPunct="1">
              <a:lnSpc>
                <a:spcPct val="90000"/>
              </a:lnSpc>
              <a:spcAft>
                <a:spcPts val="0"/>
              </a:spcAft>
              <a:buSzPct val="95000"/>
              <a:buFont typeface="Wingdings 2"/>
              <a:buNone/>
              <a:defRPr/>
            </a:pPr>
            <a:r>
              <a:rPr lang="es-ES_tradnl" sz="2000" dirty="0" smtClean="0"/>
              <a:t>	La apertura del iris se mide en F-</a:t>
            </a:r>
            <a:r>
              <a:rPr lang="es-ES_tradnl" sz="2000" dirty="0" err="1" smtClean="0"/>
              <a:t>Stops</a:t>
            </a:r>
            <a:r>
              <a:rPr lang="es-ES_tradnl" sz="2000" dirty="0" smtClean="0"/>
              <a:t>  (F1.0, F1.2, etc.) los lentes con menor número F-Stop son los que tendrían anillos más finos.</a:t>
            </a:r>
          </a:p>
          <a:p>
            <a:pPr marL="914400" lvl="1" indent="-457200" algn="ctr" eaLnBrk="1" fontAlgn="auto" hangingPunct="1">
              <a:lnSpc>
                <a:spcPct val="90000"/>
              </a:lnSpc>
              <a:spcAft>
                <a:spcPts val="0"/>
              </a:spcAft>
              <a:buSzPct val="95000"/>
              <a:buFont typeface="Wingdings 2"/>
              <a:buNone/>
              <a:defRPr/>
            </a:pPr>
            <a:r>
              <a:rPr lang="es-ES_tradnl" sz="2000" dirty="0" smtClean="0"/>
              <a:t>En fotografía al aumentar el F-stop es decir reducir la apertura es necesario aumentar el tiempo que el disparador estará abierto o aumentar la ISO que hará que el sensor sea más sensible a la luz.</a:t>
            </a:r>
            <a:br>
              <a:rPr lang="es-ES_tradnl" sz="2000" dirty="0" smtClean="0"/>
            </a:br>
            <a:endParaRPr lang="es-ES_tradnl" sz="2000" dirty="0" smtClean="0"/>
          </a:p>
          <a:p>
            <a:pPr marL="1320800" lvl="2" indent="-406400" algn="ctr" eaLnBrk="1" fontAlgn="auto" hangingPunct="1">
              <a:lnSpc>
                <a:spcPct val="90000"/>
              </a:lnSpc>
              <a:spcAft>
                <a:spcPts val="0"/>
              </a:spcAft>
              <a:buSzPct val="95000"/>
              <a:buFontTx/>
              <a:buNone/>
              <a:defRPr/>
            </a:pPr>
            <a:r>
              <a:rPr lang="es-ES_tradnl" sz="2600" b="1" dirty="0" smtClean="0">
                <a:solidFill>
                  <a:srgbClr val="FF9900"/>
                </a:solidFill>
              </a:rPr>
              <a:t>Lentes de Iris Manual</a:t>
            </a:r>
          </a:p>
          <a:p>
            <a:pPr marL="1320800" lvl="2" indent="-406400" algn="ctr" eaLnBrk="1" fontAlgn="auto" hangingPunct="1">
              <a:lnSpc>
                <a:spcPct val="90000"/>
              </a:lnSpc>
              <a:spcAft>
                <a:spcPts val="0"/>
              </a:spcAft>
              <a:buSzPct val="95000"/>
              <a:buFontTx/>
              <a:buNone/>
              <a:defRPr/>
            </a:pPr>
            <a:endParaRPr lang="es-ES_tradnl" sz="2000" dirty="0" smtClean="0"/>
          </a:p>
          <a:p>
            <a:pPr marL="1320800" lvl="2" indent="-406400" algn="ctr" eaLnBrk="1" fontAlgn="auto" hangingPunct="1">
              <a:lnSpc>
                <a:spcPct val="90000"/>
              </a:lnSpc>
              <a:spcAft>
                <a:spcPts val="0"/>
              </a:spcAft>
              <a:buSzPct val="95000"/>
              <a:buFontTx/>
              <a:buNone/>
              <a:defRPr/>
            </a:pPr>
            <a:r>
              <a:rPr lang="es-ES_tradnl" sz="2000" dirty="0" smtClean="0"/>
              <a:t>Poseen un anillo que puede ser ajustado para alterar directamente la apertura del iris. Son empleados  en condiciones de luz muy controladas o en situaciones en las que se tiene fácil acceso a la cámara y no es un inconveniente estar ajustando continuamente la apertura del iris. Estos lentes no reaccionan automáticamente a cambios en la iluminación de la escena.</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00400" y="228600"/>
            <a:ext cx="2819400" cy="1143000"/>
          </a:xfrm>
        </p:spPr>
        <p:txBody>
          <a:bodyPr/>
          <a:lstStyle/>
          <a:p>
            <a:r>
              <a:rPr lang="es-ES" dirty="0" smtClean="0"/>
              <a:t>Iris F-stop</a:t>
            </a:r>
            <a:endParaRPr lang="es-ES" dirty="0"/>
          </a:p>
        </p:txBody>
      </p:sp>
      <p:pic>
        <p:nvPicPr>
          <p:cNvPr id="1026" name="Picture 2" descr="Resultado de imagen de f stop"/>
          <p:cNvPicPr>
            <a:picLocks noChangeAspect="1" noChangeArrowheads="1"/>
          </p:cNvPicPr>
          <p:nvPr/>
        </p:nvPicPr>
        <p:blipFill>
          <a:blip r:embed="rId2"/>
          <a:srcRect/>
          <a:stretch>
            <a:fillRect/>
          </a:stretch>
        </p:blipFill>
        <p:spPr bwMode="auto">
          <a:xfrm>
            <a:off x="1447800" y="1447800"/>
            <a:ext cx="6096000" cy="1743076"/>
          </a:xfrm>
          <a:prstGeom prst="rect">
            <a:avLst/>
          </a:prstGeom>
          <a:noFill/>
        </p:spPr>
      </p:pic>
      <p:pic>
        <p:nvPicPr>
          <p:cNvPr id="1028" name="Picture 4" descr="depth of field f-stop comparison"/>
          <p:cNvPicPr>
            <a:picLocks noChangeAspect="1" noChangeArrowheads="1"/>
          </p:cNvPicPr>
          <p:nvPr/>
        </p:nvPicPr>
        <p:blipFill>
          <a:blip r:embed="rId3"/>
          <a:srcRect/>
          <a:stretch>
            <a:fillRect/>
          </a:stretch>
        </p:blipFill>
        <p:spPr bwMode="auto">
          <a:xfrm>
            <a:off x="1447800" y="3335408"/>
            <a:ext cx="6096000" cy="327683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2" descr="F-Stop tabla"/>
          <p:cNvPicPr>
            <a:picLocks noChangeAspect="1" noChangeArrowheads="1"/>
          </p:cNvPicPr>
          <p:nvPr/>
        </p:nvPicPr>
        <p:blipFill>
          <a:blip r:embed="rId2"/>
          <a:srcRect/>
          <a:stretch>
            <a:fillRect/>
          </a:stretch>
        </p:blipFill>
        <p:spPr bwMode="auto">
          <a:xfrm>
            <a:off x="1676400" y="387325"/>
            <a:ext cx="6477000" cy="6470675"/>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72706" name="Rectangle 2"/>
          <p:cNvSpPr>
            <a:spLocks noGrp="1" noChangeArrowheads="1"/>
          </p:cNvSpPr>
          <p:nvPr>
            <p:ph idx="1"/>
          </p:nvPr>
        </p:nvSpPr>
        <p:spPr>
          <a:xfrm>
            <a:off x="-228600" y="1752600"/>
            <a:ext cx="8839200" cy="4572000"/>
          </a:xfrm>
        </p:spPr>
        <p:txBody>
          <a:bodyPr/>
          <a:lstStyle/>
          <a:p>
            <a:pPr marL="711200" indent="-711200" algn="ctr" eaLnBrk="1" hangingPunct="1">
              <a:lnSpc>
                <a:spcPct val="80000"/>
              </a:lnSpc>
              <a:buFont typeface="Wingdings" pitchFamily="2" charset="2"/>
              <a:buNone/>
            </a:pPr>
            <a:r>
              <a:rPr lang="es-ES_tradnl" sz="2100" b="1" smtClean="0"/>
              <a:t>	</a:t>
            </a:r>
            <a:r>
              <a:rPr lang="es-ES_tradnl" sz="2400" b="1" smtClean="0">
                <a:solidFill>
                  <a:srgbClr val="FF9900"/>
                </a:solidFill>
              </a:rPr>
              <a:t>Lentes de Auto Iris</a:t>
            </a:r>
            <a:endParaRPr lang="es-ES_tradnl" sz="2400" b="1" smtClean="0"/>
          </a:p>
          <a:p>
            <a:pPr marL="711200" indent="-711200" algn="just" eaLnBrk="1" hangingPunct="1">
              <a:lnSpc>
                <a:spcPct val="80000"/>
              </a:lnSpc>
              <a:buFont typeface="Wingdings" pitchFamily="2" charset="2"/>
              <a:buNone/>
            </a:pPr>
            <a:endParaRPr lang="es-ES_tradnl" sz="2400" b="1" smtClean="0"/>
          </a:p>
          <a:p>
            <a:pPr marL="711200" indent="-711200" algn="ctr" eaLnBrk="1" hangingPunct="1">
              <a:lnSpc>
                <a:spcPct val="80000"/>
              </a:lnSpc>
              <a:buFont typeface="Wingdings" pitchFamily="2" charset="2"/>
              <a:buNone/>
            </a:pPr>
            <a:r>
              <a:rPr lang="es-ES_tradnl" sz="2400" b="1" smtClean="0"/>
              <a:t>	</a:t>
            </a:r>
            <a:r>
              <a:rPr lang="es-ES_tradnl" sz="2000" smtClean="0"/>
              <a:t>Utilizan una circuitería adicional que les permite modificar automáticamente la apertura del Iris controlando así la cantidad de luz que entra hasta el sensor. </a:t>
            </a:r>
            <a:br>
              <a:rPr lang="es-ES_tradnl" sz="2000" smtClean="0"/>
            </a:br>
            <a:endParaRPr lang="es-ES_tradnl" sz="2000" smtClean="0"/>
          </a:p>
          <a:p>
            <a:pPr marL="1066800" lvl="1" indent="-609600" algn="ctr" eaLnBrk="1" hangingPunct="1">
              <a:lnSpc>
                <a:spcPct val="80000"/>
              </a:lnSpc>
              <a:buSzPct val="95000"/>
              <a:buFontTx/>
              <a:buNone/>
            </a:pPr>
            <a:r>
              <a:rPr lang="es-ES_tradnl" sz="2000" smtClean="0"/>
              <a:t>	Existen dos tipos de lentes Auto Iris:</a:t>
            </a:r>
          </a:p>
          <a:p>
            <a:pPr marL="1066800" lvl="1" indent="-609600" algn="ctr" eaLnBrk="1" hangingPunct="1">
              <a:lnSpc>
                <a:spcPct val="80000"/>
              </a:lnSpc>
              <a:buSzPct val="95000"/>
              <a:buFontTx/>
              <a:buNone/>
            </a:pPr>
            <a:endParaRPr lang="es-ES_tradnl" sz="2000" b="1" smtClean="0"/>
          </a:p>
          <a:p>
            <a:pPr marL="1828800" lvl="3" indent="-457200" algn="ctr" eaLnBrk="1" hangingPunct="1">
              <a:lnSpc>
                <a:spcPct val="80000"/>
              </a:lnSpc>
              <a:buSzPct val="95000"/>
              <a:buFontTx/>
              <a:buChar char="•"/>
            </a:pPr>
            <a:r>
              <a:rPr lang="es-ES_tradnl" b="1" smtClean="0"/>
              <a:t>Video Drive. </a:t>
            </a:r>
            <a:r>
              <a:rPr lang="es-ES_tradnl" smtClean="0"/>
              <a:t>El Iris</a:t>
            </a:r>
            <a:r>
              <a:rPr lang="es-ES_tradnl" b="1" smtClean="0"/>
              <a:t> </a:t>
            </a:r>
            <a:r>
              <a:rPr lang="es-ES_tradnl" smtClean="0"/>
              <a:t>es controlado por el lente con la señal de video de la cámara. </a:t>
            </a:r>
          </a:p>
          <a:p>
            <a:pPr marL="1828800" lvl="3" indent="-457200" algn="ctr" eaLnBrk="1" hangingPunct="1">
              <a:lnSpc>
                <a:spcPct val="80000"/>
              </a:lnSpc>
              <a:buSzPct val="95000"/>
              <a:buFontTx/>
              <a:buChar char="•"/>
            </a:pPr>
            <a:endParaRPr lang="es-ES_tradnl" b="1" smtClean="0"/>
          </a:p>
          <a:p>
            <a:pPr marL="1828800" lvl="3" indent="-457200" algn="ctr" eaLnBrk="1" hangingPunct="1">
              <a:lnSpc>
                <a:spcPct val="80000"/>
              </a:lnSpc>
              <a:buSzPct val="95000"/>
              <a:buFontTx/>
              <a:buChar char="•"/>
            </a:pPr>
            <a:r>
              <a:rPr lang="es-ES_tradnl" b="1" smtClean="0"/>
              <a:t>DC Drive. </a:t>
            </a:r>
            <a:r>
              <a:rPr lang="es-ES_tradnl" smtClean="0"/>
              <a:t>El Iris es controlado por el procesador de la cámara. (Son más económicos que los Video Drive).</a:t>
            </a:r>
          </a:p>
          <a:p>
            <a:pPr marL="1828800" lvl="3" indent="-457200" eaLnBrk="1" hangingPunct="1">
              <a:lnSpc>
                <a:spcPct val="80000"/>
              </a:lnSpc>
              <a:buSzPct val="95000"/>
              <a:buFontTx/>
              <a:buNone/>
            </a:pPr>
            <a:endParaRPr lang="es-ES_tradnl" smtClean="0"/>
          </a:p>
          <a:p>
            <a:pPr marL="711200" indent="-711200" eaLnBrk="1" hangingPunct="1">
              <a:lnSpc>
                <a:spcPct val="80000"/>
              </a:lnSpc>
              <a:buFontTx/>
              <a:buNone/>
            </a:pPr>
            <a:r>
              <a:rPr lang="es-ES_tradnl" sz="2000" b="1" smtClean="0"/>
              <a:t>	</a:t>
            </a:r>
            <a:endParaRPr lang="es-CO" smtClean="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31746" name="Rectangle 2"/>
          <p:cNvSpPr>
            <a:spLocks noGrp="1" noChangeArrowheads="1"/>
          </p:cNvSpPr>
          <p:nvPr>
            <p:ph idx="1"/>
          </p:nvPr>
        </p:nvSpPr>
        <p:spPr>
          <a:xfrm>
            <a:off x="0" y="1981200"/>
            <a:ext cx="8839200" cy="3810000"/>
          </a:xfrm>
        </p:spPr>
        <p:txBody>
          <a:bodyPr>
            <a:normAutofit lnSpcReduction="10000"/>
          </a:bodyPr>
          <a:lstStyle/>
          <a:p>
            <a:pPr marL="1828800" lvl="3" indent="-457200" algn="ctr" eaLnBrk="1" fontAlgn="auto" hangingPunct="1">
              <a:lnSpc>
                <a:spcPct val="80000"/>
              </a:lnSpc>
              <a:spcAft>
                <a:spcPts val="0"/>
              </a:spcAft>
              <a:buClr>
                <a:schemeClr val="accent3"/>
              </a:buClr>
              <a:buSzPct val="95000"/>
              <a:buFontTx/>
              <a:buNone/>
              <a:defRPr/>
            </a:pPr>
            <a:endParaRPr lang="es-ES_tradnl" sz="2400" dirty="0" smtClean="0"/>
          </a:p>
          <a:p>
            <a:pPr marL="711200" indent="-711200" algn="ctr" eaLnBrk="1" fontAlgn="auto" hangingPunct="1">
              <a:lnSpc>
                <a:spcPct val="80000"/>
              </a:lnSpc>
              <a:spcAft>
                <a:spcPts val="0"/>
              </a:spcAft>
              <a:buClr>
                <a:schemeClr val="accent3"/>
              </a:buClr>
              <a:buFont typeface="Wingdings 2"/>
              <a:buNone/>
              <a:defRPr/>
            </a:pPr>
            <a:r>
              <a:rPr lang="es-ES_tradnl" sz="2400" b="1" dirty="0" smtClean="0">
                <a:solidFill>
                  <a:srgbClr val="FF9900"/>
                </a:solidFill>
              </a:rPr>
              <a:t>	Lentes de Auto Iris </a:t>
            </a:r>
            <a:r>
              <a:rPr lang="es-ES_tradnl" sz="2000" b="1" dirty="0" smtClean="0"/>
              <a:t>	</a:t>
            </a:r>
          </a:p>
          <a:p>
            <a:pPr marL="711200" indent="-711200" algn="ctr" eaLnBrk="1" fontAlgn="auto" hangingPunct="1">
              <a:lnSpc>
                <a:spcPct val="80000"/>
              </a:lnSpc>
              <a:spcAft>
                <a:spcPts val="0"/>
              </a:spcAft>
              <a:buClr>
                <a:schemeClr val="accent3"/>
              </a:buClr>
              <a:buFontTx/>
              <a:buNone/>
              <a:defRPr/>
            </a:pPr>
            <a:endParaRPr lang="es-ES_tradnl" sz="2000" b="1" dirty="0" smtClean="0"/>
          </a:p>
          <a:p>
            <a:pPr marL="711200" indent="-711200" algn="ctr" eaLnBrk="1" fontAlgn="auto" hangingPunct="1">
              <a:lnSpc>
                <a:spcPct val="80000"/>
              </a:lnSpc>
              <a:spcAft>
                <a:spcPts val="0"/>
              </a:spcAft>
              <a:buClr>
                <a:schemeClr val="accent3"/>
              </a:buClr>
              <a:buFontTx/>
              <a:buNone/>
              <a:defRPr/>
            </a:pPr>
            <a:r>
              <a:rPr lang="es-ES_tradnl" sz="2000" b="1" dirty="0" smtClean="0"/>
              <a:t>	</a:t>
            </a:r>
            <a:r>
              <a:rPr lang="es-ES_tradnl" sz="2000" b="1" dirty="0" err="1" smtClean="0"/>
              <a:t>Level</a:t>
            </a:r>
            <a:endParaRPr lang="es-ES_tradnl" sz="2000" dirty="0" smtClean="0"/>
          </a:p>
          <a:p>
            <a:pPr marL="711200" indent="-711200" algn="ctr" eaLnBrk="1" fontAlgn="auto" hangingPunct="1">
              <a:lnSpc>
                <a:spcPct val="80000"/>
              </a:lnSpc>
              <a:spcAft>
                <a:spcPts val="0"/>
              </a:spcAft>
              <a:buClr>
                <a:schemeClr val="accent3"/>
              </a:buClr>
              <a:buFontTx/>
              <a:buNone/>
              <a:defRPr/>
            </a:pPr>
            <a:endParaRPr lang="es-ES_tradnl" sz="2000" dirty="0" smtClean="0"/>
          </a:p>
          <a:p>
            <a:pPr marL="711200" indent="-711200" algn="ctr" eaLnBrk="1" fontAlgn="auto" hangingPunct="1">
              <a:lnSpc>
                <a:spcPct val="80000"/>
              </a:lnSpc>
              <a:spcAft>
                <a:spcPts val="0"/>
              </a:spcAft>
              <a:buClr>
                <a:schemeClr val="accent3"/>
              </a:buClr>
              <a:buFontTx/>
              <a:buNone/>
              <a:defRPr/>
            </a:pPr>
            <a:r>
              <a:rPr lang="es-ES_tradnl" sz="2000" dirty="0" smtClean="0"/>
              <a:t>	Ajusta la sensibilidad a los cambios de la señal de vídeo y tiene 2 extremos: H (Alto) y L (Bajo). </a:t>
            </a:r>
          </a:p>
          <a:p>
            <a:pPr marL="711200" indent="-711200" algn="ctr" eaLnBrk="1" fontAlgn="auto" hangingPunct="1">
              <a:lnSpc>
                <a:spcPct val="80000"/>
              </a:lnSpc>
              <a:spcAft>
                <a:spcPts val="0"/>
              </a:spcAft>
              <a:buClr>
                <a:schemeClr val="accent3"/>
              </a:buClr>
              <a:buFontTx/>
              <a:buNone/>
              <a:defRPr/>
            </a:pPr>
            <a:endParaRPr lang="es-ES_tradnl" sz="2000" dirty="0" smtClean="0"/>
          </a:p>
          <a:p>
            <a:pPr marL="1066800" lvl="1" indent="-609600" algn="ctr" eaLnBrk="1" fontAlgn="auto" hangingPunct="1">
              <a:lnSpc>
                <a:spcPct val="80000"/>
              </a:lnSpc>
              <a:spcAft>
                <a:spcPts val="0"/>
              </a:spcAft>
              <a:buFont typeface="Wingdings" pitchFamily="2" charset="2"/>
              <a:buNone/>
              <a:defRPr/>
            </a:pPr>
            <a:r>
              <a:rPr lang="es-ES_tradnl" sz="2000" dirty="0" smtClean="0"/>
              <a:t>	- Llevando el potenciómetro hacia H, la imagen será mas brillante.</a:t>
            </a:r>
          </a:p>
          <a:p>
            <a:pPr marL="1066800" lvl="1" indent="-609600" algn="ctr" eaLnBrk="1" fontAlgn="auto" hangingPunct="1">
              <a:lnSpc>
                <a:spcPct val="80000"/>
              </a:lnSpc>
              <a:spcAft>
                <a:spcPts val="0"/>
              </a:spcAft>
              <a:buFont typeface="Wingdings" pitchFamily="2" charset="2"/>
              <a:buNone/>
              <a:defRPr/>
            </a:pPr>
            <a:r>
              <a:rPr lang="es-ES_tradnl" sz="2000" dirty="0" smtClean="0"/>
              <a:t>	 hacia L será mas oscura la imagen. </a:t>
            </a:r>
          </a:p>
          <a:p>
            <a:pPr marL="1066800" lvl="1" indent="-609600" algn="ctr" eaLnBrk="1" fontAlgn="auto" hangingPunct="1">
              <a:lnSpc>
                <a:spcPct val="80000"/>
              </a:lnSpc>
              <a:spcAft>
                <a:spcPts val="0"/>
              </a:spcAft>
              <a:buFont typeface="Wingdings" pitchFamily="2" charset="2"/>
              <a:buNone/>
              <a:defRPr/>
            </a:pPr>
            <a:endParaRPr lang="es-ES_tradnl" sz="2000" dirty="0" smtClean="0"/>
          </a:p>
          <a:p>
            <a:pPr marL="1066800" lvl="1" indent="-609600" algn="ctr" eaLnBrk="1" fontAlgn="auto" hangingPunct="1">
              <a:lnSpc>
                <a:spcPct val="80000"/>
              </a:lnSpc>
              <a:spcAft>
                <a:spcPts val="0"/>
              </a:spcAft>
              <a:buFont typeface="Wingdings" pitchFamily="2" charset="2"/>
              <a:buNone/>
              <a:defRPr/>
            </a:pPr>
            <a:r>
              <a:rPr lang="es-ES_tradnl" sz="2000" dirty="0" smtClean="0"/>
              <a:t>	- Al ajustar este parámetro se debe verificar que la imagen sea   aceptable tanto en el día como en la noche.</a:t>
            </a:r>
          </a:p>
          <a:p>
            <a:pPr marL="1066800" lvl="1" indent="-609600" eaLnBrk="1" fontAlgn="auto" hangingPunct="1">
              <a:lnSpc>
                <a:spcPct val="80000"/>
              </a:lnSpc>
              <a:spcAft>
                <a:spcPts val="0"/>
              </a:spcAft>
              <a:buFont typeface="Wingdings" pitchFamily="2" charset="2"/>
              <a:buChar char="Ø"/>
              <a:defRPr/>
            </a:pPr>
            <a:endParaRPr lang="es-ES_tradnl" sz="2000" dirty="0" smtClean="0"/>
          </a:p>
          <a:p>
            <a:pPr marL="1828800" lvl="3" indent="-457200" eaLnBrk="1" fontAlgn="auto" hangingPunct="1">
              <a:lnSpc>
                <a:spcPct val="80000"/>
              </a:lnSpc>
              <a:spcAft>
                <a:spcPts val="0"/>
              </a:spcAft>
              <a:buClr>
                <a:schemeClr val="accent3"/>
              </a:buClr>
              <a:buSzPct val="95000"/>
              <a:buFontTx/>
              <a:buNone/>
              <a:defRPr/>
            </a:pPr>
            <a:endParaRPr lang="es-CO" dirty="0" smtClean="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74754" name="Rectangle 3"/>
          <p:cNvSpPr>
            <a:spLocks noGrp="1" noChangeArrowheads="1"/>
          </p:cNvSpPr>
          <p:nvPr>
            <p:ph idx="1"/>
          </p:nvPr>
        </p:nvSpPr>
        <p:spPr>
          <a:xfrm>
            <a:off x="457200" y="2438400"/>
            <a:ext cx="8229600" cy="3154363"/>
          </a:xfrm>
        </p:spPr>
        <p:txBody>
          <a:bodyPr>
            <a:normAutofit fontScale="92500" lnSpcReduction="20000"/>
          </a:bodyPr>
          <a:lstStyle/>
          <a:p>
            <a:pPr algn="just" eaLnBrk="1" hangingPunct="1">
              <a:buFont typeface="Wingdings 2" pitchFamily="18" charset="2"/>
              <a:buNone/>
            </a:pPr>
            <a:r>
              <a:rPr lang="es-CO" sz="2000" dirty="0" smtClean="0"/>
              <a:t>	</a:t>
            </a:r>
            <a:r>
              <a:rPr lang="es-CO" sz="2400" dirty="0" smtClean="0">
                <a:latin typeface="+mj-lt"/>
              </a:rPr>
              <a:t>Para la optimización de los campos angulares “en campo”, los lentes </a:t>
            </a:r>
            <a:r>
              <a:rPr lang="es-CO" sz="2400" dirty="0" err="1" smtClean="0">
                <a:latin typeface="+mj-lt"/>
              </a:rPr>
              <a:t>varifocales</a:t>
            </a:r>
            <a:r>
              <a:rPr lang="es-CO" sz="2400" dirty="0" smtClean="0">
                <a:latin typeface="+mj-lt"/>
              </a:rPr>
              <a:t> son la solución más versátil y práctica. Estos lentes permiten definir prácticamente cualquier ángulo de la escena, lo que aumenta los efectos de vigilancia. </a:t>
            </a:r>
          </a:p>
          <a:p>
            <a:pPr algn="just" eaLnBrk="1" hangingPunct="1">
              <a:buFont typeface="Wingdings 2" pitchFamily="18" charset="2"/>
              <a:buNone/>
            </a:pPr>
            <a:r>
              <a:rPr lang="es-CO" sz="2400" dirty="0" smtClean="0">
                <a:latin typeface="+mj-lt"/>
              </a:rPr>
              <a:t>    Los instaladores no necesitan llevar lentes de distintas longitudes focales y la instalación es más eficaz ya que pueden encontrar ángulos de escena correctos sin modificar la instalación de la cámara. Si son alterados los requisitos del campo de visión después de realizar la instalación, es sencillo cambiarlos modificando la configuración de la longitud focal del lente.</a:t>
            </a:r>
            <a:endParaRPr lang="es-CO" sz="2000" dirty="0" smtClean="0">
              <a:latin typeface="+mj-lt"/>
            </a:endParaRPr>
          </a:p>
          <a:p>
            <a:pPr eaLnBrk="1" hangingPunct="1"/>
            <a:endParaRPr lang="es-ES" dirty="0" smtClean="0"/>
          </a:p>
        </p:txBody>
      </p:sp>
      <p:sp>
        <p:nvSpPr>
          <p:cNvPr id="74756" name="5 Rectángulo"/>
          <p:cNvSpPr>
            <a:spLocks noChangeArrowheads="1"/>
          </p:cNvSpPr>
          <p:nvPr/>
        </p:nvSpPr>
        <p:spPr bwMode="auto">
          <a:xfrm>
            <a:off x="2514600" y="1447800"/>
            <a:ext cx="4191000" cy="682625"/>
          </a:xfrm>
          <a:prstGeom prst="rect">
            <a:avLst/>
          </a:prstGeom>
          <a:noFill/>
          <a:ln w="9525">
            <a:noFill/>
            <a:miter lim="800000"/>
            <a:headEnd/>
            <a:tailEnd/>
          </a:ln>
        </p:spPr>
        <p:txBody>
          <a:bodyPr>
            <a:spAutoFit/>
          </a:bodyPr>
          <a:lstStyle/>
          <a:p>
            <a:pPr marL="1828800" lvl="3" indent="-457200" algn="ctr" eaLnBrk="1" hangingPunct="1">
              <a:lnSpc>
                <a:spcPct val="80000"/>
              </a:lnSpc>
              <a:buSzPct val="95000"/>
            </a:pPr>
            <a:endParaRPr lang="es-ES_tradnl" sz="2400"/>
          </a:p>
          <a:p>
            <a:pPr marL="711200" indent="-711200" algn="ctr" eaLnBrk="1" hangingPunct="1">
              <a:lnSpc>
                <a:spcPct val="80000"/>
              </a:lnSpc>
            </a:pPr>
            <a:r>
              <a:rPr lang="es-ES_tradnl" sz="2400" b="1">
                <a:solidFill>
                  <a:srgbClr val="FF9900"/>
                </a:solidFill>
              </a:rPr>
              <a:t>Lentes Varifocales </a:t>
            </a:r>
            <a:endParaRPr lang="es-CO"/>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1 Título"/>
          <p:cNvSpPr>
            <a:spLocks noGrp="1"/>
          </p:cNvSpPr>
          <p:nvPr>
            <p:ph type="title"/>
          </p:nvPr>
        </p:nvSpPr>
        <p:spPr>
          <a:xfrm>
            <a:off x="990600" y="304800"/>
            <a:ext cx="7162800" cy="1828800"/>
          </a:xfrm>
        </p:spPr>
        <p:txBody>
          <a:bodyPr>
            <a:normAutofit fontScale="90000"/>
          </a:bodyPr>
          <a:lstStyle/>
          <a:p>
            <a:pPr eaLnBrk="1" fontAlgn="auto" hangingPunct="1">
              <a:spcAft>
                <a:spcPts val="0"/>
              </a:spcAft>
              <a:defRPr/>
            </a:pPr>
            <a:r>
              <a:rPr lang="es-ES" sz="5400" b="1" dirty="0" smtClean="0"/>
              <a:t>Uso del video de seguridad</a:t>
            </a:r>
            <a:r>
              <a:rPr lang="es-ES" b="1" dirty="0" smtClean="0">
                <a:solidFill>
                  <a:srgbClr val="FFC000"/>
                </a:solidFill>
              </a:rPr>
              <a:t/>
            </a:r>
            <a:br>
              <a:rPr lang="es-ES" b="1" dirty="0" smtClean="0">
                <a:solidFill>
                  <a:srgbClr val="FFC000"/>
                </a:solidFill>
              </a:rPr>
            </a:br>
            <a:endParaRPr lang="es-ES" b="1" dirty="0" smtClean="0">
              <a:solidFill>
                <a:srgbClr val="FFC000"/>
              </a:solidFill>
            </a:endParaRPr>
          </a:p>
        </p:txBody>
      </p:sp>
      <p:sp>
        <p:nvSpPr>
          <p:cNvPr id="3075" name="2 Marcador de contenido"/>
          <p:cNvSpPr>
            <a:spLocks noGrp="1"/>
          </p:cNvSpPr>
          <p:nvPr>
            <p:ph idx="1"/>
          </p:nvPr>
        </p:nvSpPr>
        <p:spPr>
          <a:xfrm>
            <a:off x="457200" y="1524000"/>
            <a:ext cx="8229600" cy="5334000"/>
          </a:xfrm>
        </p:spPr>
        <p:txBody>
          <a:bodyPr>
            <a:normAutofit fontScale="92500" lnSpcReduction="10000"/>
          </a:bodyPr>
          <a:lstStyle/>
          <a:p>
            <a:pPr algn="just"/>
            <a:r>
              <a:rPr lang="es-ES" sz="2000" dirty="0" smtClean="0"/>
              <a:t>Un constructor leridano imitador del solitario.</a:t>
            </a:r>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_tradnl" sz="2000" dirty="0" smtClean="0"/>
          </a:p>
          <a:p>
            <a:pPr algn="just"/>
            <a:endParaRPr lang="es-ES" sz="2000" dirty="0" smtClean="0"/>
          </a:p>
          <a:p>
            <a:pPr algn="just"/>
            <a:r>
              <a:rPr lang="es-ES" sz="2000" dirty="0" smtClean="0"/>
              <a:t>En tres meses, el Solitario catalán perpetró cuatro robos en pequeñas localidades de Lleida y Huesca. Después amplió su radio de acción. Pero en ese quinto golpe, en </a:t>
            </a:r>
            <a:r>
              <a:rPr lang="es-ES" sz="2000" dirty="0" err="1" smtClean="0"/>
              <a:t>Ascó</a:t>
            </a:r>
            <a:r>
              <a:rPr lang="es-ES" sz="2000" dirty="0" smtClean="0"/>
              <a:t> (Tarragona) los </a:t>
            </a:r>
            <a:r>
              <a:rPr lang="es-ES" sz="2000" dirty="0" err="1" smtClean="0"/>
              <a:t>Mossos</a:t>
            </a:r>
            <a:r>
              <a:rPr lang="es-ES" sz="2000" dirty="0" smtClean="0"/>
              <a:t> le estaban esperando. El constructor se había hecho con un botín de unos 80.000 euros.</a:t>
            </a:r>
          </a:p>
        </p:txBody>
      </p:sp>
      <p:sp>
        <p:nvSpPr>
          <p:cNvPr id="151556" name="AutoShape 4"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51562" name="AutoShape 10"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51564" name="AutoShape 12" descr="Resultado de imagen de ladron de bancos el solitari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65890" name="Picture 2" descr="http://ep01.epimg.net/diario/imagenes/2009/02/15/espana/1234652416_850215_0000000000_sumario_normal.jpg"/>
          <p:cNvPicPr>
            <a:picLocks noChangeAspect="1" noChangeArrowheads="1"/>
          </p:cNvPicPr>
          <p:nvPr/>
        </p:nvPicPr>
        <p:blipFill>
          <a:blip r:embed="rId2" cstate="print"/>
          <a:srcRect/>
          <a:stretch>
            <a:fillRect/>
          </a:stretch>
        </p:blipFill>
        <p:spPr bwMode="auto">
          <a:xfrm>
            <a:off x="2514600" y="1981200"/>
            <a:ext cx="4457958" cy="32766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sp>
        <p:nvSpPr>
          <p:cNvPr id="32770" name="Rectangle 3"/>
          <p:cNvSpPr>
            <a:spLocks noGrp="1" noChangeArrowheads="1"/>
          </p:cNvSpPr>
          <p:nvPr>
            <p:ph idx="1"/>
          </p:nvPr>
        </p:nvSpPr>
        <p:spPr>
          <a:xfrm>
            <a:off x="0" y="2209800"/>
            <a:ext cx="4876800" cy="4343400"/>
          </a:xfrm>
        </p:spPr>
        <p:txBody>
          <a:bodyPr>
            <a:normAutofit fontScale="92500" lnSpcReduction="10000"/>
          </a:bodyPr>
          <a:lstStyle/>
          <a:p>
            <a:pPr marL="274320" indent="-274320" algn="ctr" eaLnBrk="1" fontAlgn="auto" hangingPunct="1">
              <a:spcAft>
                <a:spcPts val="0"/>
              </a:spcAft>
              <a:buClr>
                <a:schemeClr val="accent3"/>
              </a:buClr>
              <a:buFont typeface="Wingdings 2"/>
              <a:buNone/>
              <a:defRPr/>
            </a:pPr>
            <a:r>
              <a:rPr lang="es-CO" dirty="0" smtClean="0"/>
              <a:t>	</a:t>
            </a:r>
            <a:r>
              <a:rPr lang="es-CO" sz="2400" dirty="0" smtClean="0"/>
              <a:t>Estos lentes </a:t>
            </a:r>
            <a:r>
              <a:rPr lang="es-CO" sz="2400" dirty="0" err="1" smtClean="0"/>
              <a:t>varifocales</a:t>
            </a:r>
            <a:r>
              <a:rPr lang="es-CO" sz="2400" dirty="0" smtClean="0"/>
              <a:t> se suministran con un montaje C o CS estándar para usar con una gran variedad de cámaras. La conexión de control de DC iris es un conector estándar de cuatro pines que se conecta directamente a la salida de iris de la cámara. Y los lentes ofrecen una calidad óptica impresionante debido a los altos estándares de resolución, reproducción de contraste y recubrimiento de las mismas.</a:t>
            </a:r>
          </a:p>
          <a:p>
            <a:pPr marL="274320" indent="-274320" algn="ctr" eaLnBrk="1" fontAlgn="auto" hangingPunct="1">
              <a:spcAft>
                <a:spcPts val="0"/>
              </a:spcAft>
              <a:buClr>
                <a:schemeClr val="accent3"/>
              </a:buClr>
              <a:buFont typeface="Wingdings 2"/>
              <a:buChar char=""/>
              <a:defRPr/>
            </a:pPr>
            <a:endParaRPr lang="es-ES" dirty="0" smtClean="0"/>
          </a:p>
        </p:txBody>
      </p:sp>
      <p:sp>
        <p:nvSpPr>
          <p:cNvPr id="75780" name="5 Rectángulo"/>
          <p:cNvSpPr>
            <a:spLocks noChangeArrowheads="1"/>
          </p:cNvSpPr>
          <p:nvPr/>
        </p:nvSpPr>
        <p:spPr bwMode="auto">
          <a:xfrm>
            <a:off x="2514600" y="1447800"/>
            <a:ext cx="4191000" cy="682625"/>
          </a:xfrm>
          <a:prstGeom prst="rect">
            <a:avLst/>
          </a:prstGeom>
          <a:noFill/>
          <a:ln w="9525">
            <a:noFill/>
            <a:miter lim="800000"/>
            <a:headEnd/>
            <a:tailEnd/>
          </a:ln>
        </p:spPr>
        <p:txBody>
          <a:bodyPr>
            <a:spAutoFit/>
          </a:bodyPr>
          <a:lstStyle/>
          <a:p>
            <a:pPr marL="1828800" lvl="3" indent="-457200" algn="ctr" eaLnBrk="1" hangingPunct="1">
              <a:lnSpc>
                <a:spcPct val="80000"/>
              </a:lnSpc>
              <a:buSzPct val="95000"/>
            </a:pPr>
            <a:endParaRPr lang="es-ES_tradnl" sz="2400"/>
          </a:p>
          <a:p>
            <a:pPr marL="711200" indent="-711200" algn="ctr" eaLnBrk="1" hangingPunct="1">
              <a:lnSpc>
                <a:spcPct val="80000"/>
              </a:lnSpc>
            </a:pPr>
            <a:r>
              <a:rPr lang="es-ES_tradnl" sz="2400" b="1">
                <a:solidFill>
                  <a:srgbClr val="FF9900"/>
                </a:solidFill>
              </a:rPr>
              <a:t>Lentes Varifocales </a:t>
            </a:r>
            <a:endParaRPr lang="es-CO"/>
          </a:p>
        </p:txBody>
      </p:sp>
      <p:pic>
        <p:nvPicPr>
          <p:cNvPr id="75781" name="Picture 2"/>
          <p:cNvPicPr>
            <a:picLocks noChangeAspect="1" noChangeArrowheads="1"/>
          </p:cNvPicPr>
          <p:nvPr/>
        </p:nvPicPr>
        <p:blipFill>
          <a:blip r:embed="rId2" cstate="print"/>
          <a:srcRect/>
          <a:stretch>
            <a:fillRect/>
          </a:stretch>
        </p:blipFill>
        <p:spPr bwMode="auto">
          <a:xfrm>
            <a:off x="5083175" y="2743200"/>
            <a:ext cx="383222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Lentes y sus parámetros</a:t>
            </a:r>
          </a:p>
        </p:txBody>
      </p:sp>
      <p:pic>
        <p:nvPicPr>
          <p:cNvPr id="76803" name="Picture 5" descr="http://entervision.com.ar/img/distancias-focal-cctv.jpg"/>
          <p:cNvPicPr>
            <a:picLocks noChangeAspect="1" noChangeArrowheads="1"/>
          </p:cNvPicPr>
          <p:nvPr/>
        </p:nvPicPr>
        <p:blipFill>
          <a:blip r:embed="rId2" cstate="print"/>
          <a:srcRect/>
          <a:stretch>
            <a:fillRect/>
          </a:stretch>
        </p:blipFill>
        <p:spPr bwMode="auto">
          <a:xfrm>
            <a:off x="381000" y="1552575"/>
            <a:ext cx="8382000" cy="5305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1000" y="1828800"/>
            <a:ext cx="7467600" cy="2895600"/>
          </a:xfrm>
          <a:prstGeom prst="rect">
            <a:avLst/>
          </a:prstGeom>
          <a:noFill/>
          <a:ln w="9525">
            <a:noFill/>
            <a:miter lim="800000"/>
            <a:headEnd/>
            <a:tailEnd/>
          </a:ln>
        </p:spPr>
        <p:txBody>
          <a:bodyPr/>
          <a:lstStyle/>
          <a:p>
            <a:pPr marL="990600" lvl="1" indent="-533400" algn="ctr" eaLnBrk="1" hangingPunct="1">
              <a:spcBef>
                <a:spcPct val="20000"/>
              </a:spcBef>
            </a:pPr>
            <a:r>
              <a:rPr lang="es-MX" sz="4000" b="1">
                <a:solidFill>
                  <a:srgbClr val="FF9900"/>
                </a:solidFill>
              </a:rPr>
              <a:t>	Componentes Básicos de un sistema de CCTV</a:t>
            </a:r>
          </a:p>
          <a:p>
            <a:pPr marL="990600" lvl="1" indent="-533400" algn="ctr" eaLnBrk="1" hangingPunct="1">
              <a:spcBef>
                <a:spcPct val="20000"/>
              </a:spcBef>
            </a:pPr>
            <a:endParaRPr lang="es-MX" sz="4000" b="1">
              <a:solidFill>
                <a:srgbClr val="FF9900"/>
              </a:solidFill>
            </a:endParaRPr>
          </a:p>
          <a:p>
            <a:pPr marL="990600" lvl="1" indent="-533400" algn="ctr" eaLnBrk="1" hangingPunct="1">
              <a:spcBef>
                <a:spcPct val="20000"/>
              </a:spcBef>
            </a:pPr>
            <a:r>
              <a:rPr lang="es-MX" sz="4000" b="1">
                <a:solidFill>
                  <a:srgbClr val="FF9900"/>
                </a:solidFill>
              </a:rPr>
              <a:t>	Medios de transmisión</a:t>
            </a:r>
            <a:endParaRPr lang="es-MX" sz="3200"/>
          </a:p>
          <a:p>
            <a:pPr marL="990600" lvl="1" indent="-533400" eaLnBrk="1" hangingPunct="1">
              <a:spcBef>
                <a:spcPct val="20000"/>
              </a:spcBef>
            </a:pPr>
            <a:endParaRPr lang="es-MX" sz="3600"/>
          </a:p>
          <a:p>
            <a:pPr marL="609600" indent="-609600" eaLnBrk="1" hangingPunct="1">
              <a:spcBef>
                <a:spcPct val="20000"/>
              </a:spcBef>
            </a:pPr>
            <a:endParaRPr lang="es-E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3298">
                                            <p:txEl>
                                              <p:pRg st="0" end="0"/>
                                            </p:txEl>
                                          </p:spTgt>
                                        </p:tgtEl>
                                        <p:attrNameLst>
                                          <p:attrName>style.visibility</p:attrName>
                                        </p:attrNameLst>
                                      </p:cBhvr>
                                      <p:to>
                                        <p:strVal val="visible"/>
                                      </p:to>
                                    </p:set>
                                    <p:animEffect transition="in" filter="box(in)">
                                      <p:cBhvr>
                                        <p:cTn id="7" dur="500"/>
                                        <p:tgtEl>
                                          <p:spTgt spid="183298">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3298">
                                            <p:txEl>
                                              <p:pRg st="2" end="2"/>
                                            </p:txEl>
                                          </p:spTgt>
                                        </p:tgtEl>
                                        <p:attrNameLst>
                                          <p:attrName>style.visibility</p:attrName>
                                        </p:attrNameLst>
                                      </p:cBhvr>
                                      <p:to>
                                        <p:strVal val="visible"/>
                                      </p:to>
                                    </p:set>
                                    <p:animEffect transition="in" filter="box(in)">
                                      <p:cBhvr>
                                        <p:cTn id="10" dur="500"/>
                                        <p:tgtEl>
                                          <p:spTgt spid="1832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Medios de transmisión</a:t>
            </a:r>
          </a:p>
        </p:txBody>
      </p:sp>
      <p:sp>
        <p:nvSpPr>
          <p:cNvPr id="44034" name="Rectangle 3"/>
          <p:cNvSpPr>
            <a:spLocks noGrp="1" noChangeArrowheads="1"/>
          </p:cNvSpPr>
          <p:nvPr>
            <p:ph idx="1"/>
          </p:nvPr>
        </p:nvSpPr>
        <p:spPr>
          <a:xfrm>
            <a:off x="304800" y="1295400"/>
            <a:ext cx="8137525" cy="2232025"/>
          </a:xfrm>
        </p:spPr>
        <p:txBody>
          <a:bodyPr/>
          <a:lstStyle/>
          <a:p>
            <a:pPr eaLnBrk="1" hangingPunct="1"/>
            <a:r>
              <a:rPr lang="es-ES" dirty="0" smtClean="0">
                <a:solidFill>
                  <a:srgbClr val="002060"/>
                </a:solidFill>
                <a:hlinkClick r:id="rId2" action="ppaction://hlinkfile"/>
              </a:rPr>
              <a:t>Cable Coaxial</a:t>
            </a:r>
            <a:endParaRPr lang="es-ES" dirty="0" smtClean="0">
              <a:solidFill>
                <a:srgbClr val="002060"/>
              </a:solidFill>
            </a:endParaRPr>
          </a:p>
          <a:p>
            <a:pPr lvl="1" eaLnBrk="1" hangingPunct="1">
              <a:buFontTx/>
              <a:buNone/>
            </a:pPr>
            <a:r>
              <a:rPr lang="es-ES" sz="2200" dirty="0" smtClean="0"/>
              <a:t>Este cable debe cumplir con los siguientes parámetros:</a:t>
            </a:r>
          </a:p>
          <a:p>
            <a:pPr lvl="1" eaLnBrk="1" hangingPunct="1">
              <a:buFontTx/>
              <a:buNone/>
            </a:pPr>
            <a:r>
              <a:rPr lang="es-ES" sz="2200" dirty="0" smtClean="0"/>
              <a:t>		- Centro de Cobre</a:t>
            </a:r>
          </a:p>
          <a:p>
            <a:pPr lvl="1" eaLnBrk="1" hangingPunct="1">
              <a:buFontTx/>
              <a:buNone/>
            </a:pPr>
            <a:r>
              <a:rPr lang="es-ES" sz="2200" dirty="0" smtClean="0"/>
              <a:t>		- 95% de Blindaje de Cobre</a:t>
            </a:r>
          </a:p>
          <a:p>
            <a:pPr lvl="1" eaLnBrk="1" hangingPunct="1">
              <a:buFontTx/>
              <a:buNone/>
            </a:pPr>
            <a:r>
              <a:rPr lang="es-ES" sz="2200" dirty="0" smtClean="0"/>
              <a:t>		- Impedancia de 75</a:t>
            </a:r>
            <a:r>
              <a:rPr lang="es-ES" sz="2200" dirty="0" smtClean="0">
                <a:sym typeface="Symbol" pitchFamily="18" charset="2"/>
              </a:rPr>
              <a:t></a:t>
            </a:r>
          </a:p>
          <a:p>
            <a:pPr lvl="1" eaLnBrk="1" hangingPunct="1">
              <a:buFontTx/>
              <a:buNone/>
            </a:pPr>
            <a:endParaRPr lang="es-ES" sz="2200" dirty="0" smtClean="0"/>
          </a:p>
        </p:txBody>
      </p:sp>
      <p:pic>
        <p:nvPicPr>
          <p:cNvPr id="44035" name="Picture 4" descr="coaxcc"/>
          <p:cNvPicPr>
            <a:picLocks noChangeAspect="1" noChangeArrowheads="1"/>
          </p:cNvPicPr>
          <p:nvPr/>
        </p:nvPicPr>
        <p:blipFill>
          <a:blip r:embed="rId3" cstate="print"/>
          <a:srcRect/>
          <a:stretch>
            <a:fillRect/>
          </a:stretch>
        </p:blipFill>
        <p:spPr bwMode="auto">
          <a:xfrm>
            <a:off x="5029200" y="2286000"/>
            <a:ext cx="2952750" cy="1093788"/>
          </a:xfrm>
          <a:prstGeom prst="rect">
            <a:avLst/>
          </a:prstGeom>
          <a:noFill/>
          <a:ln w="9525">
            <a:noFill/>
            <a:miter lim="800000"/>
            <a:headEnd/>
            <a:tailEnd/>
          </a:ln>
        </p:spPr>
      </p:pic>
      <p:sp>
        <p:nvSpPr>
          <p:cNvPr id="44036" name="Rectangle 5"/>
          <p:cNvSpPr>
            <a:spLocks noChangeArrowheads="1"/>
          </p:cNvSpPr>
          <p:nvPr/>
        </p:nvSpPr>
        <p:spPr bwMode="auto">
          <a:xfrm>
            <a:off x="228600" y="3733800"/>
            <a:ext cx="8137525" cy="2232025"/>
          </a:xfrm>
          <a:prstGeom prst="rect">
            <a:avLst/>
          </a:prstGeom>
          <a:noFill/>
          <a:ln w="9525">
            <a:noFill/>
            <a:miter lim="800000"/>
            <a:headEnd/>
            <a:tailEnd/>
          </a:ln>
        </p:spPr>
        <p:txBody>
          <a:bodyPr/>
          <a:lstStyle/>
          <a:p>
            <a:pPr marL="342900" indent="-342900" eaLnBrk="1" hangingPunct="1">
              <a:spcBef>
                <a:spcPct val="20000"/>
              </a:spcBef>
              <a:buFontTx/>
              <a:buChar char="•"/>
            </a:pPr>
            <a:r>
              <a:rPr lang="es-ES" sz="3200" dirty="0" smtClean="0"/>
              <a:t>Conector</a:t>
            </a:r>
            <a:r>
              <a:rPr lang="es-ES" sz="3200" b="1" dirty="0" smtClean="0"/>
              <a:t> BNC</a:t>
            </a:r>
          </a:p>
          <a:p>
            <a:pPr marL="342900" indent="-342900" eaLnBrk="1" hangingPunct="1">
              <a:spcBef>
                <a:spcPct val="20000"/>
              </a:spcBef>
            </a:pPr>
            <a:endParaRPr lang="es-ES" sz="3200" b="1" dirty="0" smtClean="0"/>
          </a:p>
          <a:p>
            <a:pPr marL="342900" indent="-342900" eaLnBrk="1" hangingPunct="1">
              <a:spcBef>
                <a:spcPct val="20000"/>
              </a:spcBef>
              <a:buFontTx/>
              <a:buChar char="•"/>
            </a:pPr>
            <a:r>
              <a:rPr lang="es-ES" sz="3200" dirty="0" smtClean="0"/>
              <a:t>Categorías </a:t>
            </a:r>
            <a:r>
              <a:rPr lang="es-ES" sz="3200" dirty="0"/>
              <a:t>y </a:t>
            </a:r>
            <a:r>
              <a:rPr lang="es-ES" sz="3200" dirty="0" smtClean="0"/>
              <a:t>Distancias*</a:t>
            </a:r>
            <a:endParaRPr lang="es-ES" sz="3200" dirty="0"/>
          </a:p>
          <a:p>
            <a:pPr marL="742950" lvl="1" indent="-285750" eaLnBrk="1" hangingPunct="1">
              <a:spcBef>
                <a:spcPct val="20000"/>
              </a:spcBef>
            </a:pPr>
            <a:r>
              <a:rPr lang="es-ES" sz="2600" dirty="0"/>
              <a:t>	- </a:t>
            </a:r>
            <a:r>
              <a:rPr lang="es-ES" sz="2200" b="1" dirty="0"/>
              <a:t>RG-59</a:t>
            </a:r>
            <a:r>
              <a:rPr lang="es-ES" sz="2200" dirty="0"/>
              <a:t>U	</a:t>
            </a:r>
            <a:r>
              <a:rPr lang="es-ES" sz="2200" dirty="0" smtClean="0"/>
              <a:t>250 </a:t>
            </a:r>
            <a:r>
              <a:rPr lang="es-ES" sz="2200" dirty="0" err="1"/>
              <a:t>mts</a:t>
            </a:r>
            <a:endParaRPr lang="es-ES" sz="2200" dirty="0"/>
          </a:p>
          <a:p>
            <a:pPr marL="742950" lvl="1" indent="-285750" eaLnBrk="1" hangingPunct="1">
              <a:spcBef>
                <a:spcPct val="20000"/>
              </a:spcBef>
            </a:pPr>
            <a:r>
              <a:rPr lang="es-ES" sz="2200" dirty="0"/>
              <a:t>	- </a:t>
            </a:r>
            <a:r>
              <a:rPr lang="es-ES" sz="2200" b="1" dirty="0"/>
              <a:t>RG-6</a:t>
            </a:r>
            <a:r>
              <a:rPr lang="es-ES" sz="2200" dirty="0"/>
              <a:t>U		</a:t>
            </a:r>
            <a:r>
              <a:rPr lang="es-ES" sz="2200" dirty="0" smtClean="0"/>
              <a:t>300 </a:t>
            </a:r>
            <a:r>
              <a:rPr lang="es-ES" sz="2200" dirty="0" err="1"/>
              <a:t>mts</a:t>
            </a:r>
            <a:endParaRPr lang="es-ES" sz="2200" dirty="0"/>
          </a:p>
          <a:p>
            <a:pPr marL="742950" lvl="1" indent="-285750" eaLnBrk="1" hangingPunct="1">
              <a:spcBef>
                <a:spcPct val="20000"/>
              </a:spcBef>
            </a:pPr>
            <a:r>
              <a:rPr lang="es-ES" sz="2200" dirty="0"/>
              <a:t>	</a:t>
            </a:r>
            <a:r>
              <a:rPr lang="es-ES" sz="2200" dirty="0" smtClean="0"/>
              <a:t>*</a:t>
            </a:r>
            <a:r>
              <a:rPr lang="en-US" sz="2400" dirty="0" smtClean="0"/>
              <a:t> </a:t>
            </a:r>
            <a:r>
              <a:rPr lang="en-US" sz="1400" dirty="0" smtClean="0"/>
              <a:t>Turbo HD 3.0 technology guarantees up to </a:t>
            </a:r>
            <a:r>
              <a:rPr lang="en-US" sz="1400" b="1" dirty="0" smtClean="0"/>
              <a:t>1200</a:t>
            </a:r>
            <a:r>
              <a:rPr lang="en-US" sz="1400" dirty="0" smtClean="0"/>
              <a:t> meters of high-quality HD720p</a:t>
            </a:r>
            <a:endParaRPr lang="es-ES" sz="2200" dirty="0"/>
          </a:p>
        </p:txBody>
      </p:sp>
      <p:pic>
        <p:nvPicPr>
          <p:cNvPr id="83970" name="Picture 2" descr="Adaptador de RF RS Pro, Conector Macho Recto BNC a Conector Hembra Tipo F, 1GHz"/>
          <p:cNvPicPr>
            <a:picLocks noChangeAspect="1" noChangeArrowheads="1"/>
          </p:cNvPicPr>
          <p:nvPr/>
        </p:nvPicPr>
        <p:blipFill>
          <a:blip r:embed="rId4" cstate="print"/>
          <a:srcRect/>
          <a:stretch>
            <a:fillRect/>
          </a:stretch>
        </p:blipFill>
        <p:spPr bwMode="auto">
          <a:xfrm>
            <a:off x="4953000" y="3657600"/>
            <a:ext cx="2171700" cy="1281499"/>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1143000"/>
          </a:xfrm>
        </p:spPr>
        <p:txBody>
          <a:bodyPr/>
          <a:lstStyle/>
          <a:p>
            <a:pPr algn="ctr"/>
            <a:r>
              <a:rPr lang="es-ES" b="1" dirty="0" smtClean="0">
                <a:solidFill>
                  <a:srgbClr val="FF9900"/>
                </a:solidFill>
              </a:rPr>
              <a:t>Medios de transmisión</a:t>
            </a:r>
            <a:endParaRPr lang="es-ES" dirty="0"/>
          </a:p>
        </p:txBody>
      </p:sp>
      <p:sp>
        <p:nvSpPr>
          <p:cNvPr id="3" name="2 Marcador de contenido"/>
          <p:cNvSpPr>
            <a:spLocks noGrp="1"/>
          </p:cNvSpPr>
          <p:nvPr>
            <p:ph idx="1"/>
          </p:nvPr>
        </p:nvSpPr>
        <p:spPr>
          <a:xfrm>
            <a:off x="457200" y="1143000"/>
            <a:ext cx="8686800" cy="4389437"/>
          </a:xfrm>
        </p:spPr>
        <p:txBody>
          <a:bodyPr/>
          <a:lstStyle/>
          <a:p>
            <a:pPr eaLnBrk="1" hangingPunct="1"/>
            <a:r>
              <a:rPr lang="es-ES" dirty="0" smtClean="0">
                <a:solidFill>
                  <a:srgbClr val="002060"/>
                </a:solidFill>
              </a:rPr>
              <a:t>UTP</a:t>
            </a:r>
          </a:p>
          <a:p>
            <a:r>
              <a:rPr lang="es-ES" sz="2000" b="1" dirty="0" smtClean="0"/>
              <a:t>Costo menor que el del coaxial.</a:t>
            </a:r>
            <a:endParaRPr lang="es-ES" sz="2000" dirty="0" smtClean="0"/>
          </a:p>
          <a:p>
            <a:r>
              <a:rPr lang="es-ES" sz="2000" b="1" dirty="0" smtClean="0"/>
              <a:t>Cableados discretos, empalmes rápidos y económicos</a:t>
            </a:r>
            <a:endParaRPr lang="es-ES" sz="2000" dirty="0" smtClean="0"/>
          </a:p>
          <a:p>
            <a:r>
              <a:rPr lang="es-ES" sz="2000" b="1" dirty="0" smtClean="0"/>
              <a:t>Menor volumen. Por un solo cable UTP se pueden mandar hasta 4 cámaras (4 pares) u otros servicios: alarmas, telefonía y datos…</a:t>
            </a:r>
            <a:endParaRPr lang="es-ES" sz="2000" dirty="0" smtClean="0"/>
          </a:p>
          <a:p>
            <a:r>
              <a:rPr lang="es-ES" sz="2000" b="1" dirty="0" smtClean="0"/>
              <a:t>Menores pérdidas, </a:t>
            </a:r>
            <a:r>
              <a:rPr lang="es-ES" sz="2000" b="1" dirty="0" err="1" smtClean="0"/>
              <a:t>interferenciasy</a:t>
            </a:r>
            <a:r>
              <a:rPr lang="es-ES" sz="2000" b="1" dirty="0" smtClean="0"/>
              <a:t> mayor alcance sin amplificadores</a:t>
            </a:r>
            <a:endParaRPr lang="es-ES" sz="2000" dirty="0" smtClean="0"/>
          </a:p>
          <a:p>
            <a:r>
              <a:rPr lang="es-ES" sz="2000" b="1" dirty="0" smtClean="0"/>
              <a:t>Impedancia UTP </a:t>
            </a:r>
            <a:r>
              <a:rPr lang="es-ES" sz="2400" b="1" dirty="0" smtClean="0"/>
              <a:t>100</a:t>
            </a:r>
            <a:r>
              <a:rPr lang="es-ES" sz="2000" b="1" dirty="0" smtClean="0">
                <a:sym typeface="Symbol" pitchFamily="18" charset="2"/>
              </a:rPr>
              <a:t>, FTP 120, STP 150  (conector RJ49)</a:t>
            </a:r>
            <a:endParaRPr lang="es-ES" sz="2000" b="1" dirty="0" smtClean="0"/>
          </a:p>
          <a:p>
            <a:pPr lvl="1" eaLnBrk="1" hangingPunct="1">
              <a:buFontTx/>
              <a:buNone/>
            </a:pPr>
            <a:r>
              <a:rPr lang="es-ES" sz="2200" dirty="0" smtClean="0"/>
              <a:t>		</a:t>
            </a:r>
            <a:endParaRPr lang="es-ES" dirty="0"/>
          </a:p>
        </p:txBody>
      </p:sp>
      <p:pic>
        <p:nvPicPr>
          <p:cNvPr id="1028" name="Picture 4" descr="Resultado de imagen de utp rj45 colores t568a"/>
          <p:cNvPicPr>
            <a:picLocks noChangeAspect="1" noChangeArrowheads="1"/>
          </p:cNvPicPr>
          <p:nvPr/>
        </p:nvPicPr>
        <p:blipFill>
          <a:blip r:embed="rId2"/>
          <a:srcRect/>
          <a:stretch>
            <a:fillRect/>
          </a:stretch>
        </p:blipFill>
        <p:spPr bwMode="auto">
          <a:xfrm>
            <a:off x="0" y="3962400"/>
            <a:ext cx="4343400" cy="2895600"/>
          </a:xfrm>
          <a:prstGeom prst="rect">
            <a:avLst/>
          </a:prstGeom>
          <a:noFill/>
        </p:spPr>
      </p:pic>
      <p:sp>
        <p:nvSpPr>
          <p:cNvPr id="6" name="Rectangle 5"/>
          <p:cNvSpPr>
            <a:spLocks noChangeArrowheads="1"/>
          </p:cNvSpPr>
          <p:nvPr/>
        </p:nvSpPr>
        <p:spPr bwMode="auto">
          <a:xfrm>
            <a:off x="4191000" y="3810000"/>
            <a:ext cx="5410199" cy="2232025"/>
          </a:xfrm>
          <a:prstGeom prst="rect">
            <a:avLst/>
          </a:prstGeom>
          <a:noFill/>
          <a:ln w="9525">
            <a:noFill/>
            <a:miter lim="800000"/>
            <a:headEnd/>
            <a:tailEnd/>
          </a:ln>
        </p:spPr>
        <p:txBody>
          <a:bodyPr/>
          <a:lstStyle/>
          <a:p>
            <a:pPr marL="342900" indent="-342900" eaLnBrk="1" hangingPunct="1">
              <a:spcBef>
                <a:spcPct val="20000"/>
              </a:spcBef>
              <a:buFontTx/>
              <a:buChar char="•"/>
            </a:pPr>
            <a:r>
              <a:rPr lang="es-ES" sz="3200" dirty="0" smtClean="0"/>
              <a:t>Conector</a:t>
            </a:r>
            <a:r>
              <a:rPr lang="es-ES" sz="3200" b="1" dirty="0" smtClean="0"/>
              <a:t> </a:t>
            </a:r>
            <a:r>
              <a:rPr lang="es-ES" sz="2800" b="1" dirty="0" smtClean="0"/>
              <a:t>RJ45 UTP y FTP</a:t>
            </a:r>
            <a:endParaRPr lang="es-ES" sz="3200" b="1" dirty="0" smtClean="0"/>
          </a:p>
          <a:p>
            <a:pPr marL="342900" indent="-342900" eaLnBrk="1" hangingPunct="1">
              <a:spcBef>
                <a:spcPct val="20000"/>
              </a:spcBef>
            </a:pPr>
            <a:r>
              <a:rPr lang="es-ES" sz="2000" b="1" dirty="0" smtClean="0"/>
              <a:t>(RJ 49 STP)</a:t>
            </a:r>
          </a:p>
          <a:p>
            <a:pPr marL="342900" indent="-342900" eaLnBrk="1" hangingPunct="1">
              <a:spcBef>
                <a:spcPct val="20000"/>
              </a:spcBef>
              <a:buFontTx/>
              <a:buChar char="•"/>
            </a:pPr>
            <a:r>
              <a:rPr lang="es-ES" sz="3200" dirty="0" smtClean="0"/>
              <a:t>Categorías </a:t>
            </a:r>
            <a:r>
              <a:rPr lang="es-ES" sz="3200" dirty="0"/>
              <a:t>y Distancias</a:t>
            </a:r>
          </a:p>
          <a:p>
            <a:pPr marL="742950" lvl="1" indent="-285750" eaLnBrk="1" hangingPunct="1">
              <a:spcBef>
                <a:spcPct val="20000"/>
              </a:spcBef>
            </a:pPr>
            <a:r>
              <a:rPr lang="es-ES" sz="2600" dirty="0"/>
              <a:t>	</a:t>
            </a:r>
            <a:r>
              <a:rPr lang="es-ES" sz="2600" dirty="0" smtClean="0"/>
              <a:t>- CAT5e y 6 150m </a:t>
            </a:r>
            <a:r>
              <a:rPr lang="es-ES" sz="2600" dirty="0" smtClean="0">
                <a:hlinkClick r:id="rId3"/>
              </a:rPr>
              <a:t>(enlace)</a:t>
            </a:r>
            <a:endParaRPr lang="es-ES" sz="2600" dirty="0" smtClean="0"/>
          </a:p>
          <a:p>
            <a:pPr marL="742950" lvl="1" indent="-285750" eaLnBrk="1" hangingPunct="1">
              <a:spcBef>
                <a:spcPct val="20000"/>
              </a:spcBef>
            </a:pPr>
            <a:r>
              <a:rPr lang="es-ES" sz="2400" dirty="0" smtClean="0">
                <a:solidFill>
                  <a:srgbClr val="FF0000"/>
                </a:solidFill>
              </a:rPr>
              <a:t>Fabricantes recomiendan 100m</a:t>
            </a:r>
            <a:endParaRPr lang="es-ES" sz="2600" dirty="0" smtClean="0">
              <a:solidFill>
                <a:srgbClr val="FF0000"/>
              </a:solidFill>
            </a:endParaRPr>
          </a:p>
          <a:p>
            <a:pPr marL="742950" lvl="1" indent="-285750" eaLnBrk="1" hangingPunct="1">
              <a:spcBef>
                <a:spcPct val="20000"/>
              </a:spcBef>
            </a:pPr>
            <a:r>
              <a:rPr lang="es-ES" sz="2600" dirty="0" smtClean="0"/>
              <a:t>1,5 km con amplificadores</a:t>
            </a:r>
            <a:endParaRPr lang="es-ES" sz="22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sincables.com.ve/blog/imagenes/Cable_coaxial/FTP.JPG"/>
          <p:cNvPicPr>
            <a:picLocks noChangeAspect="1" noChangeArrowheads="1"/>
          </p:cNvPicPr>
          <p:nvPr/>
        </p:nvPicPr>
        <p:blipFill>
          <a:blip r:embed="rId2"/>
          <a:srcRect/>
          <a:stretch>
            <a:fillRect/>
          </a:stretch>
        </p:blipFill>
        <p:spPr bwMode="auto">
          <a:xfrm>
            <a:off x="3352800" y="2743200"/>
            <a:ext cx="3162300" cy="2809876"/>
          </a:xfrm>
          <a:prstGeom prst="rect">
            <a:avLst/>
          </a:prstGeom>
          <a:noFill/>
        </p:spPr>
      </p:pic>
      <p:pic>
        <p:nvPicPr>
          <p:cNvPr id="1030" name="Picture 6" descr="http://www.sincables.com.ve/blog/imagenes/Cable_coaxial/UTP.JPG"/>
          <p:cNvPicPr>
            <a:picLocks noChangeAspect="1" noChangeArrowheads="1"/>
          </p:cNvPicPr>
          <p:nvPr/>
        </p:nvPicPr>
        <p:blipFill>
          <a:blip r:embed="rId3"/>
          <a:srcRect/>
          <a:stretch>
            <a:fillRect/>
          </a:stretch>
        </p:blipFill>
        <p:spPr bwMode="auto">
          <a:xfrm>
            <a:off x="304800" y="2743200"/>
            <a:ext cx="3143250" cy="2705100"/>
          </a:xfrm>
          <a:prstGeom prst="rect">
            <a:avLst/>
          </a:prstGeom>
          <a:noFill/>
        </p:spPr>
      </p:pic>
      <p:sp>
        <p:nvSpPr>
          <p:cNvPr id="2" name="1 Título"/>
          <p:cNvSpPr>
            <a:spLocks noGrp="1"/>
          </p:cNvSpPr>
          <p:nvPr>
            <p:ph type="title"/>
          </p:nvPr>
        </p:nvSpPr>
        <p:spPr>
          <a:xfrm>
            <a:off x="457200" y="228600"/>
            <a:ext cx="8229600" cy="1143000"/>
          </a:xfrm>
        </p:spPr>
        <p:txBody>
          <a:bodyPr/>
          <a:lstStyle/>
          <a:p>
            <a:pPr algn="ctr"/>
            <a:r>
              <a:rPr lang="es-ES" b="1" dirty="0" smtClean="0">
                <a:solidFill>
                  <a:srgbClr val="FF9900"/>
                </a:solidFill>
              </a:rPr>
              <a:t>Medios de transmisión</a:t>
            </a:r>
            <a:endParaRPr lang="es-ES" dirty="0"/>
          </a:p>
        </p:txBody>
      </p:sp>
      <p:sp>
        <p:nvSpPr>
          <p:cNvPr id="3" name="2 Marcador de contenido"/>
          <p:cNvSpPr>
            <a:spLocks noGrp="1"/>
          </p:cNvSpPr>
          <p:nvPr>
            <p:ph idx="1"/>
          </p:nvPr>
        </p:nvSpPr>
        <p:spPr>
          <a:xfrm>
            <a:off x="457200" y="1371600"/>
            <a:ext cx="1143000" cy="609600"/>
          </a:xfrm>
        </p:spPr>
        <p:txBody>
          <a:bodyPr>
            <a:normAutofit fontScale="77500" lnSpcReduction="20000"/>
          </a:bodyPr>
          <a:lstStyle/>
          <a:p>
            <a:pPr eaLnBrk="1" hangingPunct="1"/>
            <a:r>
              <a:rPr lang="es-ES" dirty="0" smtClean="0">
                <a:solidFill>
                  <a:srgbClr val="002060"/>
                </a:solidFill>
              </a:rPr>
              <a:t>UTP</a:t>
            </a:r>
          </a:p>
          <a:p>
            <a:pPr lvl="1" eaLnBrk="1" hangingPunct="1">
              <a:buFontTx/>
              <a:buNone/>
            </a:pPr>
            <a:r>
              <a:rPr lang="es-ES" sz="2200" dirty="0" smtClean="0"/>
              <a:t>		</a:t>
            </a:r>
            <a:endParaRPr lang="es-ES" dirty="0"/>
          </a:p>
        </p:txBody>
      </p:sp>
      <p:sp>
        <p:nvSpPr>
          <p:cNvPr id="7" name="2 Marcador de contenido"/>
          <p:cNvSpPr txBox="1">
            <a:spLocks/>
          </p:cNvSpPr>
          <p:nvPr/>
        </p:nvSpPr>
        <p:spPr bwMode="auto">
          <a:xfrm>
            <a:off x="3733800" y="1447800"/>
            <a:ext cx="1143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r>
              <a:rPr kumimoji="0" lang="es-ES" sz="2600" b="0" i="0" u="none" strike="noStrike" kern="1200" cap="none" spc="0" normalizeH="0" baseline="0" noProof="0" dirty="0" smtClean="0">
                <a:ln>
                  <a:noFill/>
                </a:ln>
                <a:solidFill>
                  <a:srgbClr val="002060"/>
                </a:solidFill>
                <a:effectLst/>
                <a:uLnTx/>
                <a:uFillTx/>
                <a:latin typeface="+mn-lt"/>
                <a:ea typeface="+mn-ea"/>
                <a:cs typeface="+mn-cs"/>
              </a:rPr>
              <a:t>FTP</a:t>
            </a:r>
          </a:p>
          <a:p>
            <a:pPr marL="639763" marR="0" lvl="1" indent="-246063" algn="l" defTabSz="914400" rtl="0" eaLnBrk="1" fontAlgn="base" latinLnBrk="0" hangingPunct="1">
              <a:lnSpc>
                <a:spcPct val="100000"/>
              </a:lnSpc>
              <a:spcBef>
                <a:spcPct val="20000"/>
              </a:spcBef>
              <a:spcAft>
                <a:spcPct val="0"/>
              </a:spcAft>
              <a:buClr>
                <a:schemeClr val="accent1"/>
              </a:buClr>
              <a:buSzPct val="85000"/>
              <a:buFontTx/>
              <a:buNone/>
              <a:tabLst/>
              <a:defRPr/>
            </a:pPr>
            <a:r>
              <a:rPr kumimoji="0" lang="es-ES"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s-E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2 Marcador de contenido"/>
          <p:cNvSpPr txBox="1">
            <a:spLocks/>
          </p:cNvSpPr>
          <p:nvPr/>
        </p:nvSpPr>
        <p:spPr bwMode="auto">
          <a:xfrm>
            <a:off x="6858000" y="1524000"/>
            <a:ext cx="1143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1" fontAlgn="base" latinLnBrk="0" hangingPunct="1">
              <a:lnSpc>
                <a:spcPct val="100000"/>
              </a:lnSpc>
              <a:spcBef>
                <a:spcPct val="20000"/>
              </a:spcBef>
              <a:spcAft>
                <a:spcPct val="0"/>
              </a:spcAft>
              <a:buClr>
                <a:srgbClr val="0BD0D9"/>
              </a:buClr>
              <a:buSzPct val="95000"/>
              <a:buFont typeface="Wingdings 2" pitchFamily="18" charset="2"/>
              <a:buChar char=""/>
              <a:tabLst/>
              <a:defRPr/>
            </a:pPr>
            <a:r>
              <a:rPr lang="es-ES" sz="2600" dirty="0" smtClean="0">
                <a:solidFill>
                  <a:srgbClr val="002060"/>
                </a:solidFill>
                <a:latin typeface="+mn-lt"/>
              </a:rPr>
              <a:t>S</a:t>
            </a:r>
            <a:r>
              <a:rPr kumimoji="0" lang="es-ES" sz="2600" b="0" i="0" u="none" strike="noStrike" kern="1200" cap="none" spc="0" normalizeH="0" baseline="0" noProof="0" dirty="0" smtClean="0">
                <a:ln>
                  <a:noFill/>
                </a:ln>
                <a:solidFill>
                  <a:srgbClr val="002060"/>
                </a:solidFill>
                <a:effectLst/>
                <a:uLnTx/>
                <a:uFillTx/>
                <a:latin typeface="+mn-lt"/>
                <a:ea typeface="+mn-ea"/>
                <a:cs typeface="+mn-cs"/>
              </a:rPr>
              <a:t>TP</a:t>
            </a:r>
          </a:p>
          <a:p>
            <a:pPr marL="639763" marR="0" lvl="1" indent="-246063" algn="l" defTabSz="914400" rtl="0" eaLnBrk="1" fontAlgn="base" latinLnBrk="0" hangingPunct="1">
              <a:lnSpc>
                <a:spcPct val="100000"/>
              </a:lnSpc>
              <a:spcBef>
                <a:spcPct val="20000"/>
              </a:spcBef>
              <a:spcAft>
                <a:spcPct val="0"/>
              </a:spcAft>
              <a:buClr>
                <a:schemeClr val="accent1"/>
              </a:buClr>
              <a:buSzPct val="85000"/>
              <a:buFontTx/>
              <a:buNone/>
              <a:tabLst/>
              <a:defRPr/>
            </a:pPr>
            <a:r>
              <a:rPr kumimoji="0" lang="es-ES" sz="2200" b="0" i="0" u="none" strike="noStrike" kern="1200" cap="none" spc="0" normalizeH="0" baseline="0" noProof="0" dirty="0" smtClean="0">
                <a:ln>
                  <a:noFill/>
                </a:ln>
                <a:solidFill>
                  <a:schemeClr val="tx1"/>
                </a:solidFill>
                <a:effectLst/>
                <a:uLnTx/>
                <a:uFillTx/>
                <a:latin typeface="+mn-lt"/>
                <a:ea typeface="+mn-ea"/>
                <a:cs typeface="+mn-cs"/>
              </a:rPr>
              <a:t>		 </a:t>
            </a:r>
            <a:endParaRPr kumimoji="0" lang="es-E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descr="http://www.sincables.com.ve/blog/imagenes/Cable_coaxial/STP.JPG"/>
          <p:cNvPicPr>
            <a:picLocks noChangeAspect="1" noChangeArrowheads="1"/>
          </p:cNvPicPr>
          <p:nvPr/>
        </p:nvPicPr>
        <p:blipFill>
          <a:blip r:embed="rId4"/>
          <a:srcRect/>
          <a:stretch>
            <a:fillRect/>
          </a:stretch>
        </p:blipFill>
        <p:spPr bwMode="auto">
          <a:xfrm>
            <a:off x="6000750" y="2667000"/>
            <a:ext cx="3143250" cy="30670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Conversión AWG</a:t>
            </a:r>
            <a:endParaRPr lang="es-ES" dirty="0"/>
          </a:p>
        </p:txBody>
      </p:sp>
      <p:pic>
        <p:nvPicPr>
          <p:cNvPr id="165890" name="Picture 2"/>
          <p:cNvPicPr>
            <a:picLocks noChangeAspect="1" noChangeArrowheads="1"/>
          </p:cNvPicPr>
          <p:nvPr/>
        </p:nvPicPr>
        <p:blipFill>
          <a:blip r:embed="rId2" cstate="print"/>
          <a:srcRect/>
          <a:stretch>
            <a:fillRect/>
          </a:stretch>
        </p:blipFill>
        <p:spPr bwMode="auto">
          <a:xfrm>
            <a:off x="1447799" y="2057400"/>
            <a:ext cx="6342845" cy="4572000"/>
          </a:xfrm>
          <a:prstGeom prst="rect">
            <a:avLst/>
          </a:prstGeom>
          <a:noFill/>
          <a:ln w="9525">
            <a:noFill/>
            <a:miter lim="800000"/>
            <a:headEnd/>
            <a:tailEnd/>
          </a:ln>
        </p:spPr>
      </p:pic>
      <p:sp>
        <p:nvSpPr>
          <p:cNvPr id="4" name="3 Rectángulo"/>
          <p:cNvSpPr/>
          <p:nvPr/>
        </p:nvSpPr>
        <p:spPr>
          <a:xfrm>
            <a:off x="4648200" y="4038600"/>
            <a:ext cx="4343400" cy="914400"/>
          </a:xfrm>
          <a:prstGeom prst="rect">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                                                   UTP </a:t>
            </a:r>
            <a:r>
              <a:rPr lang="es-ES" dirty="0" err="1" smtClean="0">
                <a:solidFill>
                  <a:schemeClr val="tx1"/>
                </a:solidFill>
              </a:rPr>
              <a:t>Cat</a:t>
            </a:r>
            <a:r>
              <a:rPr lang="es-ES" dirty="0" smtClean="0">
                <a:solidFill>
                  <a:schemeClr val="tx1"/>
                </a:solidFill>
              </a:rPr>
              <a:t> 6</a:t>
            </a:r>
            <a:endParaRPr lang="es-ES" dirty="0">
              <a:solidFill>
                <a:schemeClr val="tx1"/>
              </a:solidFill>
            </a:endParaRPr>
          </a:p>
        </p:txBody>
      </p:sp>
      <p:sp>
        <p:nvSpPr>
          <p:cNvPr id="5" name="4 Rectángulo"/>
          <p:cNvSpPr/>
          <p:nvPr/>
        </p:nvSpPr>
        <p:spPr>
          <a:xfrm>
            <a:off x="4572000" y="3505200"/>
            <a:ext cx="4343400" cy="304800"/>
          </a:xfrm>
          <a:prstGeom prst="rect">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                                                   </a:t>
            </a:r>
            <a:r>
              <a:rPr lang="es-ES" dirty="0" smtClean="0">
                <a:solidFill>
                  <a:schemeClr val="tx1"/>
                </a:solidFill>
                <a:latin typeface="+mj-lt"/>
              </a:rPr>
              <a:t>RG59</a:t>
            </a:r>
            <a:endParaRPr lang="es-ES" dirty="0">
              <a:solidFill>
                <a:schemeClr val="tx1"/>
              </a:solidFill>
              <a:latin typeface="+mj-lt"/>
            </a:endParaRPr>
          </a:p>
        </p:txBody>
      </p:sp>
      <p:sp>
        <p:nvSpPr>
          <p:cNvPr id="6" name="5 Rectángulo"/>
          <p:cNvSpPr/>
          <p:nvPr/>
        </p:nvSpPr>
        <p:spPr>
          <a:xfrm>
            <a:off x="4572000" y="2895600"/>
            <a:ext cx="4343400" cy="304800"/>
          </a:xfrm>
          <a:prstGeom prst="rect">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                                                   </a:t>
            </a:r>
            <a:r>
              <a:rPr lang="es-ES" dirty="0" smtClean="0">
                <a:solidFill>
                  <a:schemeClr val="tx1"/>
                </a:solidFill>
                <a:latin typeface="+mj-lt"/>
              </a:rPr>
              <a:t>RG6</a:t>
            </a:r>
            <a:endParaRPr lang="es-ES" dirty="0">
              <a:solidFill>
                <a:schemeClr val="tx1"/>
              </a:solidFill>
              <a:latin typeface="+mj-l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bp.blogspot.com/-XBvByKWgu2o/UyRY688BfHI/AAAAAAAAAB4/_6AYRR3GEZk/s1600/fuentes.jpg"/>
          <p:cNvPicPr>
            <a:picLocks noChangeAspect="1" noChangeArrowheads="1"/>
          </p:cNvPicPr>
          <p:nvPr/>
        </p:nvPicPr>
        <p:blipFill>
          <a:blip r:embed="rId2"/>
          <a:srcRect/>
          <a:stretch>
            <a:fillRect/>
          </a:stretch>
        </p:blipFill>
        <p:spPr bwMode="auto">
          <a:xfrm>
            <a:off x="1219200" y="1143000"/>
            <a:ext cx="6939761" cy="2209800"/>
          </a:xfrm>
          <a:prstGeom prst="rect">
            <a:avLst/>
          </a:prstGeom>
          <a:noFill/>
        </p:spPr>
      </p:pic>
      <p:sp>
        <p:nvSpPr>
          <p:cNvPr id="3" name="2 Rectángulo"/>
          <p:cNvSpPr/>
          <p:nvPr/>
        </p:nvSpPr>
        <p:spPr>
          <a:xfrm>
            <a:off x="2609475" y="3244334"/>
            <a:ext cx="3925049" cy="369332"/>
          </a:xfrm>
          <a:prstGeom prst="rect">
            <a:avLst/>
          </a:prstGeom>
        </p:spPr>
        <p:txBody>
          <a:bodyPr wrap="none">
            <a:spAutoFit/>
          </a:bodyPr>
          <a:lstStyle/>
          <a:p>
            <a:pPr marL="342900" indent="-342900" eaLnBrk="1" hangingPunct="1">
              <a:spcBef>
                <a:spcPct val="20000"/>
              </a:spcBef>
              <a:defRPr/>
            </a:pPr>
            <a:r>
              <a:rPr lang="es-ES" dirty="0" smtClean="0">
                <a:solidFill>
                  <a:srgbClr val="FF9900"/>
                </a:solidFill>
              </a:rPr>
              <a:t>ALIMENTACION ENERGIA 12 VDC</a:t>
            </a:r>
            <a:r>
              <a:rPr lang="es-MX" dirty="0" smtClean="0">
                <a:sym typeface="Monotype Sorts" pitchFamily="2" charset="2"/>
              </a:rPr>
              <a:t> </a:t>
            </a:r>
            <a:endParaRPr lang="es-MX" dirty="0">
              <a:sym typeface="Monotype Sorts" pitchFamily="2" charset="2"/>
            </a:endParaRPr>
          </a:p>
        </p:txBody>
      </p:sp>
      <p:pic>
        <p:nvPicPr>
          <p:cNvPr id="1028" name="Picture 4" descr="http://1.bp.blogspot.com/-OfMJNjbMAUY/UyRaGg7EwlI/AAAAAAAAADQ/8x4P6qIlSsQ/s1600/tabla.jpg"/>
          <p:cNvPicPr>
            <a:picLocks noChangeAspect="1" noChangeArrowheads="1"/>
          </p:cNvPicPr>
          <p:nvPr/>
        </p:nvPicPr>
        <p:blipFill>
          <a:blip r:embed="rId3"/>
          <a:srcRect/>
          <a:stretch>
            <a:fillRect/>
          </a:stretch>
        </p:blipFill>
        <p:spPr bwMode="auto">
          <a:xfrm>
            <a:off x="914400" y="3581400"/>
            <a:ext cx="7536873" cy="2590800"/>
          </a:xfrm>
          <a:prstGeom prst="rect">
            <a:avLst/>
          </a:prstGeom>
          <a:noFill/>
        </p:spPr>
      </p:pic>
      <p:sp>
        <p:nvSpPr>
          <p:cNvPr id="5" name="4 Rectángulo"/>
          <p:cNvSpPr/>
          <p:nvPr/>
        </p:nvSpPr>
        <p:spPr>
          <a:xfrm>
            <a:off x="685800" y="6156269"/>
            <a:ext cx="9700091" cy="701731"/>
          </a:xfrm>
          <a:prstGeom prst="rect">
            <a:avLst/>
          </a:prstGeom>
        </p:spPr>
        <p:txBody>
          <a:bodyPr wrap="square">
            <a:spAutoFit/>
          </a:bodyPr>
          <a:lstStyle/>
          <a:p>
            <a:pPr marL="342900" indent="-342900" eaLnBrk="1" hangingPunct="1">
              <a:spcBef>
                <a:spcPct val="20000"/>
              </a:spcBef>
              <a:defRPr/>
            </a:pPr>
            <a:r>
              <a:rPr lang="es-ES" dirty="0" smtClean="0">
                <a:solidFill>
                  <a:srgbClr val="FF9900"/>
                </a:solidFill>
              </a:rPr>
              <a:t>Otra opción es utilizar fuentes de más tensión y </a:t>
            </a:r>
            <a:r>
              <a:rPr lang="es-ES" dirty="0" smtClean="0">
                <a:solidFill>
                  <a:srgbClr val="FF9900"/>
                </a:solidFill>
                <a:hlinkClick r:id="rId4"/>
              </a:rPr>
              <a:t>módulos de salida </a:t>
            </a:r>
            <a:endParaRPr lang="es-ES" dirty="0" smtClean="0">
              <a:solidFill>
                <a:srgbClr val="FF9900"/>
              </a:solidFill>
            </a:endParaRPr>
          </a:p>
          <a:p>
            <a:pPr marL="342900" indent="-342900" eaLnBrk="1" hangingPunct="1">
              <a:spcBef>
                <a:spcPct val="20000"/>
              </a:spcBef>
              <a:defRPr/>
            </a:pPr>
            <a:r>
              <a:rPr lang="es-ES" dirty="0" smtClean="0">
                <a:solidFill>
                  <a:srgbClr val="FF9900"/>
                </a:solidFill>
              </a:rPr>
              <a:t>ajustables en las cámaras </a:t>
            </a:r>
            <a:endParaRPr lang="es-MX" dirty="0">
              <a:sym typeface="Monotype Sorts" pitchFamily="2" charset="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Medios de transmisión</a:t>
            </a:r>
          </a:p>
        </p:txBody>
      </p:sp>
      <p:sp>
        <p:nvSpPr>
          <p:cNvPr id="49155" name="Rectangle 3"/>
          <p:cNvSpPr>
            <a:spLocks noGrp="1" noChangeArrowheads="1"/>
          </p:cNvSpPr>
          <p:nvPr>
            <p:ph idx="1"/>
          </p:nvPr>
        </p:nvSpPr>
        <p:spPr>
          <a:xfrm>
            <a:off x="457200" y="1676400"/>
            <a:ext cx="7693025" cy="3724275"/>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s-ES" dirty="0" smtClean="0"/>
              <a:t>Cable UTP </a:t>
            </a:r>
            <a:r>
              <a:rPr lang="es-ES" dirty="0" err="1" smtClean="0"/>
              <a:t>cat</a:t>
            </a:r>
            <a:r>
              <a:rPr lang="es-ES" dirty="0" smtClean="0"/>
              <a:t> 5e - cat6</a:t>
            </a:r>
          </a:p>
          <a:p>
            <a:pPr marL="274320" indent="-274320" eaLnBrk="1" fontAlgn="auto" hangingPunct="1">
              <a:spcAft>
                <a:spcPts val="0"/>
              </a:spcAft>
              <a:buClr>
                <a:schemeClr val="accent3"/>
              </a:buClr>
              <a:buFontTx/>
              <a:buNone/>
              <a:defRPr/>
            </a:pPr>
            <a:r>
              <a:rPr lang="es-ES" sz="2200" dirty="0" smtClean="0"/>
              <a:t>	Según la combinación de </a:t>
            </a:r>
            <a:r>
              <a:rPr lang="es-ES" sz="2200" dirty="0" err="1" smtClean="0"/>
              <a:t>baluns</a:t>
            </a:r>
            <a:r>
              <a:rPr lang="es-ES" sz="2200" dirty="0" smtClean="0"/>
              <a:t> activos en sus TX y RX se pueden alcanzar distancias hasta de 1.5 Km.</a:t>
            </a:r>
          </a:p>
          <a:p>
            <a:pPr marL="274320" indent="-274320" eaLnBrk="1" fontAlgn="auto" hangingPunct="1">
              <a:spcAft>
                <a:spcPts val="0"/>
              </a:spcAft>
              <a:buClr>
                <a:schemeClr val="accent3"/>
              </a:buClr>
              <a:buFont typeface="Wingdings 2"/>
              <a:buChar char=""/>
              <a:defRPr/>
            </a:pPr>
            <a:r>
              <a:rPr lang="es-ES" dirty="0" smtClean="0"/>
              <a:t>Fibra Óptica</a:t>
            </a:r>
          </a:p>
          <a:p>
            <a:pPr marL="274320" indent="-274320" eaLnBrk="1" fontAlgn="auto" hangingPunct="1">
              <a:spcAft>
                <a:spcPts val="0"/>
              </a:spcAft>
              <a:buClr>
                <a:schemeClr val="accent3"/>
              </a:buClr>
              <a:buFontTx/>
              <a:buNone/>
              <a:defRPr/>
            </a:pPr>
            <a:r>
              <a:rPr lang="es-ES" dirty="0" smtClean="0"/>
              <a:t>	</a:t>
            </a:r>
            <a:r>
              <a:rPr lang="es-ES" sz="2200" dirty="0" smtClean="0"/>
              <a:t>Las distancias dependen del fabricantes de los módulos y el tipo de fibra óptica utilizada (</a:t>
            </a:r>
            <a:r>
              <a:rPr lang="es-ES" sz="2200" dirty="0" err="1" smtClean="0"/>
              <a:t>monomodo</a:t>
            </a:r>
            <a:r>
              <a:rPr lang="es-ES" sz="2200" dirty="0" smtClean="0"/>
              <a:t>- </a:t>
            </a:r>
            <a:r>
              <a:rPr lang="es-ES" sz="2200" dirty="0" err="1" smtClean="0"/>
              <a:t>multimodo</a:t>
            </a:r>
            <a:r>
              <a:rPr lang="es-ES" sz="2200" dirty="0" smtClean="0"/>
              <a:t>)</a:t>
            </a:r>
          </a:p>
          <a:p>
            <a:pPr marL="274320" indent="-274320" eaLnBrk="1" fontAlgn="auto" hangingPunct="1">
              <a:spcAft>
                <a:spcPts val="0"/>
              </a:spcAft>
              <a:buClr>
                <a:schemeClr val="accent3"/>
              </a:buClr>
              <a:buFont typeface="Wingdings 2"/>
              <a:buChar char=""/>
              <a:defRPr/>
            </a:pPr>
            <a:r>
              <a:rPr lang="es-ES" dirty="0" smtClean="0"/>
              <a:t>Transmisión Inalámbrica</a:t>
            </a:r>
          </a:p>
          <a:p>
            <a:pPr marL="274320" indent="-274320" eaLnBrk="1" fontAlgn="auto" hangingPunct="1">
              <a:spcAft>
                <a:spcPts val="0"/>
              </a:spcAft>
              <a:buClr>
                <a:schemeClr val="accent3"/>
              </a:buClr>
              <a:buFontTx/>
              <a:buNone/>
              <a:defRPr/>
            </a:pPr>
            <a:r>
              <a:rPr lang="es-ES" dirty="0" smtClean="0"/>
              <a:t>	</a:t>
            </a:r>
            <a:r>
              <a:rPr lang="es-ES" sz="2200" dirty="0" smtClean="0"/>
              <a:t>Requiere de estudios especializados de RF para determinar ubicación de los equipos de TX y RX</a:t>
            </a:r>
          </a:p>
        </p:txBody>
      </p:sp>
      <p:pic>
        <p:nvPicPr>
          <p:cNvPr id="45059" name="Picture 4"/>
          <p:cNvPicPr>
            <a:picLocks noChangeAspect="1" noChangeArrowheads="1"/>
          </p:cNvPicPr>
          <p:nvPr/>
        </p:nvPicPr>
        <p:blipFill>
          <a:blip r:embed="rId2" cstate="print"/>
          <a:srcRect/>
          <a:stretch>
            <a:fillRect/>
          </a:stretch>
        </p:blipFill>
        <p:spPr bwMode="auto">
          <a:xfrm>
            <a:off x="990600" y="5334000"/>
            <a:ext cx="4752975" cy="985838"/>
          </a:xfrm>
          <a:prstGeom prst="rect">
            <a:avLst/>
          </a:prstGeom>
          <a:noFill/>
          <a:ln w="9525">
            <a:noFill/>
            <a:miter lim="800000"/>
            <a:headEnd/>
            <a:tailEnd/>
          </a:ln>
        </p:spPr>
      </p:pic>
      <p:pic>
        <p:nvPicPr>
          <p:cNvPr id="45060" name="Picture 5" descr="r00760v1"/>
          <p:cNvPicPr>
            <a:picLocks noChangeAspect="1" noChangeArrowheads="1"/>
          </p:cNvPicPr>
          <p:nvPr/>
        </p:nvPicPr>
        <p:blipFill>
          <a:blip r:embed="rId3" cstate="print"/>
          <a:srcRect/>
          <a:stretch>
            <a:fillRect/>
          </a:stretch>
        </p:blipFill>
        <p:spPr bwMode="auto">
          <a:xfrm>
            <a:off x="6477000" y="5105400"/>
            <a:ext cx="1393825" cy="130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33400"/>
            <a:ext cx="8229600" cy="762000"/>
          </a:xfrm>
        </p:spPr>
        <p:txBody>
          <a:bodyPr>
            <a:normAutofit fontScale="90000"/>
          </a:bodyPr>
          <a:lstStyle/>
          <a:p>
            <a:pPr algn="ctr" eaLnBrk="1" fontAlgn="auto" hangingPunct="1">
              <a:spcAft>
                <a:spcPts val="0"/>
              </a:spcAft>
              <a:defRPr/>
            </a:pPr>
            <a:r>
              <a:rPr lang="es-ES" b="1" dirty="0" smtClean="0">
                <a:solidFill>
                  <a:srgbClr val="FF9900"/>
                </a:solidFill>
              </a:rPr>
              <a:t>Estándares de comunicación</a:t>
            </a:r>
          </a:p>
        </p:txBody>
      </p:sp>
      <p:sp>
        <p:nvSpPr>
          <p:cNvPr id="46082" name="Rectangle 3"/>
          <p:cNvSpPr>
            <a:spLocks noGrp="1" noChangeArrowheads="1"/>
          </p:cNvSpPr>
          <p:nvPr>
            <p:ph idx="1"/>
          </p:nvPr>
        </p:nvSpPr>
        <p:spPr>
          <a:xfrm>
            <a:off x="228600" y="1752600"/>
            <a:ext cx="8458200" cy="4495800"/>
          </a:xfrm>
        </p:spPr>
        <p:txBody>
          <a:bodyPr>
            <a:normAutofit fontScale="70000" lnSpcReduction="20000"/>
          </a:bodyPr>
          <a:lstStyle/>
          <a:p>
            <a:pPr eaLnBrk="1" hangingPunct="1">
              <a:lnSpc>
                <a:spcPct val="80000"/>
              </a:lnSpc>
            </a:pPr>
            <a:r>
              <a:rPr lang="es-ES" sz="2500" b="1" dirty="0" smtClean="0">
                <a:solidFill>
                  <a:srgbClr val="FF9900"/>
                </a:solidFill>
              </a:rPr>
              <a:t>RS-422</a:t>
            </a:r>
          </a:p>
          <a:p>
            <a:pPr algn="just" eaLnBrk="1" hangingPunct="1">
              <a:lnSpc>
                <a:spcPct val="80000"/>
              </a:lnSpc>
              <a:buFontTx/>
              <a:buNone/>
            </a:pPr>
            <a:r>
              <a:rPr lang="es-ES" sz="2400" dirty="0" smtClean="0">
                <a:solidFill>
                  <a:srgbClr val="FF9900"/>
                </a:solidFill>
              </a:rPr>
              <a:t>	</a:t>
            </a:r>
            <a:r>
              <a:rPr lang="es-ES" sz="2400" dirty="0" smtClean="0"/>
              <a:t>Es un sistema de conexión en serie de 4 hilos que permite una longitud máxima de 1200m y hasta 10 dispositivos en el mismo bus.</a:t>
            </a:r>
          </a:p>
          <a:p>
            <a:pPr algn="just" eaLnBrk="1" hangingPunct="1">
              <a:lnSpc>
                <a:spcPct val="80000"/>
              </a:lnSpc>
              <a:buFontTx/>
              <a:buNone/>
            </a:pPr>
            <a:endParaRPr lang="es-ES" sz="2400" dirty="0" smtClean="0"/>
          </a:p>
          <a:p>
            <a:pPr algn="just" eaLnBrk="1" hangingPunct="1">
              <a:lnSpc>
                <a:spcPct val="80000"/>
              </a:lnSpc>
            </a:pPr>
            <a:r>
              <a:rPr lang="es-ES" sz="2800" b="1" dirty="0" smtClean="0">
                <a:solidFill>
                  <a:srgbClr val="FF9900"/>
                </a:solidFill>
              </a:rPr>
              <a:t>RS-485 para enviar los comandos PTZ</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Bus </a:t>
            </a:r>
            <a:r>
              <a:rPr lang="es-ES" sz="2200" b="1" dirty="0" smtClean="0">
                <a:latin typeface="Arial Unicode MS" pitchFamily="34" charset="-128"/>
                <a:ea typeface="Arial Unicode MS" pitchFamily="34" charset="-128"/>
                <a:cs typeface="Arial Unicode MS" pitchFamily="34" charset="-128"/>
              </a:rPr>
              <a:t>diferencial de 2 hilos  A(+) y B(-)</a:t>
            </a:r>
            <a:r>
              <a:rPr lang="es-ES" sz="2200" dirty="0" smtClean="0">
                <a:latin typeface="Arial Unicode MS" pitchFamily="34" charset="-128"/>
                <a:ea typeface="Arial Unicode MS" pitchFamily="34" charset="-128"/>
                <a:cs typeface="Arial Unicode MS" pitchFamily="34" charset="-128"/>
              </a:rPr>
              <a:t> </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Medio físico </a:t>
            </a:r>
            <a:r>
              <a:rPr lang="es-ES" sz="2200" b="1" dirty="0" smtClean="0">
                <a:latin typeface="Arial Unicode MS" pitchFamily="34" charset="-128"/>
                <a:ea typeface="Arial Unicode MS" pitchFamily="34" charset="-128"/>
                <a:cs typeface="Arial Unicode MS" pitchFamily="34" charset="-128"/>
              </a:rPr>
              <a:t>par trenzado </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Longitud máxima de </a:t>
            </a:r>
            <a:r>
              <a:rPr lang="es-ES" sz="2200" b="1" dirty="0" smtClean="0">
                <a:latin typeface="Arial Unicode MS" pitchFamily="34" charset="-128"/>
                <a:ea typeface="Arial Unicode MS" pitchFamily="34" charset="-128"/>
                <a:cs typeface="Arial Unicode MS" pitchFamily="34" charset="-128"/>
              </a:rPr>
              <a:t>1200m</a:t>
            </a:r>
            <a:r>
              <a:rPr lang="es-ES" sz="2200" dirty="0" smtClean="0">
                <a:latin typeface="Arial Unicode MS" pitchFamily="34" charset="-128"/>
                <a:ea typeface="Arial Unicode MS" pitchFamily="34" charset="-128"/>
                <a:cs typeface="Arial Unicode MS" pitchFamily="34" charset="-128"/>
              </a:rPr>
              <a:t> </a:t>
            </a:r>
            <a:r>
              <a:rPr lang="es-ES" sz="2200" b="1" dirty="0" smtClean="0">
                <a:latin typeface="Arial Unicode MS" pitchFamily="34" charset="-128"/>
                <a:ea typeface="Arial Unicode MS" pitchFamily="34" charset="-128"/>
                <a:cs typeface="Arial Unicode MS" pitchFamily="34" charset="-128"/>
              </a:rPr>
              <a:t>a 100 </a:t>
            </a:r>
            <a:r>
              <a:rPr lang="es-ES" sz="2200" b="1" dirty="0" err="1" smtClean="0">
                <a:latin typeface="Arial Unicode MS" pitchFamily="34" charset="-128"/>
                <a:ea typeface="Arial Unicode MS" pitchFamily="34" charset="-128"/>
                <a:cs typeface="Arial Unicode MS" pitchFamily="34" charset="-128"/>
              </a:rPr>
              <a:t>kbps</a:t>
            </a:r>
            <a:r>
              <a:rPr lang="es-ES" sz="2200" b="1" dirty="0" smtClean="0">
                <a:latin typeface="Arial Unicode MS" pitchFamily="34" charset="-128"/>
                <a:ea typeface="Arial Unicode MS" pitchFamily="34" charset="-128"/>
                <a:cs typeface="Arial Unicode MS" pitchFamily="34" charset="-128"/>
              </a:rPr>
              <a:t> </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Velocidad máxima </a:t>
            </a:r>
            <a:r>
              <a:rPr lang="es-ES" sz="2200" b="1" dirty="0" smtClean="0">
                <a:latin typeface="Arial Unicode MS" pitchFamily="34" charset="-128"/>
                <a:ea typeface="Arial Unicode MS" pitchFamily="34" charset="-128"/>
                <a:cs typeface="Arial Unicode MS" pitchFamily="34" charset="-128"/>
              </a:rPr>
              <a:t>10 Mbps hasta 12 m.</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Comunicación </a:t>
            </a:r>
            <a:r>
              <a:rPr lang="es-ES" sz="2200" b="1" dirty="0" err="1" smtClean="0">
                <a:latin typeface="Arial Unicode MS" pitchFamily="34" charset="-128"/>
                <a:ea typeface="Arial Unicode MS" pitchFamily="34" charset="-128"/>
                <a:cs typeface="Arial Unicode MS" pitchFamily="34" charset="-128"/>
              </a:rPr>
              <a:t>half-duplex</a:t>
            </a:r>
            <a:r>
              <a:rPr lang="es-ES" sz="2200" dirty="0" smtClean="0">
                <a:latin typeface="Arial Unicode MS" pitchFamily="34" charset="-128"/>
                <a:ea typeface="Arial Unicode MS" pitchFamily="34" charset="-128"/>
                <a:cs typeface="Arial Unicode MS" pitchFamily="34" charset="-128"/>
              </a:rPr>
              <a:t>  (es bidireccional pero no simultáneo ) </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Estaciones </a:t>
            </a:r>
            <a:r>
              <a:rPr lang="es-ES" sz="2200" b="1" dirty="0" smtClean="0">
                <a:latin typeface="Arial Unicode MS" pitchFamily="34" charset="-128"/>
                <a:ea typeface="Arial Unicode MS" pitchFamily="34" charset="-128"/>
                <a:cs typeface="Arial Unicode MS" pitchFamily="34" charset="-128"/>
              </a:rPr>
              <a:t>32, 128 o 256 estaciones </a:t>
            </a:r>
            <a:r>
              <a:rPr lang="es-ES" sz="2200" dirty="0" smtClean="0">
                <a:latin typeface="Arial Unicode MS" pitchFamily="34" charset="-128"/>
                <a:ea typeface="Arial Unicode MS" pitchFamily="34" charset="-128"/>
                <a:cs typeface="Arial Unicode MS" pitchFamily="34" charset="-128"/>
              </a:rPr>
              <a:t>en el mismo bus añadiendo dos resistencias de 120</a:t>
            </a:r>
            <a:r>
              <a:rPr lang="el-GR" sz="2200" dirty="0" smtClean="0">
                <a:latin typeface="Arial Unicode MS" pitchFamily="34" charset="-128"/>
                <a:ea typeface="Arial Unicode MS" pitchFamily="34" charset="-128"/>
                <a:cs typeface="Arial Unicode MS" pitchFamily="34" charset="-128"/>
              </a:rPr>
              <a:t>Ω</a:t>
            </a:r>
            <a:r>
              <a:rPr lang="es-ES" sz="2200" dirty="0" smtClean="0">
                <a:latin typeface="Arial Unicode MS" pitchFamily="34" charset="-128"/>
                <a:ea typeface="Arial Unicode MS" pitchFamily="34" charset="-128"/>
                <a:cs typeface="Arial Unicode MS" pitchFamily="34" charset="-128"/>
              </a:rPr>
              <a:t> una en el elemento inicial y otra al final de la línea. </a:t>
            </a:r>
          </a:p>
          <a:p>
            <a:pPr lvl="1" algn="just">
              <a:lnSpc>
                <a:spcPct val="120000"/>
              </a:lnSpc>
            </a:pPr>
            <a:r>
              <a:rPr lang="es-ES" sz="2200" dirty="0" smtClean="0">
                <a:latin typeface="Arial Unicode MS" pitchFamily="34" charset="-128"/>
                <a:ea typeface="Arial Unicode MS" pitchFamily="34" charset="-128"/>
                <a:cs typeface="Arial Unicode MS" pitchFamily="34" charset="-128"/>
              </a:rPr>
              <a:t>Alimentación única de</a:t>
            </a:r>
            <a:r>
              <a:rPr lang="es-ES" sz="2200" b="1" dirty="0" smtClean="0">
                <a:latin typeface="Arial Unicode MS" pitchFamily="34" charset="-128"/>
                <a:ea typeface="Arial Unicode MS" pitchFamily="34" charset="-128"/>
                <a:cs typeface="Arial Unicode MS" pitchFamily="34" charset="-128"/>
              </a:rPr>
              <a:t> +5V.</a:t>
            </a:r>
          </a:p>
          <a:p>
            <a:pPr algn="just" eaLnBrk="1" hangingPunct="1">
              <a:lnSpc>
                <a:spcPct val="80000"/>
              </a:lnSpc>
              <a:buFontTx/>
              <a:buNone/>
            </a:pPr>
            <a:endParaRPr lang="es-ES" sz="2400" dirty="0" smtClean="0"/>
          </a:p>
          <a:p>
            <a:pPr algn="just" eaLnBrk="1" hangingPunct="1">
              <a:lnSpc>
                <a:spcPct val="80000"/>
              </a:lnSpc>
              <a:buFontTx/>
              <a:buNone/>
            </a:pPr>
            <a:r>
              <a:rPr lang="es-ES" sz="2800" b="1" dirty="0" smtClean="0">
                <a:solidFill>
                  <a:srgbClr val="FF9900"/>
                </a:solidFill>
              </a:rPr>
              <a:t>Protocolos</a:t>
            </a:r>
          </a:p>
          <a:p>
            <a:pPr algn="just" eaLnBrk="1" hangingPunct="1">
              <a:lnSpc>
                <a:spcPct val="80000"/>
              </a:lnSpc>
              <a:buFontTx/>
              <a:buNone/>
            </a:pPr>
            <a:r>
              <a:rPr lang="es-ES" sz="2800" dirty="0" smtClean="0">
                <a:solidFill>
                  <a:srgbClr val="FF9900"/>
                </a:solidFill>
              </a:rPr>
              <a:t>	</a:t>
            </a:r>
            <a:r>
              <a:rPr lang="es-ES" sz="2400" dirty="0" smtClean="0"/>
              <a:t>Estándares que definen la estructura de los comandos de movimiento enviados por el controlador a las cámaras PTZ. Ejemplo: </a:t>
            </a:r>
            <a:r>
              <a:rPr lang="es-ES" sz="2400" b="1" dirty="0" err="1" smtClean="0"/>
              <a:t>Pelco</a:t>
            </a:r>
            <a:r>
              <a:rPr lang="es-ES" sz="2400" b="1" dirty="0" smtClean="0"/>
              <a:t> P, </a:t>
            </a:r>
            <a:r>
              <a:rPr lang="es-ES" sz="2400" b="1" dirty="0" err="1" smtClean="0"/>
              <a:t>Pelco</a:t>
            </a:r>
            <a:r>
              <a:rPr lang="es-ES" sz="2400" b="1" dirty="0" smtClean="0"/>
              <a:t> D, Manchester</a:t>
            </a:r>
            <a:r>
              <a:rPr lang="es-ES" sz="2400" dirty="0" smtClean="0"/>
              <a:t>, etc.	</a:t>
            </a:r>
          </a:p>
          <a:p>
            <a:pPr eaLnBrk="1" hangingPunct="1">
              <a:lnSpc>
                <a:spcPct val="80000"/>
              </a:lnSpc>
              <a:buFontTx/>
              <a:buNone/>
            </a:pPr>
            <a:endParaRPr lang="es-ES" sz="2000" dirty="0" smtClean="0">
              <a:solidFill>
                <a:srgbClr val="FF9900"/>
              </a:solidFill>
            </a:endParaRPr>
          </a:p>
          <a:p>
            <a:pPr eaLnBrk="1" hangingPunct="1">
              <a:lnSpc>
                <a:spcPct val="80000"/>
              </a:lnSpc>
              <a:buFontTx/>
              <a:buNone/>
            </a:pPr>
            <a:r>
              <a:rPr lang="es-ES" sz="2000" dirty="0" smtClean="0">
                <a:solidFill>
                  <a:srgbClr val="FF9900"/>
                </a:solidFill>
              </a:rPr>
              <a:t>					</a:t>
            </a:r>
            <a:endParaRPr lang="es-ES" sz="2400" b="1" dirty="0" smtClean="0">
              <a:solidFill>
                <a:srgbClr val="FF99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Personalizado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B5394"/>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11373</TotalTime>
  <Words>5139</Words>
  <Application>Microsoft Office PowerPoint</Application>
  <PresentationFormat>Presentación en pantalla (4:3)</PresentationFormat>
  <Paragraphs>1214</Paragraphs>
  <Slides>133</Slides>
  <Notes>46</Notes>
  <HiddenSlides>0</HiddenSlides>
  <MMClips>0</MMClips>
  <ScaleCrop>false</ScaleCrop>
  <HeadingPairs>
    <vt:vector size="4" baseType="variant">
      <vt:variant>
        <vt:lpstr>Tema</vt:lpstr>
      </vt:variant>
      <vt:variant>
        <vt:i4>1</vt:i4>
      </vt:variant>
      <vt:variant>
        <vt:lpstr>Títulos de diapositiva</vt:lpstr>
      </vt:variant>
      <vt:variant>
        <vt:i4>133</vt:i4>
      </vt:variant>
    </vt:vector>
  </HeadingPairs>
  <TitlesOfParts>
    <vt:vector size="134" baseType="lpstr">
      <vt:lpstr>Flujo</vt:lpstr>
      <vt:lpstr>Diapositiva 1</vt:lpstr>
      <vt:lpstr>Programa </vt:lpstr>
      <vt:lpstr>Diapositiva 3</vt:lpstr>
      <vt:lpstr>Circuito Cerrado de Televisión </vt:lpstr>
      <vt:lpstr>Objetivos del CCTV </vt:lpstr>
      <vt:lpstr>Uso del video de seguridad </vt:lpstr>
      <vt:lpstr>Uso del video de seguridad </vt:lpstr>
      <vt:lpstr>Uso del video de seguridad </vt:lpstr>
      <vt:lpstr>Uso del video de seguridad </vt:lpstr>
      <vt:lpstr>Diapositiva 10</vt:lpstr>
      <vt:lpstr>Componentes Básicos de un sistema de CCTV</vt:lpstr>
      <vt:lpstr>Componentes Básicos de un sistema de CCTV</vt:lpstr>
      <vt:lpstr>Propósito de la Cámara</vt:lpstr>
      <vt:lpstr>Propósito de la Cámara</vt:lpstr>
      <vt:lpstr>Diapositiva 15</vt:lpstr>
      <vt:lpstr>Componentes Básicos de un sistema de CCTV- CAMARA TIPO CAJA</vt:lpstr>
      <vt:lpstr>http://www.starligh.com/cctv/calcular-lente.html http://www.axis.com/global/en/tools/lens-calculator</vt:lpstr>
      <vt:lpstr>Tabla con  lentes, ángulos y distancias.</vt:lpstr>
      <vt:lpstr>Componentes Básicos de un sistema de CCTV</vt:lpstr>
      <vt:lpstr>Diapositiva 20</vt:lpstr>
      <vt:lpstr>Housings Diferentes tipos </vt:lpstr>
      <vt:lpstr>Cámaras</vt:lpstr>
      <vt:lpstr>Cámaras</vt:lpstr>
      <vt:lpstr>Cámaras</vt:lpstr>
      <vt:lpstr>Cámaras Dinámicas</vt:lpstr>
      <vt:lpstr>¿Qué es necesario hacer o configurar para mover cámara PTZ?</vt:lpstr>
      <vt:lpstr>Cámaras</vt:lpstr>
      <vt:lpstr>Cámaras Parámetros</vt:lpstr>
      <vt:lpstr>Cámaras Parámetros IVS</vt:lpstr>
      <vt:lpstr>Cámaras</vt:lpstr>
      <vt:lpstr>Cámaras</vt:lpstr>
      <vt:lpstr>Diapositiva 32</vt:lpstr>
      <vt:lpstr>Diapositiva 33</vt:lpstr>
      <vt:lpstr>Diapositiva 34</vt:lpstr>
      <vt:lpstr>Diapositiva 35</vt:lpstr>
      <vt:lpstr>Diapositiva 36</vt:lpstr>
      <vt:lpstr>Cámaras</vt:lpstr>
      <vt:lpstr>Cámaras</vt:lpstr>
      <vt:lpstr>Cámaras</vt:lpstr>
      <vt:lpstr>Cámaras</vt:lpstr>
      <vt:lpstr>Cámaras</vt:lpstr>
      <vt:lpstr>Cámaras Sensor</vt:lpstr>
      <vt:lpstr>Vídeos comparativos</vt:lpstr>
      <vt:lpstr>Cámaras</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PoC</vt:lpstr>
      <vt:lpstr>POE Power over Ethernet</vt:lpstr>
      <vt:lpstr>ePOE Enhanced Power over Ethernet</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fps</vt:lpstr>
      <vt:lpstr>Diapositiva 70</vt:lpstr>
      <vt:lpstr>Parámetros PTZ-Zoom Óptico:</vt:lpstr>
      <vt:lpstr>Parámetros PTZ-Zoom :</vt:lpstr>
      <vt:lpstr>Parámetros PTZ</vt:lpstr>
      <vt:lpstr>Zoom Óptico vs Digital:</vt:lpstr>
      <vt:lpstr>Parámetros PTZ</vt:lpstr>
      <vt:lpstr>Parámetros PTZ</vt:lpstr>
      <vt:lpstr>Lentes y sus parámetros</vt:lpstr>
      <vt:lpstr>Lentes y sus parámetros</vt:lpstr>
      <vt:lpstr>Lentes y sus parámetros</vt:lpstr>
      <vt:lpstr>Lentes y sus parámetros</vt:lpstr>
      <vt:lpstr>Lentes y sus parámetros</vt:lpstr>
      <vt:lpstr>Lentes y sus parámetros</vt:lpstr>
      <vt:lpstr>Lentes y sus parámetros</vt:lpstr>
      <vt:lpstr>Lentes y sus parámetros</vt:lpstr>
      <vt:lpstr>Iris F-stop</vt:lpstr>
      <vt:lpstr>Diapositiva 86</vt:lpstr>
      <vt:lpstr>Lentes y sus parámetros</vt:lpstr>
      <vt:lpstr>Lentes y sus parámetros</vt:lpstr>
      <vt:lpstr>Lentes y sus parámetros</vt:lpstr>
      <vt:lpstr>Lentes y sus parámetros</vt:lpstr>
      <vt:lpstr>Lentes y sus parámetros</vt:lpstr>
      <vt:lpstr>Diapositiva 92</vt:lpstr>
      <vt:lpstr>Medios de transmisión</vt:lpstr>
      <vt:lpstr>Medios de transmisión</vt:lpstr>
      <vt:lpstr>Medios de transmisión</vt:lpstr>
      <vt:lpstr>Conversión AWG</vt:lpstr>
      <vt:lpstr>Diapositiva 97</vt:lpstr>
      <vt:lpstr>Medios de transmisión</vt:lpstr>
      <vt:lpstr>Estándares de comunicación</vt:lpstr>
      <vt:lpstr>Diapositiva 100</vt:lpstr>
      <vt:lpstr>Dispositivos de registro</vt:lpstr>
      <vt:lpstr>Dispositivos de registro</vt:lpstr>
      <vt:lpstr>Dispositivos de registro</vt:lpstr>
      <vt:lpstr>Diapositiva 104</vt:lpstr>
      <vt:lpstr>Dispositivos de registro</vt:lpstr>
      <vt:lpstr>Dispositivos de registro</vt:lpstr>
      <vt:lpstr>Dispositivos de registro</vt:lpstr>
      <vt:lpstr>Dispositivos de registro</vt:lpstr>
      <vt:lpstr>Dispositivos de registro</vt:lpstr>
      <vt:lpstr>Dispositivos de registro</vt:lpstr>
      <vt:lpstr>Dispositivos de registro</vt:lpstr>
      <vt:lpstr>Diapositiva 112</vt:lpstr>
      <vt:lpstr>Factores de Elección en DVR’s</vt:lpstr>
      <vt:lpstr>Diapositiva 114</vt:lpstr>
      <vt:lpstr>A\D sin compresión por coaxial</vt:lpstr>
      <vt:lpstr>IP por UTP vs A\D sin compresión </vt:lpstr>
      <vt:lpstr>PoE</vt:lpstr>
      <vt:lpstr>EoC Ethernet over Coaxial</vt:lpstr>
      <vt:lpstr>Diapositiva 119</vt:lpstr>
      <vt:lpstr>Monitores</vt:lpstr>
      <vt:lpstr>Complementos a Dispositivos de registro (Ahora su funcionalidad la realiza el DVR)</vt:lpstr>
      <vt:lpstr>Diapositiva 122</vt:lpstr>
      <vt:lpstr>Acciones que pueden ser desencadenadas por eventos</vt:lpstr>
      <vt:lpstr>Eventos que pueden desencadenar una acción</vt:lpstr>
      <vt:lpstr>Diapositiva 125</vt:lpstr>
      <vt:lpstr>Diapositiva 126</vt:lpstr>
      <vt:lpstr>Diapositiva 127</vt:lpstr>
      <vt:lpstr>Diapositiva 128</vt:lpstr>
      <vt:lpstr>Errores Comunes</vt:lpstr>
      <vt:lpstr>Errores Comunes</vt:lpstr>
      <vt:lpstr>Diapositiva 131</vt:lpstr>
      <vt:lpstr>Referencias Web</vt:lpstr>
      <vt:lpstr>Diapositiva 133</vt:lpstr>
    </vt:vector>
  </TitlesOfParts>
  <Company>TT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 Aquí</dc:title>
  <dc:creator>RodrigoAvi</dc:creator>
  <cp:lastModifiedBy>Susana López de la Nava</cp:lastModifiedBy>
  <cp:revision>592</cp:revision>
  <dcterms:created xsi:type="dcterms:W3CDTF">2006-10-19T15:47:37Z</dcterms:created>
  <dcterms:modified xsi:type="dcterms:W3CDTF">2019-12-10T12:38:39Z</dcterms:modified>
</cp:coreProperties>
</file>